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1"/>
  </p:notesMasterIdLst>
  <p:sldIdLst>
    <p:sldId id="281" r:id="rId2"/>
    <p:sldId id="305" r:id="rId3"/>
    <p:sldId id="320" r:id="rId4"/>
    <p:sldId id="260" r:id="rId5"/>
    <p:sldId id="306" r:id="rId6"/>
    <p:sldId id="264" r:id="rId7"/>
    <p:sldId id="342" r:id="rId8"/>
    <p:sldId id="307" r:id="rId9"/>
    <p:sldId id="321" r:id="rId10"/>
    <p:sldId id="265" r:id="rId11"/>
    <p:sldId id="322" r:id="rId12"/>
    <p:sldId id="266" r:id="rId13"/>
    <p:sldId id="268" r:id="rId14"/>
    <p:sldId id="269" r:id="rId15"/>
    <p:sldId id="343" r:id="rId16"/>
    <p:sldId id="270" r:id="rId17"/>
    <p:sldId id="271" r:id="rId18"/>
    <p:sldId id="350" r:id="rId19"/>
    <p:sldId id="308" r:id="rId20"/>
    <p:sldId id="273" r:id="rId21"/>
    <p:sldId id="344" r:id="rId22"/>
    <p:sldId id="309" r:id="rId23"/>
    <p:sldId id="274" r:id="rId24"/>
    <p:sldId id="324" r:id="rId25"/>
    <p:sldId id="275" r:id="rId26"/>
    <p:sldId id="310" r:id="rId27"/>
    <p:sldId id="276" r:id="rId28"/>
    <p:sldId id="311" r:id="rId29"/>
    <p:sldId id="345" r:id="rId30"/>
    <p:sldId id="360" r:id="rId31"/>
    <p:sldId id="277" r:id="rId32"/>
    <p:sldId id="340" r:id="rId33"/>
    <p:sldId id="325" r:id="rId34"/>
    <p:sldId id="326" r:id="rId35"/>
    <p:sldId id="328" r:id="rId36"/>
    <p:sldId id="278" r:id="rId37"/>
    <p:sldId id="279" r:id="rId38"/>
    <p:sldId id="282" r:id="rId39"/>
    <p:sldId id="283" r:id="rId40"/>
    <p:sldId id="284" r:id="rId41"/>
    <p:sldId id="312" r:id="rId42"/>
    <p:sldId id="341" r:id="rId43"/>
    <p:sldId id="285" r:id="rId44"/>
    <p:sldId id="330" r:id="rId45"/>
    <p:sldId id="331" r:id="rId46"/>
    <p:sldId id="332" r:id="rId47"/>
    <p:sldId id="316" r:id="rId48"/>
    <p:sldId id="289" r:id="rId49"/>
    <p:sldId id="356" r:id="rId50"/>
    <p:sldId id="297" r:id="rId51"/>
    <p:sldId id="315" r:id="rId52"/>
    <p:sldId id="298" r:id="rId53"/>
    <p:sldId id="346" r:id="rId54"/>
    <p:sldId id="347" r:id="rId55"/>
    <p:sldId id="338" r:id="rId56"/>
    <p:sldId id="336" r:id="rId57"/>
    <p:sldId id="337" r:id="rId58"/>
    <p:sldId id="355" r:id="rId59"/>
    <p:sldId id="317" r:id="rId60"/>
    <p:sldId id="318" r:id="rId61"/>
    <p:sldId id="348" r:id="rId62"/>
    <p:sldId id="349" r:id="rId63"/>
    <p:sldId id="357" r:id="rId64"/>
    <p:sldId id="358" r:id="rId65"/>
    <p:sldId id="303" r:id="rId66"/>
    <p:sldId id="304" r:id="rId67"/>
    <p:sldId id="353" r:id="rId68"/>
    <p:sldId id="354" r:id="rId69"/>
    <p:sldId id="359" r:id="rId7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66FFCC"/>
    <a:srgbClr val="CCFFFF"/>
    <a:srgbClr val="006699"/>
    <a:srgbClr val="000099"/>
    <a:srgbClr val="FF0000"/>
    <a:srgbClr val="00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095" autoAdjust="0"/>
    <p:restoredTop sz="96084" autoAdjust="0"/>
  </p:normalViewPr>
  <p:slideViewPr>
    <p:cSldViewPr>
      <p:cViewPr varScale="1">
        <p:scale>
          <a:sx n="116" d="100"/>
          <a:sy n="116" d="100"/>
        </p:scale>
        <p:origin x="1440" y="9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emf"/><Relationship Id="rId7" Type="http://schemas.openxmlformats.org/officeDocument/2006/relationships/image" Target="../media/image77.wmf"/><Relationship Id="rId2" Type="http://schemas.openxmlformats.org/officeDocument/2006/relationships/image" Target="../media/image72.emf"/><Relationship Id="rId1" Type="http://schemas.openxmlformats.org/officeDocument/2006/relationships/image" Target="../media/image71.emf"/><Relationship Id="rId6" Type="http://schemas.openxmlformats.org/officeDocument/2006/relationships/image" Target="../media/image76.emf"/><Relationship Id="rId5" Type="http://schemas.openxmlformats.org/officeDocument/2006/relationships/image" Target="../media/image75.wmf"/><Relationship Id="rId4" Type="http://schemas.openxmlformats.org/officeDocument/2006/relationships/image" Target="../media/image74.wmf"/><Relationship Id="rId9"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emf"/><Relationship Id="rId4" Type="http://schemas.openxmlformats.org/officeDocument/2006/relationships/image" Target="../media/image8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image" Target="../media/image97.emf"/><Relationship Id="rId1" Type="http://schemas.openxmlformats.org/officeDocument/2006/relationships/image" Target="../media/image96.emf"/><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image" Target="../media/image108.emf"/><Relationship Id="rId1" Type="http://schemas.openxmlformats.org/officeDocument/2006/relationships/image" Target="../media/image107.emf"/><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5" Type="http://schemas.openxmlformats.org/officeDocument/2006/relationships/image" Target="../media/image121.emf"/><Relationship Id="rId4" Type="http://schemas.openxmlformats.org/officeDocument/2006/relationships/image" Target="../media/image1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image" Target="../media/image149.emf"/><Relationship Id="rId1" Type="http://schemas.openxmlformats.org/officeDocument/2006/relationships/image" Target="../media/image148.emf"/><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2.emf"/><Relationship Id="rId7" Type="http://schemas.openxmlformats.org/officeDocument/2006/relationships/image" Target="../media/image166.emf"/><Relationship Id="rId2" Type="http://schemas.openxmlformats.org/officeDocument/2006/relationships/image" Target="../media/image161.emf"/><Relationship Id="rId1" Type="http://schemas.openxmlformats.org/officeDocument/2006/relationships/image" Target="../media/image160.emf"/><Relationship Id="rId6" Type="http://schemas.openxmlformats.org/officeDocument/2006/relationships/image" Target="../media/image165.emf"/><Relationship Id="rId5" Type="http://schemas.openxmlformats.org/officeDocument/2006/relationships/image" Target="../media/image164.emf"/><Relationship Id="rId4" Type="http://schemas.openxmlformats.org/officeDocument/2006/relationships/image" Target="../media/image163.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image" Target="../media/image169.wmf"/><Relationship Id="rId7" Type="http://schemas.openxmlformats.org/officeDocument/2006/relationships/image" Target="../media/image173.emf"/><Relationship Id="rId12" Type="http://schemas.openxmlformats.org/officeDocument/2006/relationships/image" Target="../media/image178.emf"/><Relationship Id="rId2" Type="http://schemas.openxmlformats.org/officeDocument/2006/relationships/image" Target="../media/image168.wmf"/><Relationship Id="rId1" Type="http://schemas.openxmlformats.org/officeDocument/2006/relationships/image" Target="../media/image167.wmf"/><Relationship Id="rId6" Type="http://schemas.openxmlformats.org/officeDocument/2006/relationships/image" Target="../media/image172.emf"/><Relationship Id="rId11" Type="http://schemas.openxmlformats.org/officeDocument/2006/relationships/image" Target="../media/image177.emf"/><Relationship Id="rId5" Type="http://schemas.openxmlformats.org/officeDocument/2006/relationships/image" Target="../media/image171.emf"/><Relationship Id="rId10" Type="http://schemas.openxmlformats.org/officeDocument/2006/relationships/image" Target="../media/image176.emf"/><Relationship Id="rId4" Type="http://schemas.openxmlformats.org/officeDocument/2006/relationships/image" Target="../media/image170.emf"/><Relationship Id="rId9" Type="http://schemas.openxmlformats.org/officeDocument/2006/relationships/image" Target="../media/image175.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12" Type="http://schemas.openxmlformats.org/officeDocument/2006/relationships/image" Target="../media/image190.emf"/><Relationship Id="rId2" Type="http://schemas.openxmlformats.org/officeDocument/2006/relationships/image" Target="../media/image180.emf"/><Relationship Id="rId1" Type="http://schemas.openxmlformats.org/officeDocument/2006/relationships/image" Target="../media/image179.emf"/><Relationship Id="rId6" Type="http://schemas.openxmlformats.org/officeDocument/2006/relationships/image" Target="../media/image184.emf"/><Relationship Id="rId11" Type="http://schemas.openxmlformats.org/officeDocument/2006/relationships/image" Target="../media/image189.emf"/><Relationship Id="rId5" Type="http://schemas.openxmlformats.org/officeDocument/2006/relationships/image" Target="../media/image183.wmf"/><Relationship Id="rId10" Type="http://schemas.openxmlformats.org/officeDocument/2006/relationships/image" Target="../media/image188.emf"/><Relationship Id="rId4" Type="http://schemas.openxmlformats.org/officeDocument/2006/relationships/image" Target="../media/image182.emf"/><Relationship Id="rId9" Type="http://schemas.openxmlformats.org/officeDocument/2006/relationships/image" Target="../media/image18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image" Target="../media/image20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emf"/><Relationship Id="rId1" Type="http://schemas.openxmlformats.org/officeDocument/2006/relationships/image" Target="../media/image18.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12.emf"/><Relationship Id="rId3" Type="http://schemas.openxmlformats.org/officeDocument/2006/relationships/image" Target="../media/image207.emf"/><Relationship Id="rId7" Type="http://schemas.openxmlformats.org/officeDocument/2006/relationships/image" Target="../media/image211.emf"/><Relationship Id="rId2" Type="http://schemas.openxmlformats.org/officeDocument/2006/relationships/image" Target="../media/image206.emf"/><Relationship Id="rId1" Type="http://schemas.openxmlformats.org/officeDocument/2006/relationships/image" Target="../media/image205.emf"/><Relationship Id="rId6" Type="http://schemas.openxmlformats.org/officeDocument/2006/relationships/image" Target="../media/image210.emf"/><Relationship Id="rId5" Type="http://schemas.openxmlformats.org/officeDocument/2006/relationships/image" Target="../media/image209.emf"/><Relationship Id="rId10" Type="http://schemas.openxmlformats.org/officeDocument/2006/relationships/image" Target="../media/image214.emf"/><Relationship Id="rId4" Type="http://schemas.openxmlformats.org/officeDocument/2006/relationships/image" Target="../media/image208.emf"/><Relationship Id="rId9" Type="http://schemas.openxmlformats.org/officeDocument/2006/relationships/image" Target="../media/image21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18.wmf"/><Relationship Id="rId7" Type="http://schemas.openxmlformats.org/officeDocument/2006/relationships/image" Target="../media/image222.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47.emf"/><Relationship Id="rId3" Type="http://schemas.openxmlformats.org/officeDocument/2006/relationships/image" Target="../media/image242.emf"/><Relationship Id="rId7" Type="http://schemas.openxmlformats.org/officeDocument/2006/relationships/image" Target="../media/image246.emf"/><Relationship Id="rId2" Type="http://schemas.openxmlformats.org/officeDocument/2006/relationships/image" Target="../media/image241.emf"/><Relationship Id="rId1" Type="http://schemas.openxmlformats.org/officeDocument/2006/relationships/image" Target="../media/image240.emf"/><Relationship Id="rId6" Type="http://schemas.openxmlformats.org/officeDocument/2006/relationships/image" Target="../media/image245.emf"/><Relationship Id="rId5" Type="http://schemas.openxmlformats.org/officeDocument/2006/relationships/image" Target="../media/image244.emf"/><Relationship Id="rId4" Type="http://schemas.openxmlformats.org/officeDocument/2006/relationships/image" Target="../media/image243.emf"/><Relationship Id="rId9" Type="http://schemas.openxmlformats.org/officeDocument/2006/relationships/image" Target="../media/image248.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56.emf"/><Relationship Id="rId13" Type="http://schemas.openxmlformats.org/officeDocument/2006/relationships/image" Target="../media/image261.emf"/><Relationship Id="rId3" Type="http://schemas.openxmlformats.org/officeDocument/2006/relationships/image" Target="../media/image251.emf"/><Relationship Id="rId7" Type="http://schemas.openxmlformats.org/officeDocument/2006/relationships/image" Target="../media/image255.emf"/><Relationship Id="rId12" Type="http://schemas.openxmlformats.org/officeDocument/2006/relationships/image" Target="../media/image260.emf"/><Relationship Id="rId2" Type="http://schemas.openxmlformats.org/officeDocument/2006/relationships/image" Target="../media/image250.emf"/><Relationship Id="rId1" Type="http://schemas.openxmlformats.org/officeDocument/2006/relationships/image" Target="../media/image249.emf"/><Relationship Id="rId6" Type="http://schemas.openxmlformats.org/officeDocument/2006/relationships/image" Target="../media/image254.emf"/><Relationship Id="rId11" Type="http://schemas.openxmlformats.org/officeDocument/2006/relationships/image" Target="../media/image259.emf"/><Relationship Id="rId5" Type="http://schemas.openxmlformats.org/officeDocument/2006/relationships/image" Target="../media/image253.emf"/><Relationship Id="rId10" Type="http://schemas.openxmlformats.org/officeDocument/2006/relationships/image" Target="../media/image258.emf"/><Relationship Id="rId4" Type="http://schemas.openxmlformats.org/officeDocument/2006/relationships/image" Target="../media/image252.emf"/><Relationship Id="rId9" Type="http://schemas.openxmlformats.org/officeDocument/2006/relationships/image" Target="../media/image257.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69.emf"/><Relationship Id="rId3" Type="http://schemas.openxmlformats.org/officeDocument/2006/relationships/image" Target="../media/image264.emf"/><Relationship Id="rId7" Type="http://schemas.openxmlformats.org/officeDocument/2006/relationships/image" Target="../media/image268.emf"/><Relationship Id="rId2" Type="http://schemas.openxmlformats.org/officeDocument/2006/relationships/image" Target="../media/image263.emf"/><Relationship Id="rId1" Type="http://schemas.openxmlformats.org/officeDocument/2006/relationships/image" Target="../media/image262.emf"/><Relationship Id="rId6" Type="http://schemas.openxmlformats.org/officeDocument/2006/relationships/image" Target="../media/image267.emf"/><Relationship Id="rId11" Type="http://schemas.openxmlformats.org/officeDocument/2006/relationships/image" Target="../media/image272.emf"/><Relationship Id="rId5" Type="http://schemas.openxmlformats.org/officeDocument/2006/relationships/image" Target="../media/image266.emf"/><Relationship Id="rId10" Type="http://schemas.openxmlformats.org/officeDocument/2006/relationships/image" Target="../media/image271.emf"/><Relationship Id="rId4" Type="http://schemas.openxmlformats.org/officeDocument/2006/relationships/image" Target="../media/image265.emf"/><Relationship Id="rId9" Type="http://schemas.openxmlformats.org/officeDocument/2006/relationships/image" Target="../media/image270.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5" Type="http://schemas.openxmlformats.org/officeDocument/2006/relationships/image" Target="../media/image277.wmf"/><Relationship Id="rId4" Type="http://schemas.openxmlformats.org/officeDocument/2006/relationships/image" Target="../media/image27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emf"/><Relationship Id="rId1" Type="http://schemas.openxmlformats.org/officeDocument/2006/relationships/image" Target="../media/image27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5" Type="http://schemas.openxmlformats.org/officeDocument/2006/relationships/image" Target="../media/image26.emf"/><Relationship Id="rId4" Type="http://schemas.openxmlformats.org/officeDocument/2006/relationships/image" Target="../media/image25.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94.wmf"/><Relationship Id="rId2" Type="http://schemas.openxmlformats.org/officeDocument/2006/relationships/image" Target="../media/image293.wmf"/><Relationship Id="rId1" Type="http://schemas.openxmlformats.org/officeDocument/2006/relationships/image" Target="../media/image292.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08.emf"/><Relationship Id="rId13" Type="http://schemas.openxmlformats.org/officeDocument/2006/relationships/image" Target="../media/image313.emf"/><Relationship Id="rId3" Type="http://schemas.openxmlformats.org/officeDocument/2006/relationships/image" Target="../media/image303.emf"/><Relationship Id="rId7" Type="http://schemas.openxmlformats.org/officeDocument/2006/relationships/image" Target="../media/image307.emf"/><Relationship Id="rId12" Type="http://schemas.openxmlformats.org/officeDocument/2006/relationships/image" Target="../media/image312.emf"/><Relationship Id="rId2" Type="http://schemas.openxmlformats.org/officeDocument/2006/relationships/image" Target="../media/image302.emf"/><Relationship Id="rId16" Type="http://schemas.openxmlformats.org/officeDocument/2006/relationships/image" Target="../media/image316.emf"/><Relationship Id="rId1" Type="http://schemas.openxmlformats.org/officeDocument/2006/relationships/image" Target="../media/image301.emf"/><Relationship Id="rId6" Type="http://schemas.openxmlformats.org/officeDocument/2006/relationships/image" Target="../media/image306.emf"/><Relationship Id="rId11" Type="http://schemas.openxmlformats.org/officeDocument/2006/relationships/image" Target="../media/image311.emf"/><Relationship Id="rId5" Type="http://schemas.openxmlformats.org/officeDocument/2006/relationships/image" Target="../media/image305.emf"/><Relationship Id="rId15" Type="http://schemas.openxmlformats.org/officeDocument/2006/relationships/image" Target="../media/image315.emf"/><Relationship Id="rId10" Type="http://schemas.openxmlformats.org/officeDocument/2006/relationships/image" Target="../media/image310.emf"/><Relationship Id="rId4" Type="http://schemas.openxmlformats.org/officeDocument/2006/relationships/image" Target="../media/image304.emf"/><Relationship Id="rId9" Type="http://schemas.openxmlformats.org/officeDocument/2006/relationships/image" Target="../media/image309.emf"/><Relationship Id="rId14" Type="http://schemas.openxmlformats.org/officeDocument/2006/relationships/image" Target="../media/image314.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33.emf"/><Relationship Id="rId2" Type="http://schemas.openxmlformats.org/officeDocument/2006/relationships/image" Target="../media/image332.emf"/><Relationship Id="rId1" Type="http://schemas.openxmlformats.org/officeDocument/2006/relationships/image" Target="../media/image331.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33.emf"/><Relationship Id="rId3" Type="http://schemas.openxmlformats.org/officeDocument/2006/relationships/image" Target="../media/image336.emf"/><Relationship Id="rId7" Type="http://schemas.openxmlformats.org/officeDocument/2006/relationships/image" Target="../media/image340.emf"/><Relationship Id="rId2" Type="http://schemas.openxmlformats.org/officeDocument/2006/relationships/image" Target="../media/image335.emf"/><Relationship Id="rId1" Type="http://schemas.openxmlformats.org/officeDocument/2006/relationships/image" Target="../media/image334.emf"/><Relationship Id="rId6" Type="http://schemas.openxmlformats.org/officeDocument/2006/relationships/image" Target="../media/image339.emf"/><Relationship Id="rId5" Type="http://schemas.openxmlformats.org/officeDocument/2006/relationships/image" Target="../media/image338.emf"/><Relationship Id="rId4" Type="http://schemas.openxmlformats.org/officeDocument/2006/relationships/image" Target="../media/image337.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48.emf"/><Relationship Id="rId13" Type="http://schemas.openxmlformats.org/officeDocument/2006/relationships/image" Target="../media/image353.emf"/><Relationship Id="rId3" Type="http://schemas.openxmlformats.org/officeDocument/2006/relationships/image" Target="../media/image343.emf"/><Relationship Id="rId7" Type="http://schemas.openxmlformats.org/officeDocument/2006/relationships/image" Target="../media/image347.emf"/><Relationship Id="rId12" Type="http://schemas.openxmlformats.org/officeDocument/2006/relationships/image" Target="../media/image352.emf"/><Relationship Id="rId2" Type="http://schemas.openxmlformats.org/officeDocument/2006/relationships/image" Target="../media/image342.emf"/><Relationship Id="rId1" Type="http://schemas.openxmlformats.org/officeDocument/2006/relationships/image" Target="../media/image341.emf"/><Relationship Id="rId6" Type="http://schemas.openxmlformats.org/officeDocument/2006/relationships/image" Target="../media/image346.emf"/><Relationship Id="rId11" Type="http://schemas.openxmlformats.org/officeDocument/2006/relationships/image" Target="../media/image351.emf"/><Relationship Id="rId5" Type="http://schemas.openxmlformats.org/officeDocument/2006/relationships/image" Target="../media/image345.emf"/><Relationship Id="rId15" Type="http://schemas.openxmlformats.org/officeDocument/2006/relationships/image" Target="../media/image355.emf"/><Relationship Id="rId10" Type="http://schemas.openxmlformats.org/officeDocument/2006/relationships/image" Target="../media/image350.emf"/><Relationship Id="rId4" Type="http://schemas.openxmlformats.org/officeDocument/2006/relationships/image" Target="../media/image344.emf"/><Relationship Id="rId9" Type="http://schemas.openxmlformats.org/officeDocument/2006/relationships/image" Target="../media/image349.emf"/><Relationship Id="rId14" Type="http://schemas.openxmlformats.org/officeDocument/2006/relationships/image" Target="../media/image354.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363.emf"/><Relationship Id="rId13" Type="http://schemas.openxmlformats.org/officeDocument/2006/relationships/image" Target="../media/image368.emf"/><Relationship Id="rId3" Type="http://schemas.openxmlformats.org/officeDocument/2006/relationships/image" Target="../media/image358.emf"/><Relationship Id="rId7" Type="http://schemas.openxmlformats.org/officeDocument/2006/relationships/image" Target="../media/image362.emf"/><Relationship Id="rId12" Type="http://schemas.openxmlformats.org/officeDocument/2006/relationships/image" Target="../media/image367.emf"/><Relationship Id="rId2" Type="http://schemas.openxmlformats.org/officeDocument/2006/relationships/image" Target="../media/image357.emf"/><Relationship Id="rId1" Type="http://schemas.openxmlformats.org/officeDocument/2006/relationships/image" Target="../media/image356.emf"/><Relationship Id="rId6" Type="http://schemas.openxmlformats.org/officeDocument/2006/relationships/image" Target="../media/image361.emf"/><Relationship Id="rId11" Type="http://schemas.openxmlformats.org/officeDocument/2006/relationships/image" Target="../media/image366.emf"/><Relationship Id="rId5" Type="http://schemas.openxmlformats.org/officeDocument/2006/relationships/image" Target="../media/image360.emf"/><Relationship Id="rId10" Type="http://schemas.openxmlformats.org/officeDocument/2006/relationships/image" Target="../media/image365.emf"/><Relationship Id="rId4" Type="http://schemas.openxmlformats.org/officeDocument/2006/relationships/image" Target="../media/image359.emf"/><Relationship Id="rId9" Type="http://schemas.openxmlformats.org/officeDocument/2006/relationships/image" Target="../media/image36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w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2DC7D43-84AB-4315-ADBE-6EE5FF104835}" type="datetimeFigureOut">
              <a:rPr lang="zh-CN" altLang="en-US"/>
              <a:pPr>
                <a:defRPr/>
              </a:pPr>
              <a:t>2021/3/25 Thursday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4C80956-AB2B-490C-B2F9-60C7F47C8005}" type="slidenum">
              <a:rPr lang="zh-CN" altLang="en-US"/>
              <a:pPr>
                <a:defRPr/>
              </a:pPr>
              <a:t>‹#›</a:t>
            </a:fld>
            <a:endParaRPr lang="zh-CN" altLang="en-US"/>
          </a:p>
        </p:txBody>
      </p:sp>
    </p:spTree>
    <p:extLst>
      <p:ext uri="{BB962C8B-B14F-4D97-AF65-F5344CB8AC3E}">
        <p14:creationId xmlns:p14="http://schemas.microsoft.com/office/powerpoint/2010/main" val="12575162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559C76-4CDC-462D-928F-A2CC9A572A5A}" type="slidenum">
              <a:rPr lang="zh-CN" altLang="en-US" smtClean="0"/>
              <a:pPr eaLnBrk="1" hangingPunct="1"/>
              <a:t>41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C80956-AB2B-490C-B2F9-60C7F47C8005}" type="slidenum">
              <a:rPr lang="zh-CN" altLang="en-US" smtClean="0"/>
              <a:pPr>
                <a:defRPr/>
              </a:pPr>
              <a:t>55</a:t>
            </a:fld>
            <a:endParaRPr lang="zh-CN" altLang="en-US"/>
          </a:p>
        </p:txBody>
      </p:sp>
    </p:spTree>
    <p:extLst>
      <p:ext uri="{BB962C8B-B14F-4D97-AF65-F5344CB8AC3E}">
        <p14:creationId xmlns:p14="http://schemas.microsoft.com/office/powerpoint/2010/main" val="24232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71354459"/>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2275986"/>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6735267"/>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002319"/>
      </p:ext>
    </p:extLst>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7424075"/>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585687"/>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30975608"/>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1935826"/>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6258504"/>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36643265"/>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171303"/>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97584000"/>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13944961"/>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5"/>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endParaRPr lang="zh-CN" altLang="zh-CN" sz="800">
              <a:latin typeface="Times New Roman" pitchFamily="18" charset="0"/>
            </a:endParaRPr>
          </a:p>
        </p:txBody>
      </p:sp>
      <p:grpSp>
        <p:nvGrpSpPr>
          <p:cNvPr id="1030" name="Group 6"/>
          <p:cNvGrpSpPr>
            <a:grpSpLocks/>
          </p:cNvGrpSpPr>
          <p:nvPr userDrawn="1"/>
        </p:nvGrpSpPr>
        <p:grpSpPr bwMode="auto">
          <a:xfrm>
            <a:off x="7938" y="6604000"/>
            <a:ext cx="9086850" cy="4763"/>
            <a:chOff x="5" y="4160"/>
            <a:chExt cx="5724" cy="3"/>
          </a:xfrm>
        </p:grpSpPr>
        <p:sp>
          <p:nvSpPr>
            <p:cNvPr id="1031" name="Line 7"/>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e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18.bin"/></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8.e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30.wmf"/><Relationship Id="rId4" Type="http://schemas.openxmlformats.org/officeDocument/2006/relationships/image" Target="../media/image27.emf"/><Relationship Id="rId9" Type="http://schemas.openxmlformats.org/officeDocument/2006/relationships/oleObject" Target="../embeddings/oleObject23.bin"/></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oleObject" Target="../embeddings/oleObject30.bin"/><Relationship Id="rId18" Type="http://schemas.openxmlformats.org/officeDocument/2006/relationships/image" Target="../media/image39.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6.emf"/><Relationship Id="rId17"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38.emf"/><Relationship Id="rId1" Type="http://schemas.openxmlformats.org/officeDocument/2006/relationships/vmlDrawing" Target="../drawings/vmlDrawing6.vml"/><Relationship Id="rId6" Type="http://schemas.openxmlformats.org/officeDocument/2006/relationships/image" Target="../media/image33.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28.bin"/><Relationship Id="rId14" Type="http://schemas.openxmlformats.org/officeDocument/2006/relationships/image" Target="../media/image37.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4.emf"/><Relationship Id="rId18" Type="http://schemas.openxmlformats.org/officeDocument/2006/relationships/oleObject" Target="../embeddings/oleObject40.bin"/><Relationship Id="rId3" Type="http://schemas.openxmlformats.org/officeDocument/2006/relationships/audio" Target="../media/audio1.wav"/><Relationship Id="rId7" Type="http://schemas.openxmlformats.org/officeDocument/2006/relationships/image" Target="../media/image41.emf"/><Relationship Id="rId12" Type="http://schemas.openxmlformats.org/officeDocument/2006/relationships/oleObject" Target="../embeddings/oleObject37.bin"/><Relationship Id="rId17" Type="http://schemas.openxmlformats.org/officeDocument/2006/relationships/image" Target="../media/image46.emf"/><Relationship Id="rId2" Type="http://schemas.openxmlformats.org/officeDocument/2006/relationships/slideLayout" Target="../slideLayouts/slideLayout7.xml"/><Relationship Id="rId16" Type="http://schemas.openxmlformats.org/officeDocument/2006/relationships/oleObject" Target="../embeddings/oleObject39.bin"/><Relationship Id="rId1" Type="http://schemas.openxmlformats.org/officeDocument/2006/relationships/vmlDrawing" Target="../drawings/vmlDrawing7.vml"/><Relationship Id="rId6" Type="http://schemas.openxmlformats.org/officeDocument/2006/relationships/oleObject" Target="../embeddings/oleObject34.bin"/><Relationship Id="rId11" Type="http://schemas.openxmlformats.org/officeDocument/2006/relationships/image" Target="../media/image43.emf"/><Relationship Id="rId5" Type="http://schemas.openxmlformats.org/officeDocument/2006/relationships/image" Target="../media/image40.emf"/><Relationship Id="rId15" Type="http://schemas.openxmlformats.org/officeDocument/2006/relationships/image" Target="../media/image45.emf"/><Relationship Id="rId10" Type="http://schemas.openxmlformats.org/officeDocument/2006/relationships/oleObject" Target="../embeddings/oleObject36.bin"/><Relationship Id="rId19" Type="http://schemas.openxmlformats.org/officeDocument/2006/relationships/image" Target="../media/image47.emf"/><Relationship Id="rId4" Type="http://schemas.openxmlformats.org/officeDocument/2006/relationships/oleObject" Target="../embeddings/oleObject33.bin"/><Relationship Id="rId9" Type="http://schemas.openxmlformats.org/officeDocument/2006/relationships/image" Target="../media/image42.emf"/><Relationship Id="rId14" Type="http://schemas.openxmlformats.org/officeDocument/2006/relationships/oleObject" Target="../embeddings/oleObject38.bin"/></Relationships>
</file>

<file path=ppt/slides/_rels/slide1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46.bin"/><Relationship Id="rId18" Type="http://schemas.openxmlformats.org/officeDocument/2006/relationships/image" Target="../media/image55.emf"/><Relationship Id="rId26" Type="http://schemas.openxmlformats.org/officeDocument/2006/relationships/image" Target="../media/image59.emf"/><Relationship Id="rId3" Type="http://schemas.openxmlformats.org/officeDocument/2006/relationships/oleObject" Target="../embeddings/oleObject41.bin"/><Relationship Id="rId21" Type="http://schemas.openxmlformats.org/officeDocument/2006/relationships/oleObject" Target="../embeddings/oleObject50.bin"/><Relationship Id="rId7" Type="http://schemas.openxmlformats.org/officeDocument/2006/relationships/oleObject" Target="../embeddings/oleObject43.bin"/><Relationship Id="rId12" Type="http://schemas.openxmlformats.org/officeDocument/2006/relationships/image" Target="../media/image52.emf"/><Relationship Id="rId17" Type="http://schemas.openxmlformats.org/officeDocument/2006/relationships/oleObject" Target="../embeddings/oleObject48.bin"/><Relationship Id="rId25" Type="http://schemas.openxmlformats.org/officeDocument/2006/relationships/oleObject" Target="../embeddings/oleObject52.bin"/><Relationship Id="rId2" Type="http://schemas.openxmlformats.org/officeDocument/2006/relationships/slideLayout" Target="../slideLayouts/slideLayout7.xml"/><Relationship Id="rId16" Type="http://schemas.openxmlformats.org/officeDocument/2006/relationships/image" Target="../media/image54.emf"/><Relationship Id="rId20" Type="http://schemas.openxmlformats.org/officeDocument/2006/relationships/image" Target="../media/image56.emf"/><Relationship Id="rId1" Type="http://schemas.openxmlformats.org/officeDocument/2006/relationships/vmlDrawing" Target="../drawings/vmlDrawing8.vml"/><Relationship Id="rId6" Type="http://schemas.openxmlformats.org/officeDocument/2006/relationships/image" Target="../media/image49.emf"/><Relationship Id="rId11" Type="http://schemas.openxmlformats.org/officeDocument/2006/relationships/oleObject" Target="../embeddings/oleObject45.bin"/><Relationship Id="rId24" Type="http://schemas.openxmlformats.org/officeDocument/2006/relationships/image" Target="../media/image58.emf"/><Relationship Id="rId5" Type="http://schemas.openxmlformats.org/officeDocument/2006/relationships/oleObject" Target="../embeddings/oleObject42.bin"/><Relationship Id="rId15" Type="http://schemas.openxmlformats.org/officeDocument/2006/relationships/oleObject" Target="../embeddings/oleObject47.bin"/><Relationship Id="rId23" Type="http://schemas.openxmlformats.org/officeDocument/2006/relationships/oleObject" Target="../embeddings/oleObject51.bin"/><Relationship Id="rId28" Type="http://schemas.openxmlformats.org/officeDocument/2006/relationships/image" Target="../media/image60.wmf"/><Relationship Id="rId10" Type="http://schemas.openxmlformats.org/officeDocument/2006/relationships/image" Target="../media/image51.emf"/><Relationship Id="rId19" Type="http://schemas.openxmlformats.org/officeDocument/2006/relationships/oleObject" Target="../embeddings/oleObject49.bin"/><Relationship Id="rId4" Type="http://schemas.openxmlformats.org/officeDocument/2006/relationships/image" Target="../media/image48.emf"/><Relationship Id="rId9" Type="http://schemas.openxmlformats.org/officeDocument/2006/relationships/oleObject" Target="../embeddings/oleObject44.bin"/><Relationship Id="rId14" Type="http://schemas.openxmlformats.org/officeDocument/2006/relationships/image" Target="../media/image53.emf"/><Relationship Id="rId22" Type="http://schemas.openxmlformats.org/officeDocument/2006/relationships/image" Target="../media/image57.emf"/><Relationship Id="rId27" Type="http://schemas.openxmlformats.org/officeDocument/2006/relationships/oleObject" Target="../embeddings/oleObject53.bin"/></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54.bin"/><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6.e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68.emf"/><Relationship Id="rId4" Type="http://schemas.openxmlformats.org/officeDocument/2006/relationships/image" Target="../media/image65.emf"/><Relationship Id="rId9" Type="http://schemas.openxmlformats.org/officeDocument/2006/relationships/oleObject" Target="../embeddings/oleObject58.bin"/><Relationship Id="rId14" Type="http://schemas.openxmlformats.org/officeDocument/2006/relationships/image" Target="../media/image70.emf"/></Relationships>
</file>

<file path=ppt/slides/_rels/slide17.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66.bin"/><Relationship Id="rId18" Type="http://schemas.openxmlformats.org/officeDocument/2006/relationships/image" Target="../media/image78.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75.wmf"/><Relationship Id="rId17"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77.wmf"/><Relationship Id="rId20" Type="http://schemas.openxmlformats.org/officeDocument/2006/relationships/image" Target="../media/image79.wmf"/><Relationship Id="rId1" Type="http://schemas.openxmlformats.org/officeDocument/2006/relationships/vmlDrawing" Target="../drawings/vmlDrawing11.vml"/><Relationship Id="rId6" Type="http://schemas.openxmlformats.org/officeDocument/2006/relationships/image" Target="../media/image72.e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4.wmf"/><Relationship Id="rId19" Type="http://schemas.openxmlformats.org/officeDocument/2006/relationships/oleObject" Target="../embeddings/oleObject69.bin"/><Relationship Id="rId4" Type="http://schemas.openxmlformats.org/officeDocument/2006/relationships/image" Target="../media/image71.emf"/><Relationship Id="rId9" Type="http://schemas.openxmlformats.org/officeDocument/2006/relationships/oleObject" Target="../embeddings/oleObject64.bin"/><Relationship Id="rId14" Type="http://schemas.openxmlformats.org/officeDocument/2006/relationships/image" Target="../media/image76.emf"/></Relationships>
</file>

<file path=ppt/slides/_rels/slide18.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1.wmf"/><Relationship Id="rId5" Type="http://schemas.openxmlformats.org/officeDocument/2006/relationships/oleObject" Target="../embeddings/oleObject71.bin"/><Relationship Id="rId10" Type="http://schemas.openxmlformats.org/officeDocument/2006/relationships/image" Target="../media/image83.wmf"/><Relationship Id="rId4" Type="http://schemas.openxmlformats.org/officeDocument/2006/relationships/image" Target="../media/image80.emf"/><Relationship Id="rId9" Type="http://schemas.openxmlformats.org/officeDocument/2006/relationships/oleObject" Target="../embeddings/oleObject7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5.emf"/><Relationship Id="rId5" Type="http://schemas.openxmlformats.org/officeDocument/2006/relationships/oleObject" Target="../embeddings/oleObject75.bin"/><Relationship Id="rId4" Type="http://schemas.openxmlformats.org/officeDocument/2006/relationships/image" Target="../media/image8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oleObject" Target="../embeddings/oleObject76.bin"/><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8.emf"/><Relationship Id="rId5" Type="http://schemas.openxmlformats.org/officeDocument/2006/relationships/oleObject" Target="../embeddings/oleObject77.bin"/><Relationship Id="rId4" Type="http://schemas.openxmlformats.org/officeDocument/2006/relationships/image" Target="../media/image87.emf"/></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4.emf"/><Relationship Id="rId5" Type="http://schemas.openxmlformats.org/officeDocument/2006/relationships/oleObject" Target="../embeddings/oleObject79.bin"/><Relationship Id="rId4" Type="http://schemas.openxmlformats.org/officeDocument/2006/relationships/image" Target="../media/image93.emf"/></Relationships>
</file>

<file path=ppt/slides/_rels/slide23.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100.emf"/><Relationship Id="rId2" Type="http://schemas.openxmlformats.org/officeDocument/2006/relationships/slideLayout" Target="../slideLayouts/slideLayout2.xml"/><Relationship Id="rId16" Type="http://schemas.openxmlformats.org/officeDocument/2006/relationships/image" Target="../media/image102.emf"/><Relationship Id="rId1" Type="http://schemas.openxmlformats.org/officeDocument/2006/relationships/vmlDrawing" Target="../drawings/vmlDrawing16.vml"/><Relationship Id="rId6" Type="http://schemas.openxmlformats.org/officeDocument/2006/relationships/image" Target="../media/image97.emf"/><Relationship Id="rId11" Type="http://schemas.openxmlformats.org/officeDocument/2006/relationships/oleObject" Target="../embeddings/oleObject85.bin"/><Relationship Id="rId5" Type="http://schemas.openxmlformats.org/officeDocument/2006/relationships/oleObject" Target="../embeddings/oleObject82.bin"/><Relationship Id="rId15" Type="http://schemas.openxmlformats.org/officeDocument/2006/relationships/oleObject" Target="../embeddings/oleObject87.bin"/><Relationship Id="rId10" Type="http://schemas.openxmlformats.org/officeDocument/2006/relationships/image" Target="../media/image99.emf"/><Relationship Id="rId4" Type="http://schemas.openxmlformats.org/officeDocument/2006/relationships/image" Target="../media/image96.emf"/><Relationship Id="rId9" Type="http://schemas.openxmlformats.org/officeDocument/2006/relationships/oleObject" Target="../embeddings/oleObject84.bin"/><Relationship Id="rId14" Type="http://schemas.openxmlformats.org/officeDocument/2006/relationships/image" Target="../media/image10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8.bin"/><Relationship Id="rId7"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slides/_rels/slide25.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oleObject" Target="../embeddings/oleObject94.bin"/><Relationship Id="rId18" Type="http://schemas.openxmlformats.org/officeDocument/2006/relationships/image" Target="../media/image114.e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11.emf"/><Relationship Id="rId17" Type="http://schemas.openxmlformats.org/officeDocument/2006/relationships/oleObject" Target="../embeddings/oleObject96.bin"/><Relationship Id="rId2" Type="http://schemas.openxmlformats.org/officeDocument/2006/relationships/slideLayout" Target="../slideLayouts/slideLayout7.xml"/><Relationship Id="rId16" Type="http://schemas.openxmlformats.org/officeDocument/2006/relationships/image" Target="../media/image113.emf"/><Relationship Id="rId1" Type="http://schemas.openxmlformats.org/officeDocument/2006/relationships/vmlDrawing" Target="../drawings/vmlDrawing18.vml"/><Relationship Id="rId6" Type="http://schemas.openxmlformats.org/officeDocument/2006/relationships/image" Target="../media/image108.e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10.emf"/><Relationship Id="rId4" Type="http://schemas.openxmlformats.org/officeDocument/2006/relationships/image" Target="../media/image107.emf"/><Relationship Id="rId9" Type="http://schemas.openxmlformats.org/officeDocument/2006/relationships/oleObject" Target="../embeddings/oleObject92.bin"/><Relationship Id="rId14" Type="http://schemas.openxmlformats.org/officeDocument/2006/relationships/image" Target="../media/image112.emf"/></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8.e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20.emf"/><Relationship Id="rId4" Type="http://schemas.openxmlformats.org/officeDocument/2006/relationships/image" Target="../media/image117.emf"/><Relationship Id="rId9" Type="http://schemas.openxmlformats.org/officeDocument/2006/relationships/oleObject" Target="../embeddings/oleObject100.bin"/></Relationships>
</file>

<file path=ppt/slides/_rels/slide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30.wmf"/><Relationship Id="rId3" Type="http://schemas.openxmlformats.org/officeDocument/2006/relationships/image" Target="../media/image131.png"/><Relationship Id="rId7" Type="http://schemas.openxmlformats.org/officeDocument/2006/relationships/image" Target="../media/image127.wmf"/><Relationship Id="rId12"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03.bin"/><Relationship Id="rId11" Type="http://schemas.openxmlformats.org/officeDocument/2006/relationships/image" Target="../media/image129.wmf"/><Relationship Id="rId5" Type="http://schemas.openxmlformats.org/officeDocument/2006/relationships/image" Target="../media/image126.wmf"/><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128.wmf"/></Relationships>
</file>

<file path=ppt/slides/_rels/slide33.x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slideLayout" Target="../slideLayouts/slideLayout7.xml"/><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image" Target="../media/image142.png"/><Relationship Id="rId7" Type="http://schemas.openxmlformats.org/officeDocument/2006/relationships/image" Target="../media/image139.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108.bin"/><Relationship Id="rId11" Type="http://schemas.openxmlformats.org/officeDocument/2006/relationships/image" Target="../media/image141.wmf"/><Relationship Id="rId5" Type="http://schemas.openxmlformats.org/officeDocument/2006/relationships/image" Target="../media/image138.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140.wmf"/></Relationships>
</file>

<file path=ppt/slides/_rels/slide35.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image" Target="../media/image146.png"/><Relationship Id="rId7"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43.wmf"/><Relationship Id="rId5" Type="http://schemas.openxmlformats.org/officeDocument/2006/relationships/oleObject" Target="../embeddings/oleObject111.bin"/><Relationship Id="rId10" Type="http://schemas.openxmlformats.org/officeDocument/2006/relationships/image" Target="../media/image145.wmf"/><Relationship Id="rId4" Type="http://schemas.openxmlformats.org/officeDocument/2006/relationships/image" Target="../media/image147.png"/><Relationship Id="rId9" Type="http://schemas.openxmlformats.org/officeDocument/2006/relationships/oleObject" Target="../embeddings/oleObject113.bin"/></Relationships>
</file>

<file path=ppt/slides/_rels/slide36.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oleObject" Target="../embeddings/oleObject119.bin"/><Relationship Id="rId18" Type="http://schemas.openxmlformats.org/officeDocument/2006/relationships/image" Target="../media/image155.emf"/><Relationship Id="rId26" Type="http://schemas.openxmlformats.org/officeDocument/2006/relationships/image" Target="../media/image159.emf"/><Relationship Id="rId3" Type="http://schemas.openxmlformats.org/officeDocument/2006/relationships/oleObject" Target="../embeddings/oleObject114.bin"/><Relationship Id="rId21" Type="http://schemas.openxmlformats.org/officeDocument/2006/relationships/oleObject" Target="../embeddings/oleObject123.bin"/><Relationship Id="rId7" Type="http://schemas.openxmlformats.org/officeDocument/2006/relationships/oleObject" Target="../embeddings/oleObject116.bin"/><Relationship Id="rId12" Type="http://schemas.openxmlformats.org/officeDocument/2006/relationships/image" Target="../media/image152.emf"/><Relationship Id="rId17" Type="http://schemas.openxmlformats.org/officeDocument/2006/relationships/oleObject" Target="../embeddings/oleObject121.bin"/><Relationship Id="rId25"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image" Target="../media/image154.emf"/><Relationship Id="rId20" Type="http://schemas.openxmlformats.org/officeDocument/2006/relationships/image" Target="../media/image156.emf"/><Relationship Id="rId1" Type="http://schemas.openxmlformats.org/officeDocument/2006/relationships/vmlDrawing" Target="../drawings/vmlDrawing23.vml"/><Relationship Id="rId6" Type="http://schemas.openxmlformats.org/officeDocument/2006/relationships/image" Target="../media/image149.emf"/><Relationship Id="rId11" Type="http://schemas.openxmlformats.org/officeDocument/2006/relationships/oleObject" Target="../embeddings/oleObject118.bin"/><Relationship Id="rId24" Type="http://schemas.openxmlformats.org/officeDocument/2006/relationships/image" Target="../media/image158.e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10" Type="http://schemas.openxmlformats.org/officeDocument/2006/relationships/image" Target="../media/image151.emf"/><Relationship Id="rId19" Type="http://schemas.openxmlformats.org/officeDocument/2006/relationships/oleObject" Target="../embeddings/oleObject122.bin"/><Relationship Id="rId4" Type="http://schemas.openxmlformats.org/officeDocument/2006/relationships/image" Target="../media/image148.emf"/><Relationship Id="rId9" Type="http://schemas.openxmlformats.org/officeDocument/2006/relationships/oleObject" Target="../embeddings/oleObject117.bin"/><Relationship Id="rId14" Type="http://schemas.openxmlformats.org/officeDocument/2006/relationships/image" Target="../media/image153.emf"/><Relationship Id="rId22" Type="http://schemas.openxmlformats.org/officeDocument/2006/relationships/image" Target="../media/image157.emf"/></Relationships>
</file>

<file path=ppt/slides/_rels/slide37.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64.emf"/><Relationship Id="rId2" Type="http://schemas.openxmlformats.org/officeDocument/2006/relationships/slideLayout" Target="../slideLayouts/slideLayout2.xml"/><Relationship Id="rId16" Type="http://schemas.openxmlformats.org/officeDocument/2006/relationships/image" Target="../media/image166.emf"/><Relationship Id="rId1" Type="http://schemas.openxmlformats.org/officeDocument/2006/relationships/vmlDrawing" Target="../drawings/vmlDrawing24.vml"/><Relationship Id="rId6" Type="http://schemas.openxmlformats.org/officeDocument/2006/relationships/image" Target="../media/image161.e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163.emf"/><Relationship Id="rId4" Type="http://schemas.openxmlformats.org/officeDocument/2006/relationships/image" Target="../media/image160.emf"/><Relationship Id="rId9" Type="http://schemas.openxmlformats.org/officeDocument/2006/relationships/oleObject" Target="../embeddings/oleObject129.bin"/><Relationship Id="rId14" Type="http://schemas.openxmlformats.org/officeDocument/2006/relationships/image" Target="../media/image165.emf"/></Relationships>
</file>

<file path=ppt/slides/_rels/slide38.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138.bin"/><Relationship Id="rId18" Type="http://schemas.openxmlformats.org/officeDocument/2006/relationships/image" Target="../media/image174.emf"/><Relationship Id="rId26" Type="http://schemas.openxmlformats.org/officeDocument/2006/relationships/image" Target="../media/image178.emf"/><Relationship Id="rId3" Type="http://schemas.openxmlformats.org/officeDocument/2006/relationships/oleObject" Target="../embeddings/oleObject133.bin"/><Relationship Id="rId21" Type="http://schemas.openxmlformats.org/officeDocument/2006/relationships/oleObject" Target="../embeddings/oleObject142.bin"/><Relationship Id="rId7" Type="http://schemas.openxmlformats.org/officeDocument/2006/relationships/oleObject" Target="../embeddings/oleObject135.bin"/><Relationship Id="rId12" Type="http://schemas.openxmlformats.org/officeDocument/2006/relationships/image" Target="../media/image171.emf"/><Relationship Id="rId17" Type="http://schemas.openxmlformats.org/officeDocument/2006/relationships/oleObject" Target="../embeddings/oleObject140.bin"/><Relationship Id="rId25" Type="http://schemas.openxmlformats.org/officeDocument/2006/relationships/oleObject" Target="../embeddings/oleObject144.bin"/><Relationship Id="rId2" Type="http://schemas.openxmlformats.org/officeDocument/2006/relationships/slideLayout" Target="../slideLayouts/slideLayout2.xml"/><Relationship Id="rId16" Type="http://schemas.openxmlformats.org/officeDocument/2006/relationships/image" Target="../media/image173.emf"/><Relationship Id="rId20" Type="http://schemas.openxmlformats.org/officeDocument/2006/relationships/image" Target="../media/image175.emf"/><Relationship Id="rId1" Type="http://schemas.openxmlformats.org/officeDocument/2006/relationships/vmlDrawing" Target="../drawings/vmlDrawing25.vml"/><Relationship Id="rId6" Type="http://schemas.openxmlformats.org/officeDocument/2006/relationships/image" Target="../media/image168.wmf"/><Relationship Id="rId11" Type="http://schemas.openxmlformats.org/officeDocument/2006/relationships/oleObject" Target="../embeddings/oleObject137.bin"/><Relationship Id="rId24" Type="http://schemas.openxmlformats.org/officeDocument/2006/relationships/image" Target="../media/image177.emf"/><Relationship Id="rId5" Type="http://schemas.openxmlformats.org/officeDocument/2006/relationships/oleObject" Target="../embeddings/oleObject134.bin"/><Relationship Id="rId15" Type="http://schemas.openxmlformats.org/officeDocument/2006/relationships/oleObject" Target="../embeddings/oleObject139.bin"/><Relationship Id="rId23" Type="http://schemas.openxmlformats.org/officeDocument/2006/relationships/oleObject" Target="../embeddings/oleObject143.bin"/><Relationship Id="rId10" Type="http://schemas.openxmlformats.org/officeDocument/2006/relationships/image" Target="../media/image170.emf"/><Relationship Id="rId19" Type="http://schemas.openxmlformats.org/officeDocument/2006/relationships/oleObject" Target="../embeddings/oleObject141.bin"/><Relationship Id="rId4" Type="http://schemas.openxmlformats.org/officeDocument/2006/relationships/image" Target="../media/image167.wmf"/><Relationship Id="rId9" Type="http://schemas.openxmlformats.org/officeDocument/2006/relationships/oleObject" Target="../embeddings/oleObject136.bin"/><Relationship Id="rId14" Type="http://schemas.openxmlformats.org/officeDocument/2006/relationships/image" Target="../media/image172.emf"/><Relationship Id="rId22" Type="http://schemas.openxmlformats.org/officeDocument/2006/relationships/image" Target="../media/image176.emf"/></Relationships>
</file>

<file path=ppt/slides/_rels/slide39.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oleObject" Target="../embeddings/oleObject150.bin"/><Relationship Id="rId18" Type="http://schemas.openxmlformats.org/officeDocument/2006/relationships/image" Target="../media/image186.emf"/><Relationship Id="rId26" Type="http://schemas.openxmlformats.org/officeDocument/2006/relationships/image" Target="../media/image190.emf"/><Relationship Id="rId3" Type="http://schemas.openxmlformats.org/officeDocument/2006/relationships/oleObject" Target="../embeddings/oleObject145.bin"/><Relationship Id="rId21" Type="http://schemas.openxmlformats.org/officeDocument/2006/relationships/oleObject" Target="../embeddings/oleObject154.bin"/><Relationship Id="rId7" Type="http://schemas.openxmlformats.org/officeDocument/2006/relationships/oleObject" Target="../embeddings/oleObject147.bin"/><Relationship Id="rId12" Type="http://schemas.openxmlformats.org/officeDocument/2006/relationships/image" Target="../media/image183.wmf"/><Relationship Id="rId17" Type="http://schemas.openxmlformats.org/officeDocument/2006/relationships/oleObject" Target="../embeddings/oleObject152.bin"/><Relationship Id="rId25" Type="http://schemas.openxmlformats.org/officeDocument/2006/relationships/oleObject" Target="../embeddings/oleObject156.bin"/><Relationship Id="rId2" Type="http://schemas.openxmlformats.org/officeDocument/2006/relationships/slideLayout" Target="../slideLayouts/slideLayout7.xml"/><Relationship Id="rId16" Type="http://schemas.openxmlformats.org/officeDocument/2006/relationships/image" Target="../media/image185.emf"/><Relationship Id="rId20" Type="http://schemas.openxmlformats.org/officeDocument/2006/relationships/image" Target="../media/image187.emf"/><Relationship Id="rId1" Type="http://schemas.openxmlformats.org/officeDocument/2006/relationships/vmlDrawing" Target="../drawings/vmlDrawing26.vml"/><Relationship Id="rId6" Type="http://schemas.openxmlformats.org/officeDocument/2006/relationships/image" Target="../media/image180.emf"/><Relationship Id="rId11" Type="http://schemas.openxmlformats.org/officeDocument/2006/relationships/oleObject" Target="../embeddings/oleObject149.bin"/><Relationship Id="rId24" Type="http://schemas.openxmlformats.org/officeDocument/2006/relationships/image" Target="../media/image189.emf"/><Relationship Id="rId5" Type="http://schemas.openxmlformats.org/officeDocument/2006/relationships/oleObject" Target="../embeddings/oleObject146.bin"/><Relationship Id="rId15" Type="http://schemas.openxmlformats.org/officeDocument/2006/relationships/oleObject" Target="../embeddings/oleObject151.bin"/><Relationship Id="rId23" Type="http://schemas.openxmlformats.org/officeDocument/2006/relationships/oleObject" Target="../embeddings/oleObject155.bin"/><Relationship Id="rId10" Type="http://schemas.openxmlformats.org/officeDocument/2006/relationships/image" Target="../media/image182.emf"/><Relationship Id="rId19" Type="http://schemas.openxmlformats.org/officeDocument/2006/relationships/oleObject" Target="../embeddings/oleObject153.bin"/><Relationship Id="rId4" Type="http://schemas.openxmlformats.org/officeDocument/2006/relationships/image" Target="../media/image179.emf"/><Relationship Id="rId9" Type="http://schemas.openxmlformats.org/officeDocument/2006/relationships/oleObject" Target="../embeddings/oleObject148.bin"/><Relationship Id="rId14" Type="http://schemas.openxmlformats.org/officeDocument/2006/relationships/image" Target="../media/image184.emf"/><Relationship Id="rId22" Type="http://schemas.openxmlformats.org/officeDocument/2006/relationships/image" Target="../media/image188.emf"/></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18" Type="http://schemas.openxmlformats.org/officeDocument/2006/relationships/image" Target="../media/image9.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6.e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8.emf"/><Relationship Id="rId20" Type="http://schemas.openxmlformats.org/officeDocument/2006/relationships/image" Target="../media/image10.emf"/><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emf"/><Relationship Id="rId19" Type="http://schemas.openxmlformats.org/officeDocument/2006/relationships/oleObject" Target="../embeddings/oleObject9.bin"/><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 Id="rId22"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92.wmf"/><Relationship Id="rId5" Type="http://schemas.openxmlformats.org/officeDocument/2006/relationships/oleObject" Target="../embeddings/oleObject158.bin"/><Relationship Id="rId4" Type="http://schemas.openxmlformats.org/officeDocument/2006/relationships/image" Target="../media/image191.emf"/></Relationships>
</file>

<file path=ppt/slides/_rels/slide41.xml.rels><?xml version="1.0" encoding="UTF-8" standalone="yes"?>
<Relationships xmlns="http://schemas.openxmlformats.org/package/2006/relationships"><Relationship Id="rId8" Type="http://schemas.openxmlformats.org/officeDocument/2006/relationships/image" Target="../media/image194.wmf"/><Relationship Id="rId13" Type="http://schemas.openxmlformats.org/officeDocument/2006/relationships/oleObject" Target="../embeddings/oleObject163.bin"/><Relationship Id="rId3" Type="http://schemas.openxmlformats.org/officeDocument/2006/relationships/notesSlide" Target="../notesSlides/notesSlide1.xml"/><Relationship Id="rId7" Type="http://schemas.openxmlformats.org/officeDocument/2006/relationships/oleObject" Target="../embeddings/oleObject160.bin"/><Relationship Id="rId12" Type="http://schemas.openxmlformats.org/officeDocument/2006/relationships/image" Target="../media/image196.wmf"/><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95.png"/><Relationship Id="rId11" Type="http://schemas.openxmlformats.org/officeDocument/2006/relationships/oleObject" Target="../embeddings/oleObject162.bin"/><Relationship Id="rId5" Type="http://schemas.openxmlformats.org/officeDocument/2006/relationships/image" Target="../media/image194.png"/><Relationship Id="rId10" Type="http://schemas.openxmlformats.org/officeDocument/2006/relationships/image" Target="../media/image195.wmf"/><Relationship Id="rId4" Type="http://schemas.openxmlformats.org/officeDocument/2006/relationships/image" Target="../media/image198.png"/><Relationship Id="rId9" Type="http://schemas.openxmlformats.org/officeDocument/2006/relationships/oleObject" Target="../embeddings/oleObject161.bin"/><Relationship Id="rId14" Type="http://schemas.openxmlformats.org/officeDocument/2006/relationships/image" Target="../media/image197.wmf"/></Relationships>
</file>

<file path=ppt/slides/_rels/slide42.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oleObject" Target="../embeddings/oleObject169.bin"/><Relationship Id="rId3" Type="http://schemas.openxmlformats.org/officeDocument/2006/relationships/oleObject" Target="../embeddings/oleObject164.bin"/><Relationship Id="rId7" Type="http://schemas.openxmlformats.org/officeDocument/2006/relationships/oleObject" Target="../embeddings/oleObject166.bin"/><Relationship Id="rId12" Type="http://schemas.openxmlformats.org/officeDocument/2006/relationships/image" Target="../media/image203.emf"/><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image" Target="../media/image200.emf"/><Relationship Id="rId11" Type="http://schemas.openxmlformats.org/officeDocument/2006/relationships/oleObject" Target="../embeddings/oleObject168.bin"/><Relationship Id="rId5" Type="http://schemas.openxmlformats.org/officeDocument/2006/relationships/oleObject" Target="../embeddings/oleObject165.bin"/><Relationship Id="rId10" Type="http://schemas.openxmlformats.org/officeDocument/2006/relationships/image" Target="../media/image202.emf"/><Relationship Id="rId4" Type="http://schemas.openxmlformats.org/officeDocument/2006/relationships/image" Target="../media/image199.emf"/><Relationship Id="rId9" Type="http://schemas.openxmlformats.org/officeDocument/2006/relationships/oleObject" Target="../embeddings/oleObject167.bin"/><Relationship Id="rId14" Type="http://schemas.openxmlformats.org/officeDocument/2006/relationships/image" Target="../media/image204.emf"/></Relationships>
</file>

<file path=ppt/slides/_rels/slide43.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175.bin"/><Relationship Id="rId18" Type="http://schemas.openxmlformats.org/officeDocument/2006/relationships/image" Target="../media/image212.emf"/><Relationship Id="rId3" Type="http://schemas.openxmlformats.org/officeDocument/2006/relationships/oleObject" Target="../embeddings/oleObject170.bin"/><Relationship Id="rId21" Type="http://schemas.openxmlformats.org/officeDocument/2006/relationships/oleObject" Target="../embeddings/oleObject179.bin"/><Relationship Id="rId7" Type="http://schemas.openxmlformats.org/officeDocument/2006/relationships/oleObject" Target="../embeddings/oleObject172.bin"/><Relationship Id="rId12" Type="http://schemas.openxmlformats.org/officeDocument/2006/relationships/image" Target="../media/image209.emf"/><Relationship Id="rId17" Type="http://schemas.openxmlformats.org/officeDocument/2006/relationships/oleObject" Target="../embeddings/oleObject177.bin"/><Relationship Id="rId2" Type="http://schemas.openxmlformats.org/officeDocument/2006/relationships/slideLayout" Target="../slideLayouts/slideLayout12.xml"/><Relationship Id="rId16" Type="http://schemas.openxmlformats.org/officeDocument/2006/relationships/image" Target="../media/image211.emf"/><Relationship Id="rId20" Type="http://schemas.openxmlformats.org/officeDocument/2006/relationships/image" Target="../media/image213.emf"/><Relationship Id="rId1" Type="http://schemas.openxmlformats.org/officeDocument/2006/relationships/vmlDrawing" Target="../drawings/vmlDrawing30.vml"/><Relationship Id="rId6" Type="http://schemas.openxmlformats.org/officeDocument/2006/relationships/image" Target="../media/image206.emf"/><Relationship Id="rId11" Type="http://schemas.openxmlformats.org/officeDocument/2006/relationships/oleObject" Target="../embeddings/oleObject174.bin"/><Relationship Id="rId5" Type="http://schemas.openxmlformats.org/officeDocument/2006/relationships/oleObject" Target="../embeddings/oleObject171.bin"/><Relationship Id="rId15" Type="http://schemas.openxmlformats.org/officeDocument/2006/relationships/oleObject" Target="../embeddings/oleObject176.bin"/><Relationship Id="rId23" Type="http://schemas.openxmlformats.org/officeDocument/2006/relationships/image" Target="../media/image215.png"/><Relationship Id="rId10" Type="http://schemas.openxmlformats.org/officeDocument/2006/relationships/image" Target="../media/image208.emf"/><Relationship Id="rId19" Type="http://schemas.openxmlformats.org/officeDocument/2006/relationships/oleObject" Target="../embeddings/oleObject178.bin"/><Relationship Id="rId4" Type="http://schemas.openxmlformats.org/officeDocument/2006/relationships/image" Target="../media/image205.emf"/><Relationship Id="rId9" Type="http://schemas.openxmlformats.org/officeDocument/2006/relationships/oleObject" Target="../embeddings/oleObject173.bin"/><Relationship Id="rId14" Type="http://schemas.openxmlformats.org/officeDocument/2006/relationships/image" Target="../media/image210.emf"/><Relationship Id="rId22" Type="http://schemas.openxmlformats.org/officeDocument/2006/relationships/image" Target="../media/image214.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20.wmf"/><Relationship Id="rId3" Type="http://schemas.openxmlformats.org/officeDocument/2006/relationships/image" Target="../media/image223.png"/><Relationship Id="rId7" Type="http://schemas.openxmlformats.org/officeDocument/2006/relationships/image" Target="../media/image217.wmf"/><Relationship Id="rId12" Type="http://schemas.openxmlformats.org/officeDocument/2006/relationships/oleObject" Target="../embeddings/oleObject184.bin"/><Relationship Id="rId17" Type="http://schemas.openxmlformats.org/officeDocument/2006/relationships/image" Target="../media/image222.wmf"/><Relationship Id="rId2" Type="http://schemas.openxmlformats.org/officeDocument/2006/relationships/slideLayout" Target="../slideLayouts/slideLayout12.xml"/><Relationship Id="rId16" Type="http://schemas.openxmlformats.org/officeDocument/2006/relationships/oleObject" Target="../embeddings/oleObject186.bin"/><Relationship Id="rId1" Type="http://schemas.openxmlformats.org/officeDocument/2006/relationships/vmlDrawing" Target="../drawings/vmlDrawing31.vml"/><Relationship Id="rId6" Type="http://schemas.openxmlformats.org/officeDocument/2006/relationships/oleObject" Target="../embeddings/oleObject181.bin"/><Relationship Id="rId11" Type="http://schemas.openxmlformats.org/officeDocument/2006/relationships/image" Target="../media/image219.wmf"/><Relationship Id="rId5" Type="http://schemas.openxmlformats.org/officeDocument/2006/relationships/image" Target="../media/image216.wmf"/><Relationship Id="rId15" Type="http://schemas.openxmlformats.org/officeDocument/2006/relationships/image" Target="../media/image221.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18.wmf"/><Relationship Id="rId14" Type="http://schemas.openxmlformats.org/officeDocument/2006/relationships/oleObject" Target="../embeddings/oleObject185.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12.xml"/><Relationship Id="rId1" Type="http://schemas.openxmlformats.org/officeDocument/2006/relationships/vmlDrawing" Target="../drawings/vmlDrawing32.vml"/><Relationship Id="rId6" Type="http://schemas.openxmlformats.org/officeDocument/2006/relationships/image" Target="../media/image225.wmf"/><Relationship Id="rId5" Type="http://schemas.openxmlformats.org/officeDocument/2006/relationships/oleObject" Target="../embeddings/oleObject188.bin"/><Relationship Id="rId4" Type="http://schemas.openxmlformats.org/officeDocument/2006/relationships/image" Target="../media/image224.wmf"/></Relationships>
</file>

<file path=ppt/slides/_rels/slide46.x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image" Target="../media/image229.wmf"/><Relationship Id="rId7" Type="http://schemas.openxmlformats.org/officeDocument/2006/relationships/oleObject" Target="../embeddings/oleObject189.bin"/><Relationship Id="rId12" Type="http://schemas.openxmlformats.org/officeDocument/2006/relationships/image" Target="../media/image228.wmf"/><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232.wmf"/><Relationship Id="rId11" Type="http://schemas.openxmlformats.org/officeDocument/2006/relationships/oleObject" Target="../embeddings/oleObject191.bin"/><Relationship Id="rId5" Type="http://schemas.openxmlformats.org/officeDocument/2006/relationships/image" Target="../media/image231.wmf"/><Relationship Id="rId10" Type="http://schemas.openxmlformats.org/officeDocument/2006/relationships/image" Target="../media/image227.wmf"/><Relationship Id="rId4" Type="http://schemas.openxmlformats.org/officeDocument/2006/relationships/image" Target="../media/image230.wmf"/><Relationship Id="rId9" Type="http://schemas.openxmlformats.org/officeDocument/2006/relationships/oleObject" Target="../embeddings/oleObject190.bin"/></Relationships>
</file>

<file path=ppt/slides/_rels/slide47.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196.bin"/><Relationship Id="rId3" Type="http://schemas.openxmlformats.org/officeDocument/2006/relationships/image" Target="../media/image239.png"/><Relationship Id="rId7" Type="http://schemas.openxmlformats.org/officeDocument/2006/relationships/oleObject" Target="../embeddings/oleObject193.bin"/><Relationship Id="rId12" Type="http://schemas.openxmlformats.org/officeDocument/2006/relationships/image" Target="../media/image236.wmf"/><Relationship Id="rId2" Type="http://schemas.openxmlformats.org/officeDocument/2006/relationships/slideLayout" Target="../slideLayouts/slideLayout7.xml"/><Relationship Id="rId16" Type="http://schemas.openxmlformats.org/officeDocument/2006/relationships/image" Target="../media/image238.wmf"/><Relationship Id="rId1" Type="http://schemas.openxmlformats.org/officeDocument/2006/relationships/vmlDrawing" Target="../drawings/vmlDrawing34.vml"/><Relationship Id="rId6" Type="http://schemas.openxmlformats.org/officeDocument/2006/relationships/image" Target="../media/image233.wmf"/><Relationship Id="rId11" Type="http://schemas.openxmlformats.org/officeDocument/2006/relationships/oleObject" Target="../embeddings/oleObject195.bin"/><Relationship Id="rId5" Type="http://schemas.openxmlformats.org/officeDocument/2006/relationships/oleObject" Target="../embeddings/oleObject192.bin"/><Relationship Id="rId15" Type="http://schemas.openxmlformats.org/officeDocument/2006/relationships/oleObject" Target="../embeddings/oleObject197.bin"/><Relationship Id="rId10" Type="http://schemas.openxmlformats.org/officeDocument/2006/relationships/image" Target="../media/image235.wmf"/><Relationship Id="rId4" Type="http://schemas.openxmlformats.org/officeDocument/2006/relationships/image" Target="../media/image234.png"/><Relationship Id="rId9" Type="http://schemas.openxmlformats.org/officeDocument/2006/relationships/oleObject" Target="../embeddings/oleObject194.bin"/><Relationship Id="rId14" Type="http://schemas.openxmlformats.org/officeDocument/2006/relationships/image" Target="../media/image237.wmf"/></Relationships>
</file>

<file path=ppt/slides/_rels/slide48.xml.rels><?xml version="1.0" encoding="UTF-8" standalone="yes"?>
<Relationships xmlns="http://schemas.openxmlformats.org/package/2006/relationships"><Relationship Id="rId8" Type="http://schemas.openxmlformats.org/officeDocument/2006/relationships/image" Target="../media/image242.emf"/><Relationship Id="rId13" Type="http://schemas.openxmlformats.org/officeDocument/2006/relationships/oleObject" Target="../embeddings/oleObject203.bin"/><Relationship Id="rId18" Type="http://schemas.openxmlformats.org/officeDocument/2006/relationships/image" Target="../media/image247.emf"/><Relationship Id="rId3" Type="http://schemas.openxmlformats.org/officeDocument/2006/relationships/oleObject" Target="../embeddings/oleObject198.bin"/><Relationship Id="rId7" Type="http://schemas.openxmlformats.org/officeDocument/2006/relationships/oleObject" Target="../embeddings/oleObject200.bin"/><Relationship Id="rId12" Type="http://schemas.openxmlformats.org/officeDocument/2006/relationships/image" Target="../media/image244.emf"/><Relationship Id="rId17" Type="http://schemas.openxmlformats.org/officeDocument/2006/relationships/oleObject" Target="../embeddings/oleObject205.bin"/><Relationship Id="rId2" Type="http://schemas.openxmlformats.org/officeDocument/2006/relationships/slideLayout" Target="../slideLayouts/slideLayout7.xml"/><Relationship Id="rId16" Type="http://schemas.openxmlformats.org/officeDocument/2006/relationships/image" Target="../media/image246.emf"/><Relationship Id="rId20" Type="http://schemas.openxmlformats.org/officeDocument/2006/relationships/image" Target="../media/image248.emf"/><Relationship Id="rId1" Type="http://schemas.openxmlformats.org/officeDocument/2006/relationships/vmlDrawing" Target="../drawings/vmlDrawing35.vml"/><Relationship Id="rId6" Type="http://schemas.openxmlformats.org/officeDocument/2006/relationships/image" Target="../media/image241.emf"/><Relationship Id="rId11" Type="http://schemas.openxmlformats.org/officeDocument/2006/relationships/oleObject" Target="../embeddings/oleObject202.bin"/><Relationship Id="rId5" Type="http://schemas.openxmlformats.org/officeDocument/2006/relationships/oleObject" Target="../embeddings/oleObject199.bin"/><Relationship Id="rId15" Type="http://schemas.openxmlformats.org/officeDocument/2006/relationships/oleObject" Target="../embeddings/oleObject204.bin"/><Relationship Id="rId10" Type="http://schemas.openxmlformats.org/officeDocument/2006/relationships/image" Target="../media/image243.emf"/><Relationship Id="rId19" Type="http://schemas.openxmlformats.org/officeDocument/2006/relationships/oleObject" Target="../embeddings/oleObject206.bin"/><Relationship Id="rId4" Type="http://schemas.openxmlformats.org/officeDocument/2006/relationships/image" Target="../media/image240.emf"/><Relationship Id="rId9" Type="http://schemas.openxmlformats.org/officeDocument/2006/relationships/oleObject" Target="../embeddings/oleObject201.bin"/><Relationship Id="rId14" Type="http://schemas.openxmlformats.org/officeDocument/2006/relationships/image" Target="../media/image245.emf"/></Relationships>
</file>

<file path=ppt/slides/_rels/slide49.xml.rels><?xml version="1.0" encoding="UTF-8" standalone="yes"?>
<Relationships xmlns="http://schemas.openxmlformats.org/package/2006/relationships"><Relationship Id="rId8" Type="http://schemas.openxmlformats.org/officeDocument/2006/relationships/image" Target="../media/image251.emf"/><Relationship Id="rId13" Type="http://schemas.openxmlformats.org/officeDocument/2006/relationships/oleObject" Target="../embeddings/oleObject212.bin"/><Relationship Id="rId18" Type="http://schemas.openxmlformats.org/officeDocument/2006/relationships/image" Target="../media/image256.emf"/><Relationship Id="rId26" Type="http://schemas.openxmlformats.org/officeDocument/2006/relationships/image" Target="../media/image260.emf"/><Relationship Id="rId3" Type="http://schemas.openxmlformats.org/officeDocument/2006/relationships/oleObject" Target="../embeddings/oleObject207.bin"/><Relationship Id="rId21" Type="http://schemas.openxmlformats.org/officeDocument/2006/relationships/oleObject" Target="../embeddings/oleObject216.bin"/><Relationship Id="rId7" Type="http://schemas.openxmlformats.org/officeDocument/2006/relationships/oleObject" Target="../embeddings/oleObject209.bin"/><Relationship Id="rId12" Type="http://schemas.openxmlformats.org/officeDocument/2006/relationships/image" Target="../media/image253.emf"/><Relationship Id="rId17" Type="http://schemas.openxmlformats.org/officeDocument/2006/relationships/oleObject" Target="../embeddings/oleObject214.bin"/><Relationship Id="rId25" Type="http://schemas.openxmlformats.org/officeDocument/2006/relationships/oleObject" Target="../embeddings/oleObject218.bin"/><Relationship Id="rId2" Type="http://schemas.openxmlformats.org/officeDocument/2006/relationships/slideLayout" Target="../slideLayouts/slideLayout7.xml"/><Relationship Id="rId16" Type="http://schemas.openxmlformats.org/officeDocument/2006/relationships/image" Target="../media/image255.emf"/><Relationship Id="rId20" Type="http://schemas.openxmlformats.org/officeDocument/2006/relationships/image" Target="../media/image257.emf"/><Relationship Id="rId1" Type="http://schemas.openxmlformats.org/officeDocument/2006/relationships/vmlDrawing" Target="../drawings/vmlDrawing36.vml"/><Relationship Id="rId6" Type="http://schemas.openxmlformats.org/officeDocument/2006/relationships/image" Target="../media/image250.emf"/><Relationship Id="rId11" Type="http://schemas.openxmlformats.org/officeDocument/2006/relationships/oleObject" Target="../embeddings/oleObject211.bin"/><Relationship Id="rId24" Type="http://schemas.openxmlformats.org/officeDocument/2006/relationships/image" Target="../media/image259.emf"/><Relationship Id="rId5" Type="http://schemas.openxmlformats.org/officeDocument/2006/relationships/oleObject" Target="../embeddings/oleObject208.bin"/><Relationship Id="rId15" Type="http://schemas.openxmlformats.org/officeDocument/2006/relationships/oleObject" Target="../embeddings/oleObject213.bin"/><Relationship Id="rId23" Type="http://schemas.openxmlformats.org/officeDocument/2006/relationships/oleObject" Target="../embeddings/oleObject217.bin"/><Relationship Id="rId28" Type="http://schemas.openxmlformats.org/officeDocument/2006/relationships/image" Target="../media/image261.emf"/><Relationship Id="rId10" Type="http://schemas.openxmlformats.org/officeDocument/2006/relationships/image" Target="../media/image252.emf"/><Relationship Id="rId19" Type="http://schemas.openxmlformats.org/officeDocument/2006/relationships/oleObject" Target="../embeddings/oleObject215.bin"/><Relationship Id="rId4" Type="http://schemas.openxmlformats.org/officeDocument/2006/relationships/image" Target="../media/image249.emf"/><Relationship Id="rId9" Type="http://schemas.openxmlformats.org/officeDocument/2006/relationships/oleObject" Target="../embeddings/oleObject210.bin"/><Relationship Id="rId14" Type="http://schemas.openxmlformats.org/officeDocument/2006/relationships/image" Target="../media/image254.emf"/><Relationship Id="rId22" Type="http://schemas.openxmlformats.org/officeDocument/2006/relationships/image" Target="../media/image258.emf"/><Relationship Id="rId27" Type="http://schemas.openxmlformats.org/officeDocument/2006/relationships/oleObject" Target="../embeddings/oleObject219.bin"/></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64.emf"/><Relationship Id="rId13" Type="http://schemas.openxmlformats.org/officeDocument/2006/relationships/oleObject" Target="../embeddings/oleObject225.bin"/><Relationship Id="rId18" Type="http://schemas.openxmlformats.org/officeDocument/2006/relationships/image" Target="../media/image269.emf"/><Relationship Id="rId3" Type="http://schemas.openxmlformats.org/officeDocument/2006/relationships/oleObject" Target="../embeddings/oleObject220.bin"/><Relationship Id="rId21" Type="http://schemas.openxmlformats.org/officeDocument/2006/relationships/oleObject" Target="../embeddings/oleObject229.bin"/><Relationship Id="rId7" Type="http://schemas.openxmlformats.org/officeDocument/2006/relationships/oleObject" Target="../embeddings/oleObject222.bin"/><Relationship Id="rId12" Type="http://schemas.openxmlformats.org/officeDocument/2006/relationships/image" Target="../media/image266.emf"/><Relationship Id="rId17" Type="http://schemas.openxmlformats.org/officeDocument/2006/relationships/oleObject" Target="../embeddings/oleObject227.bin"/><Relationship Id="rId2" Type="http://schemas.openxmlformats.org/officeDocument/2006/relationships/slideLayout" Target="../slideLayouts/slideLayout7.xml"/><Relationship Id="rId16" Type="http://schemas.openxmlformats.org/officeDocument/2006/relationships/image" Target="../media/image268.emf"/><Relationship Id="rId20" Type="http://schemas.openxmlformats.org/officeDocument/2006/relationships/image" Target="../media/image270.emf"/><Relationship Id="rId1" Type="http://schemas.openxmlformats.org/officeDocument/2006/relationships/vmlDrawing" Target="../drawings/vmlDrawing37.vml"/><Relationship Id="rId6" Type="http://schemas.openxmlformats.org/officeDocument/2006/relationships/image" Target="../media/image263.emf"/><Relationship Id="rId11" Type="http://schemas.openxmlformats.org/officeDocument/2006/relationships/oleObject" Target="../embeddings/oleObject224.bin"/><Relationship Id="rId24" Type="http://schemas.openxmlformats.org/officeDocument/2006/relationships/image" Target="../media/image272.emf"/><Relationship Id="rId5" Type="http://schemas.openxmlformats.org/officeDocument/2006/relationships/oleObject" Target="../embeddings/oleObject221.bin"/><Relationship Id="rId15" Type="http://schemas.openxmlformats.org/officeDocument/2006/relationships/oleObject" Target="../embeddings/oleObject226.bin"/><Relationship Id="rId23" Type="http://schemas.openxmlformats.org/officeDocument/2006/relationships/oleObject" Target="../embeddings/oleObject230.bin"/><Relationship Id="rId10" Type="http://schemas.openxmlformats.org/officeDocument/2006/relationships/image" Target="../media/image265.emf"/><Relationship Id="rId19" Type="http://schemas.openxmlformats.org/officeDocument/2006/relationships/oleObject" Target="../embeddings/oleObject228.bin"/><Relationship Id="rId4" Type="http://schemas.openxmlformats.org/officeDocument/2006/relationships/image" Target="../media/image262.emf"/><Relationship Id="rId9" Type="http://schemas.openxmlformats.org/officeDocument/2006/relationships/oleObject" Target="../embeddings/oleObject223.bin"/><Relationship Id="rId14" Type="http://schemas.openxmlformats.org/officeDocument/2006/relationships/image" Target="../media/image267.emf"/><Relationship Id="rId22" Type="http://schemas.openxmlformats.org/officeDocument/2006/relationships/image" Target="../media/image271.e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33.bin"/><Relationship Id="rId13" Type="http://schemas.openxmlformats.org/officeDocument/2006/relationships/image" Target="../media/image277.wmf"/><Relationship Id="rId3" Type="http://schemas.openxmlformats.org/officeDocument/2006/relationships/image" Target="../media/image278.png"/><Relationship Id="rId7" Type="http://schemas.openxmlformats.org/officeDocument/2006/relationships/image" Target="../media/image274.wmf"/><Relationship Id="rId12" Type="http://schemas.openxmlformats.org/officeDocument/2006/relationships/oleObject" Target="../embeddings/oleObject235.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232.bin"/><Relationship Id="rId11" Type="http://schemas.openxmlformats.org/officeDocument/2006/relationships/image" Target="../media/image276.wmf"/><Relationship Id="rId5" Type="http://schemas.openxmlformats.org/officeDocument/2006/relationships/image" Target="../media/image273.wmf"/><Relationship Id="rId10" Type="http://schemas.openxmlformats.org/officeDocument/2006/relationships/oleObject" Target="../embeddings/oleObject234.bin"/><Relationship Id="rId4" Type="http://schemas.openxmlformats.org/officeDocument/2006/relationships/oleObject" Target="../embeddings/oleObject231.bin"/><Relationship Id="rId9" Type="http://schemas.openxmlformats.org/officeDocument/2006/relationships/image" Target="../media/image275.wmf"/></Relationships>
</file>

<file path=ppt/slides/_rels/slide52.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236.bin"/><Relationship Id="rId7" Type="http://schemas.openxmlformats.org/officeDocument/2006/relationships/oleObject" Target="../embeddings/oleObject238.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80.emf"/><Relationship Id="rId5" Type="http://schemas.openxmlformats.org/officeDocument/2006/relationships/oleObject" Target="../embeddings/oleObject237.bin"/><Relationship Id="rId10" Type="http://schemas.openxmlformats.org/officeDocument/2006/relationships/image" Target="../media/image283.png"/><Relationship Id="rId4" Type="http://schemas.openxmlformats.org/officeDocument/2006/relationships/image" Target="../media/image279.emf"/><Relationship Id="rId9" Type="http://schemas.openxmlformats.org/officeDocument/2006/relationships/image" Target="../media/image282.png"/></Relationships>
</file>

<file path=ppt/slides/_rels/slide5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 Id="rId5" Type="http://schemas.openxmlformats.org/officeDocument/2006/relationships/image" Target="../media/image287.png"/><Relationship Id="rId4" Type="http://schemas.openxmlformats.org/officeDocument/2006/relationships/image" Target="../media/image286.png"/></Relationships>
</file>

<file path=ppt/slides/_rels/slide5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5" Type="http://schemas.openxmlformats.org/officeDocument/2006/relationships/image" Target="../media/image291.png"/><Relationship Id="rId4" Type="http://schemas.openxmlformats.org/officeDocument/2006/relationships/image" Target="../media/image290.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40.bin"/><Relationship Id="rId3" Type="http://schemas.openxmlformats.org/officeDocument/2006/relationships/notesSlide" Target="../notesSlides/notesSlide2.xml"/><Relationship Id="rId7" Type="http://schemas.openxmlformats.org/officeDocument/2006/relationships/image" Target="../media/image292.wmf"/><Relationship Id="rId12" Type="http://schemas.openxmlformats.org/officeDocument/2006/relationships/image" Target="../media/image294.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239.bin"/><Relationship Id="rId11" Type="http://schemas.openxmlformats.org/officeDocument/2006/relationships/oleObject" Target="../embeddings/oleObject241.bin"/><Relationship Id="rId5" Type="http://schemas.openxmlformats.org/officeDocument/2006/relationships/image" Target="../media/image2820.png"/><Relationship Id="rId10" Type="http://schemas.openxmlformats.org/officeDocument/2006/relationships/image" Target="../media/image2830.png"/><Relationship Id="rId4" Type="http://schemas.openxmlformats.org/officeDocument/2006/relationships/image" Target="../media/image295.png"/><Relationship Id="rId9" Type="http://schemas.openxmlformats.org/officeDocument/2006/relationships/image" Target="../media/image293.wmf"/></Relationships>
</file>

<file path=ppt/slides/_rels/slide56.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8.wmf"/><Relationship Id="rId2" Type="http://schemas.openxmlformats.org/officeDocument/2006/relationships/image" Target="../media/image297.wmf"/><Relationship Id="rId1" Type="http://schemas.openxmlformats.org/officeDocument/2006/relationships/slideLayout" Target="../slideLayouts/slideLayout7.xml"/><Relationship Id="rId5" Type="http://schemas.openxmlformats.org/officeDocument/2006/relationships/image" Target="../media/image300.wmf"/><Relationship Id="rId4" Type="http://schemas.openxmlformats.org/officeDocument/2006/relationships/image" Target="../media/image299.wmf"/></Relationships>
</file>

<file path=ppt/slides/_rels/slide58.xml.rels><?xml version="1.0" encoding="UTF-8" standalone="yes"?>
<Relationships xmlns="http://schemas.openxmlformats.org/package/2006/relationships"><Relationship Id="rId13" Type="http://schemas.openxmlformats.org/officeDocument/2006/relationships/oleObject" Target="../embeddings/oleObject247.bin"/><Relationship Id="rId18" Type="http://schemas.openxmlformats.org/officeDocument/2006/relationships/image" Target="../media/image308.emf"/><Relationship Id="rId26" Type="http://schemas.openxmlformats.org/officeDocument/2006/relationships/image" Target="../media/image312.emf"/><Relationship Id="rId3" Type="http://schemas.openxmlformats.org/officeDocument/2006/relationships/oleObject" Target="../embeddings/oleObject242.bin"/><Relationship Id="rId21" Type="http://schemas.openxmlformats.org/officeDocument/2006/relationships/oleObject" Target="../embeddings/oleObject251.bin"/><Relationship Id="rId34" Type="http://schemas.openxmlformats.org/officeDocument/2006/relationships/image" Target="../media/image316.emf"/><Relationship Id="rId7" Type="http://schemas.openxmlformats.org/officeDocument/2006/relationships/oleObject" Target="../embeddings/oleObject244.bin"/><Relationship Id="rId12" Type="http://schemas.openxmlformats.org/officeDocument/2006/relationships/image" Target="../media/image305.emf"/><Relationship Id="rId17" Type="http://schemas.openxmlformats.org/officeDocument/2006/relationships/oleObject" Target="../embeddings/oleObject249.bin"/><Relationship Id="rId25" Type="http://schemas.openxmlformats.org/officeDocument/2006/relationships/oleObject" Target="../embeddings/oleObject253.bin"/><Relationship Id="rId33" Type="http://schemas.openxmlformats.org/officeDocument/2006/relationships/oleObject" Target="../embeddings/oleObject257.bin"/><Relationship Id="rId2" Type="http://schemas.openxmlformats.org/officeDocument/2006/relationships/slideLayout" Target="../slideLayouts/slideLayout2.xml"/><Relationship Id="rId16" Type="http://schemas.openxmlformats.org/officeDocument/2006/relationships/image" Target="../media/image307.emf"/><Relationship Id="rId20" Type="http://schemas.openxmlformats.org/officeDocument/2006/relationships/image" Target="../media/image309.emf"/><Relationship Id="rId29" Type="http://schemas.openxmlformats.org/officeDocument/2006/relationships/oleObject" Target="../embeddings/oleObject255.bin"/><Relationship Id="rId1" Type="http://schemas.openxmlformats.org/officeDocument/2006/relationships/vmlDrawing" Target="../drawings/vmlDrawing41.vml"/><Relationship Id="rId6" Type="http://schemas.openxmlformats.org/officeDocument/2006/relationships/image" Target="../media/image302.emf"/><Relationship Id="rId11" Type="http://schemas.openxmlformats.org/officeDocument/2006/relationships/oleObject" Target="../embeddings/oleObject246.bin"/><Relationship Id="rId24" Type="http://schemas.openxmlformats.org/officeDocument/2006/relationships/image" Target="../media/image311.emf"/><Relationship Id="rId32" Type="http://schemas.openxmlformats.org/officeDocument/2006/relationships/image" Target="../media/image315.emf"/><Relationship Id="rId5" Type="http://schemas.openxmlformats.org/officeDocument/2006/relationships/oleObject" Target="../embeddings/oleObject243.bin"/><Relationship Id="rId15" Type="http://schemas.openxmlformats.org/officeDocument/2006/relationships/oleObject" Target="../embeddings/oleObject248.bin"/><Relationship Id="rId23" Type="http://schemas.openxmlformats.org/officeDocument/2006/relationships/oleObject" Target="../embeddings/oleObject252.bin"/><Relationship Id="rId28" Type="http://schemas.openxmlformats.org/officeDocument/2006/relationships/image" Target="../media/image313.emf"/><Relationship Id="rId10" Type="http://schemas.openxmlformats.org/officeDocument/2006/relationships/image" Target="../media/image304.emf"/><Relationship Id="rId19" Type="http://schemas.openxmlformats.org/officeDocument/2006/relationships/oleObject" Target="../embeddings/oleObject250.bin"/><Relationship Id="rId31" Type="http://schemas.openxmlformats.org/officeDocument/2006/relationships/oleObject" Target="../embeddings/oleObject256.bin"/><Relationship Id="rId4" Type="http://schemas.openxmlformats.org/officeDocument/2006/relationships/image" Target="../media/image301.emf"/><Relationship Id="rId9" Type="http://schemas.openxmlformats.org/officeDocument/2006/relationships/oleObject" Target="../embeddings/oleObject245.bin"/><Relationship Id="rId14" Type="http://schemas.openxmlformats.org/officeDocument/2006/relationships/image" Target="../media/image306.emf"/><Relationship Id="rId22" Type="http://schemas.openxmlformats.org/officeDocument/2006/relationships/image" Target="../media/image310.emf"/><Relationship Id="rId27" Type="http://schemas.openxmlformats.org/officeDocument/2006/relationships/oleObject" Target="../embeddings/oleObject254.bin"/><Relationship Id="rId30" Type="http://schemas.openxmlformats.org/officeDocument/2006/relationships/image" Target="../media/image314.emf"/><Relationship Id="rId8" Type="http://schemas.openxmlformats.org/officeDocument/2006/relationships/image" Target="../media/image303.emf"/></Relationships>
</file>

<file path=ppt/slides/_rels/slide5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 Id="rId4" Type="http://schemas.openxmlformats.org/officeDocument/2006/relationships/image" Target="../media/image31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image" Target="../media/image322.png"/><Relationship Id="rId1" Type="http://schemas.openxmlformats.org/officeDocument/2006/relationships/slideLayout" Target="../slideLayouts/slideLayout7.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6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63.xml.rels><?xml version="1.0" encoding="UTF-8" standalone="yes"?>
<Relationships xmlns="http://schemas.openxmlformats.org/package/2006/relationships"><Relationship Id="rId8" Type="http://schemas.openxmlformats.org/officeDocument/2006/relationships/image" Target="../media/image333.e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13.xml"/><Relationship Id="rId1" Type="http://schemas.openxmlformats.org/officeDocument/2006/relationships/vmlDrawing" Target="../drawings/vmlDrawing42.vml"/><Relationship Id="rId6" Type="http://schemas.openxmlformats.org/officeDocument/2006/relationships/image" Target="../media/image332.emf"/><Relationship Id="rId5" Type="http://schemas.openxmlformats.org/officeDocument/2006/relationships/oleObject" Target="../embeddings/oleObject259.bin"/><Relationship Id="rId4" Type="http://schemas.openxmlformats.org/officeDocument/2006/relationships/image" Target="../media/image331.emf"/></Relationships>
</file>

<file path=ppt/slides/_rels/slide64.xml.rels><?xml version="1.0" encoding="UTF-8" standalone="yes"?>
<Relationships xmlns="http://schemas.openxmlformats.org/package/2006/relationships"><Relationship Id="rId8" Type="http://schemas.openxmlformats.org/officeDocument/2006/relationships/image" Target="../media/image336.emf"/><Relationship Id="rId13" Type="http://schemas.openxmlformats.org/officeDocument/2006/relationships/oleObject" Target="../embeddings/oleObject266.bin"/><Relationship Id="rId18" Type="http://schemas.openxmlformats.org/officeDocument/2006/relationships/image" Target="../media/image333.emf"/><Relationship Id="rId3" Type="http://schemas.openxmlformats.org/officeDocument/2006/relationships/oleObject" Target="../embeddings/oleObject261.bin"/><Relationship Id="rId7" Type="http://schemas.openxmlformats.org/officeDocument/2006/relationships/oleObject" Target="../embeddings/oleObject263.bin"/><Relationship Id="rId12" Type="http://schemas.openxmlformats.org/officeDocument/2006/relationships/image" Target="../media/image338.emf"/><Relationship Id="rId17" Type="http://schemas.openxmlformats.org/officeDocument/2006/relationships/oleObject" Target="../embeddings/oleObject268.bin"/><Relationship Id="rId2" Type="http://schemas.openxmlformats.org/officeDocument/2006/relationships/slideLayout" Target="../slideLayouts/slideLayout4.xml"/><Relationship Id="rId16" Type="http://schemas.openxmlformats.org/officeDocument/2006/relationships/image" Target="../media/image340.emf"/><Relationship Id="rId1" Type="http://schemas.openxmlformats.org/officeDocument/2006/relationships/vmlDrawing" Target="../drawings/vmlDrawing43.vml"/><Relationship Id="rId6" Type="http://schemas.openxmlformats.org/officeDocument/2006/relationships/image" Target="../media/image335.emf"/><Relationship Id="rId11" Type="http://schemas.openxmlformats.org/officeDocument/2006/relationships/oleObject" Target="../embeddings/oleObject265.bin"/><Relationship Id="rId5" Type="http://schemas.openxmlformats.org/officeDocument/2006/relationships/oleObject" Target="../embeddings/oleObject262.bin"/><Relationship Id="rId15" Type="http://schemas.openxmlformats.org/officeDocument/2006/relationships/oleObject" Target="../embeddings/oleObject267.bin"/><Relationship Id="rId10" Type="http://schemas.openxmlformats.org/officeDocument/2006/relationships/image" Target="../media/image337.emf"/><Relationship Id="rId4" Type="http://schemas.openxmlformats.org/officeDocument/2006/relationships/image" Target="../media/image334.emf"/><Relationship Id="rId9" Type="http://schemas.openxmlformats.org/officeDocument/2006/relationships/oleObject" Target="../embeddings/oleObject264.bin"/><Relationship Id="rId14" Type="http://schemas.openxmlformats.org/officeDocument/2006/relationships/image" Target="../media/image339.emf"/></Relationships>
</file>

<file path=ppt/slides/_rels/slide65.xml.rels><?xml version="1.0" encoding="UTF-8" standalone="yes"?>
<Relationships xmlns="http://schemas.openxmlformats.org/package/2006/relationships"><Relationship Id="rId8" Type="http://schemas.openxmlformats.org/officeDocument/2006/relationships/image" Target="../media/image343.emf"/><Relationship Id="rId13" Type="http://schemas.openxmlformats.org/officeDocument/2006/relationships/oleObject" Target="../embeddings/oleObject274.bin"/><Relationship Id="rId18" Type="http://schemas.openxmlformats.org/officeDocument/2006/relationships/image" Target="../media/image348.emf"/><Relationship Id="rId26" Type="http://schemas.openxmlformats.org/officeDocument/2006/relationships/image" Target="../media/image352.emf"/><Relationship Id="rId3" Type="http://schemas.openxmlformats.org/officeDocument/2006/relationships/oleObject" Target="../embeddings/oleObject269.bin"/><Relationship Id="rId21" Type="http://schemas.openxmlformats.org/officeDocument/2006/relationships/oleObject" Target="../embeddings/oleObject278.bin"/><Relationship Id="rId7" Type="http://schemas.openxmlformats.org/officeDocument/2006/relationships/oleObject" Target="../embeddings/oleObject271.bin"/><Relationship Id="rId12" Type="http://schemas.openxmlformats.org/officeDocument/2006/relationships/image" Target="../media/image345.emf"/><Relationship Id="rId17" Type="http://schemas.openxmlformats.org/officeDocument/2006/relationships/oleObject" Target="../embeddings/oleObject276.bin"/><Relationship Id="rId25" Type="http://schemas.openxmlformats.org/officeDocument/2006/relationships/oleObject" Target="../embeddings/oleObject280.bin"/><Relationship Id="rId2" Type="http://schemas.openxmlformats.org/officeDocument/2006/relationships/slideLayout" Target="../slideLayouts/slideLayout7.xml"/><Relationship Id="rId16" Type="http://schemas.openxmlformats.org/officeDocument/2006/relationships/image" Target="../media/image347.emf"/><Relationship Id="rId20" Type="http://schemas.openxmlformats.org/officeDocument/2006/relationships/image" Target="../media/image349.emf"/><Relationship Id="rId29" Type="http://schemas.openxmlformats.org/officeDocument/2006/relationships/oleObject" Target="../embeddings/oleObject282.bin"/><Relationship Id="rId1" Type="http://schemas.openxmlformats.org/officeDocument/2006/relationships/vmlDrawing" Target="../drawings/vmlDrawing44.vml"/><Relationship Id="rId6" Type="http://schemas.openxmlformats.org/officeDocument/2006/relationships/image" Target="../media/image342.emf"/><Relationship Id="rId11" Type="http://schemas.openxmlformats.org/officeDocument/2006/relationships/oleObject" Target="../embeddings/oleObject273.bin"/><Relationship Id="rId24" Type="http://schemas.openxmlformats.org/officeDocument/2006/relationships/image" Target="../media/image351.emf"/><Relationship Id="rId32" Type="http://schemas.openxmlformats.org/officeDocument/2006/relationships/image" Target="../media/image355.emf"/><Relationship Id="rId5" Type="http://schemas.openxmlformats.org/officeDocument/2006/relationships/oleObject" Target="../embeddings/oleObject270.bin"/><Relationship Id="rId15" Type="http://schemas.openxmlformats.org/officeDocument/2006/relationships/oleObject" Target="../embeddings/oleObject275.bin"/><Relationship Id="rId23" Type="http://schemas.openxmlformats.org/officeDocument/2006/relationships/oleObject" Target="../embeddings/oleObject279.bin"/><Relationship Id="rId28" Type="http://schemas.openxmlformats.org/officeDocument/2006/relationships/image" Target="../media/image353.emf"/><Relationship Id="rId10" Type="http://schemas.openxmlformats.org/officeDocument/2006/relationships/image" Target="../media/image344.emf"/><Relationship Id="rId19" Type="http://schemas.openxmlformats.org/officeDocument/2006/relationships/oleObject" Target="../embeddings/oleObject277.bin"/><Relationship Id="rId31" Type="http://schemas.openxmlformats.org/officeDocument/2006/relationships/oleObject" Target="../embeddings/oleObject283.bin"/><Relationship Id="rId4" Type="http://schemas.openxmlformats.org/officeDocument/2006/relationships/image" Target="../media/image341.emf"/><Relationship Id="rId9" Type="http://schemas.openxmlformats.org/officeDocument/2006/relationships/oleObject" Target="../embeddings/oleObject272.bin"/><Relationship Id="rId14" Type="http://schemas.openxmlformats.org/officeDocument/2006/relationships/image" Target="../media/image346.emf"/><Relationship Id="rId22" Type="http://schemas.openxmlformats.org/officeDocument/2006/relationships/image" Target="../media/image350.emf"/><Relationship Id="rId27" Type="http://schemas.openxmlformats.org/officeDocument/2006/relationships/oleObject" Target="../embeddings/oleObject281.bin"/><Relationship Id="rId30" Type="http://schemas.openxmlformats.org/officeDocument/2006/relationships/image" Target="../media/image354.emf"/></Relationships>
</file>

<file path=ppt/slides/_rels/slide66.xml.rels><?xml version="1.0" encoding="UTF-8" standalone="yes"?>
<Relationships xmlns="http://schemas.openxmlformats.org/package/2006/relationships"><Relationship Id="rId8" Type="http://schemas.openxmlformats.org/officeDocument/2006/relationships/image" Target="../media/image358.emf"/><Relationship Id="rId13" Type="http://schemas.openxmlformats.org/officeDocument/2006/relationships/oleObject" Target="../embeddings/oleObject289.bin"/><Relationship Id="rId18" Type="http://schemas.openxmlformats.org/officeDocument/2006/relationships/image" Target="../media/image363.emf"/><Relationship Id="rId26" Type="http://schemas.openxmlformats.org/officeDocument/2006/relationships/image" Target="../media/image367.emf"/><Relationship Id="rId3" Type="http://schemas.openxmlformats.org/officeDocument/2006/relationships/oleObject" Target="../embeddings/oleObject284.bin"/><Relationship Id="rId21" Type="http://schemas.openxmlformats.org/officeDocument/2006/relationships/oleObject" Target="../embeddings/oleObject293.bin"/><Relationship Id="rId7" Type="http://schemas.openxmlformats.org/officeDocument/2006/relationships/oleObject" Target="../embeddings/oleObject286.bin"/><Relationship Id="rId12" Type="http://schemas.openxmlformats.org/officeDocument/2006/relationships/image" Target="../media/image360.emf"/><Relationship Id="rId17" Type="http://schemas.openxmlformats.org/officeDocument/2006/relationships/oleObject" Target="../embeddings/oleObject291.bin"/><Relationship Id="rId25" Type="http://schemas.openxmlformats.org/officeDocument/2006/relationships/oleObject" Target="../embeddings/oleObject295.bin"/><Relationship Id="rId2" Type="http://schemas.openxmlformats.org/officeDocument/2006/relationships/slideLayout" Target="../slideLayouts/slideLayout7.xml"/><Relationship Id="rId16" Type="http://schemas.openxmlformats.org/officeDocument/2006/relationships/image" Target="../media/image362.emf"/><Relationship Id="rId20" Type="http://schemas.openxmlformats.org/officeDocument/2006/relationships/image" Target="../media/image364.emf"/><Relationship Id="rId1" Type="http://schemas.openxmlformats.org/officeDocument/2006/relationships/vmlDrawing" Target="../drawings/vmlDrawing45.vml"/><Relationship Id="rId6" Type="http://schemas.openxmlformats.org/officeDocument/2006/relationships/image" Target="../media/image357.emf"/><Relationship Id="rId11" Type="http://schemas.openxmlformats.org/officeDocument/2006/relationships/oleObject" Target="../embeddings/oleObject288.bin"/><Relationship Id="rId24" Type="http://schemas.openxmlformats.org/officeDocument/2006/relationships/image" Target="../media/image366.emf"/><Relationship Id="rId5" Type="http://schemas.openxmlformats.org/officeDocument/2006/relationships/oleObject" Target="../embeddings/oleObject285.bin"/><Relationship Id="rId15" Type="http://schemas.openxmlformats.org/officeDocument/2006/relationships/oleObject" Target="../embeddings/oleObject290.bin"/><Relationship Id="rId23" Type="http://schemas.openxmlformats.org/officeDocument/2006/relationships/oleObject" Target="../embeddings/oleObject294.bin"/><Relationship Id="rId28" Type="http://schemas.openxmlformats.org/officeDocument/2006/relationships/image" Target="../media/image368.emf"/><Relationship Id="rId10" Type="http://schemas.openxmlformats.org/officeDocument/2006/relationships/image" Target="../media/image359.emf"/><Relationship Id="rId19" Type="http://schemas.openxmlformats.org/officeDocument/2006/relationships/oleObject" Target="../embeddings/oleObject292.bin"/><Relationship Id="rId4" Type="http://schemas.openxmlformats.org/officeDocument/2006/relationships/image" Target="../media/image356.emf"/><Relationship Id="rId9" Type="http://schemas.openxmlformats.org/officeDocument/2006/relationships/oleObject" Target="../embeddings/oleObject287.bin"/><Relationship Id="rId14" Type="http://schemas.openxmlformats.org/officeDocument/2006/relationships/image" Target="../media/image361.emf"/><Relationship Id="rId22" Type="http://schemas.openxmlformats.org/officeDocument/2006/relationships/image" Target="../media/image365.emf"/><Relationship Id="rId27" Type="http://schemas.openxmlformats.org/officeDocument/2006/relationships/oleObject" Target="../embeddings/oleObject296.bin"/></Relationships>
</file>

<file path=ppt/slides/_rels/slide6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13.bin"/><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01688" y="836613"/>
            <a:ext cx="717232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0"/>
              </a:spcBef>
              <a:defRPr/>
            </a:pP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第</a:t>
            </a:r>
            <a:r>
              <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rPr>
              <a:t>6</a:t>
            </a: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章 刚体力学</a:t>
            </a:r>
            <a:endPar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endParaRPr>
          </a:p>
        </p:txBody>
      </p:sp>
      <p:sp>
        <p:nvSpPr>
          <p:cNvPr id="2051" name="Text Box 10"/>
          <p:cNvSpPr txBox="1">
            <a:spLocks noChangeArrowheads="1"/>
          </p:cNvSpPr>
          <p:nvPr/>
        </p:nvSpPr>
        <p:spPr bwMode="auto">
          <a:xfrm>
            <a:off x="1547664" y="2228081"/>
            <a:ext cx="51054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5.1 </a:t>
            </a:r>
            <a:r>
              <a:rPr kumimoji="1" lang="zh-CN" altLang="en-US" sz="2800" b="1" dirty="0">
                <a:solidFill>
                  <a:srgbClr val="FFFF66"/>
                </a:solidFill>
                <a:latin typeface="Times New Roman" pitchFamily="18" charset="0"/>
              </a:rPr>
              <a:t>刚体运动的描述</a:t>
            </a:r>
          </a:p>
        </p:txBody>
      </p:sp>
      <p:sp>
        <p:nvSpPr>
          <p:cNvPr id="2052" name="Text Box 11"/>
          <p:cNvSpPr txBox="1">
            <a:spLocks noChangeArrowheads="1"/>
          </p:cNvSpPr>
          <p:nvPr/>
        </p:nvSpPr>
        <p:spPr bwMode="auto">
          <a:xfrm>
            <a:off x="1547664" y="2796406"/>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5.2 </a:t>
            </a:r>
            <a:r>
              <a:rPr kumimoji="1" lang="zh-CN" altLang="en-US" sz="2800" b="1" dirty="0">
                <a:solidFill>
                  <a:srgbClr val="FFFF66"/>
                </a:solidFill>
                <a:latin typeface="Times New Roman" pitchFamily="18" charset="0"/>
              </a:rPr>
              <a:t>刚体绕定轴转动的转动定律</a:t>
            </a:r>
          </a:p>
        </p:txBody>
      </p:sp>
      <p:sp>
        <p:nvSpPr>
          <p:cNvPr id="2053" name="Text Box 12"/>
          <p:cNvSpPr txBox="1">
            <a:spLocks noChangeArrowheads="1"/>
          </p:cNvSpPr>
          <p:nvPr/>
        </p:nvSpPr>
        <p:spPr bwMode="auto">
          <a:xfrm>
            <a:off x="1547664" y="3364731"/>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5.3 </a:t>
            </a:r>
            <a:r>
              <a:rPr kumimoji="1" lang="zh-CN" altLang="en-US" sz="2800" b="1" dirty="0">
                <a:solidFill>
                  <a:srgbClr val="FFFF66"/>
                </a:solidFill>
                <a:latin typeface="Times New Roman" pitchFamily="18" charset="0"/>
              </a:rPr>
              <a:t>绕定轴转动刚体的动能 </a:t>
            </a:r>
          </a:p>
        </p:txBody>
      </p:sp>
      <p:sp>
        <p:nvSpPr>
          <p:cNvPr id="2054" name="Text Box 13"/>
          <p:cNvSpPr txBox="1">
            <a:spLocks noChangeArrowheads="1"/>
          </p:cNvSpPr>
          <p:nvPr/>
        </p:nvSpPr>
        <p:spPr bwMode="auto">
          <a:xfrm>
            <a:off x="1547664" y="3933056"/>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5.4 </a:t>
            </a:r>
            <a:r>
              <a:rPr kumimoji="1" lang="zh-CN" altLang="en-US" sz="2800" b="1" dirty="0">
                <a:solidFill>
                  <a:srgbClr val="FFFF66"/>
                </a:solidFill>
                <a:latin typeface="Times New Roman" pitchFamily="18" charset="0"/>
              </a:rPr>
              <a:t>刚体的动量矩和动量矩守恒定律</a:t>
            </a:r>
          </a:p>
        </p:txBody>
      </p:sp>
      <p:sp>
        <p:nvSpPr>
          <p:cNvPr id="2" name="文本框 1">
            <a:extLst>
              <a:ext uri="{FF2B5EF4-FFF2-40B4-BE49-F238E27FC236}">
                <a16:creationId xmlns:a16="http://schemas.microsoft.com/office/drawing/2014/main" id="{DBE3010A-ADAF-4AC9-81E9-C63D743828D0}"/>
              </a:ext>
            </a:extLst>
          </p:cNvPr>
          <p:cNvSpPr txBox="1"/>
          <p:nvPr/>
        </p:nvSpPr>
        <p:spPr>
          <a:xfrm>
            <a:off x="1187624" y="4854372"/>
            <a:ext cx="6786389" cy="1200329"/>
          </a:xfrm>
          <a:prstGeom prst="rect">
            <a:avLst/>
          </a:prstGeom>
          <a:noFill/>
        </p:spPr>
        <p:txBody>
          <a:bodyPr wrap="square" rtlCol="0">
            <a:spAutoFit/>
          </a:bodyPr>
          <a:lstStyle/>
          <a:p>
            <a:pPr algn="ctr"/>
            <a:r>
              <a:rPr lang="zh-CN" altLang="en-US" sz="2400" b="1" dirty="0">
                <a:solidFill>
                  <a:schemeClr val="bg1"/>
                </a:solidFill>
              </a:rPr>
              <a:t>范飞 </a:t>
            </a:r>
            <a:endParaRPr lang="en-US" altLang="zh-CN" sz="2400" b="1" dirty="0">
              <a:solidFill>
                <a:schemeClr val="bg1"/>
              </a:solidFill>
            </a:endParaRPr>
          </a:p>
          <a:p>
            <a:pPr algn="ctr"/>
            <a:r>
              <a:rPr lang="zh-CN" altLang="en-US" sz="2400" b="1" dirty="0">
                <a:solidFill>
                  <a:schemeClr val="bg1"/>
                </a:solidFill>
              </a:rPr>
              <a:t>南开大学现代光学研究所</a:t>
            </a:r>
            <a:endParaRPr lang="en-US" altLang="zh-CN" sz="2400" b="1" dirty="0">
              <a:solidFill>
                <a:schemeClr val="bg1"/>
              </a:solidFill>
            </a:endParaRPr>
          </a:p>
          <a:p>
            <a:pPr algn="ctr"/>
            <a:r>
              <a:rPr lang="zh-CN" altLang="en-US" sz="2400" b="1" dirty="0">
                <a:solidFill>
                  <a:schemeClr val="bg1"/>
                </a:solidFill>
              </a:rPr>
              <a:t>光电子技术科学系</a:t>
            </a:r>
            <a:r>
              <a:rPr lang="en-US" altLang="zh-CN" sz="2400" b="1" dirty="0">
                <a:solidFill>
                  <a:schemeClr val="bg1"/>
                </a:solidFill>
              </a:rPr>
              <a:t> </a:t>
            </a:r>
            <a:endParaRPr lang="zh-CN" altLang="en-US" sz="2400" b="1" dirty="0">
              <a:solidFill>
                <a:schemeClr val="bg1"/>
              </a:solidFill>
            </a:endParaRP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6213" y="404813"/>
            <a:ext cx="67548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FFFF00"/>
                </a:solidFill>
                <a:latin typeface="Times New Roman" pitchFamily="18" charset="0"/>
              </a:rPr>
              <a:t> 2. </a:t>
            </a:r>
            <a:r>
              <a:rPr lang="zh-CN" altLang="en-US" sz="2400" b="1">
                <a:solidFill>
                  <a:srgbClr val="FFFF00"/>
                </a:solidFill>
                <a:latin typeface="Times New Roman" pitchFamily="18" charset="0"/>
              </a:rPr>
              <a:t>定轴转动刚体上各点的速度和加速度</a:t>
            </a:r>
            <a:endParaRPr lang="en-US" altLang="zh-CN" sz="2400" b="1">
              <a:solidFill>
                <a:srgbClr val="FFFF00"/>
              </a:solidFill>
              <a:latin typeface="Times New Roman" pitchFamily="18" charset="0"/>
            </a:endParaRPr>
          </a:p>
          <a:p>
            <a:r>
              <a:rPr lang="en-US" altLang="zh-CN" sz="2400" b="1">
                <a:solidFill>
                  <a:srgbClr val="FFFF00"/>
                </a:solidFill>
                <a:latin typeface="Times New Roman" pitchFamily="18" charset="0"/>
              </a:rPr>
              <a:t>——</a:t>
            </a:r>
            <a:r>
              <a:rPr lang="zh-CN" altLang="en-US" sz="2400" b="1">
                <a:solidFill>
                  <a:srgbClr val="FFFF00"/>
                </a:solidFill>
                <a:latin typeface="Times New Roman" pitchFamily="18" charset="0"/>
              </a:rPr>
              <a:t>角量与线量的关系</a:t>
            </a:r>
          </a:p>
        </p:txBody>
      </p:sp>
      <p:graphicFrame>
        <p:nvGraphicFramePr>
          <p:cNvPr id="14339" name="Object 3"/>
          <p:cNvGraphicFramePr>
            <a:graphicFrameLocks/>
          </p:cNvGraphicFramePr>
          <p:nvPr/>
        </p:nvGraphicFramePr>
        <p:xfrm>
          <a:off x="1450975" y="2755900"/>
          <a:ext cx="993775" cy="285750"/>
        </p:xfrm>
        <a:graphic>
          <a:graphicData uri="http://schemas.openxmlformats.org/presentationml/2006/ole">
            <mc:AlternateContent xmlns:mc="http://schemas.openxmlformats.org/markup-compatibility/2006">
              <mc:Choice xmlns:v="urn:schemas-microsoft-com:vml" Requires="v">
                <p:oleObj spid="_x0000_s10631" name="公式" r:id="rId3" imgW="1019297" imgH="228634" progId="Equation.3">
                  <p:embed/>
                </p:oleObj>
              </mc:Choice>
              <mc:Fallback>
                <p:oleObj name="公式" r:id="rId3" imgW="1019297" imgH="228634"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2755900"/>
                        <a:ext cx="993775" cy="2857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4"/>
          <p:cNvGraphicFramePr>
            <a:graphicFrameLocks/>
          </p:cNvGraphicFramePr>
          <p:nvPr/>
        </p:nvGraphicFramePr>
        <p:xfrm>
          <a:off x="1331913" y="3148013"/>
          <a:ext cx="1211262" cy="433387"/>
        </p:xfrm>
        <a:graphic>
          <a:graphicData uri="http://schemas.openxmlformats.org/presentationml/2006/ole">
            <mc:AlternateContent xmlns:mc="http://schemas.openxmlformats.org/markup-compatibility/2006">
              <mc:Choice xmlns:v="urn:schemas-microsoft-com:vml" Requires="v">
                <p:oleObj spid="_x0000_s10632" name="Equation" r:id="rId5" imgW="1257385" imgH="390594" progId="Equation.3">
                  <p:embed/>
                </p:oleObj>
              </mc:Choice>
              <mc:Fallback>
                <p:oleObj name="Equation" r:id="rId5" imgW="1257385" imgH="390594"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148013"/>
                        <a:ext cx="1211262" cy="433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5"/>
          <p:cNvGraphicFramePr>
            <a:graphicFrameLocks/>
          </p:cNvGraphicFramePr>
          <p:nvPr/>
        </p:nvGraphicFramePr>
        <p:xfrm>
          <a:off x="1331913" y="3568700"/>
          <a:ext cx="1828800" cy="742950"/>
        </p:xfrm>
        <a:graphic>
          <a:graphicData uri="http://schemas.openxmlformats.org/presentationml/2006/ole">
            <mc:AlternateContent xmlns:mc="http://schemas.openxmlformats.org/markup-compatibility/2006">
              <mc:Choice xmlns:v="urn:schemas-microsoft-com:vml" Requires="v">
                <p:oleObj spid="_x0000_s10633" name="公式" r:id="rId7" imgW="1943034" imgH="733410" progId="Equation.3">
                  <p:embed/>
                </p:oleObj>
              </mc:Choice>
              <mc:Fallback>
                <p:oleObj name="公式" r:id="rId7" imgW="1943034" imgH="73341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568700"/>
                        <a:ext cx="1828800" cy="742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434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434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434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435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435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5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35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435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435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436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436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436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6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436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436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436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sp>
        <p:nvSpPr>
          <p:cNvPr id="14369" name="Text Box 33"/>
          <p:cNvSpPr txBox="1">
            <a:spLocks noChangeArrowheads="1"/>
          </p:cNvSpPr>
          <p:nvPr/>
        </p:nvSpPr>
        <p:spPr bwMode="auto">
          <a:xfrm>
            <a:off x="323850" y="1457325"/>
            <a:ext cx="45354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任意点都绕同一轴作圆周运动</a:t>
            </a:r>
            <a:r>
              <a:rPr lang="en-US" altLang="zh-CN" sz="2400" b="1">
                <a:solidFill>
                  <a:schemeClr val="bg1"/>
                </a:solidFill>
                <a:latin typeface="Times New Roman" pitchFamily="18" charset="0"/>
              </a:rPr>
              <a:t>, </a:t>
            </a:r>
            <a:r>
              <a:rPr lang="zh-CN" altLang="en-US" sz="2400" b="1">
                <a:solidFill>
                  <a:schemeClr val="bg1"/>
                </a:solidFill>
              </a:rPr>
              <a:t>且 </a:t>
            </a:r>
            <a:r>
              <a:rPr lang="zh-CN" altLang="en-US" sz="2400" b="1" i="1">
                <a:solidFill>
                  <a:srgbClr val="66FFFF"/>
                </a:solidFill>
                <a:sym typeface="Symbol" pitchFamily="18" charset="2"/>
              </a:rPr>
              <a:t></a:t>
            </a:r>
            <a:r>
              <a:rPr lang="zh-CN" altLang="en-US" sz="2400" b="1" i="1">
                <a:solidFill>
                  <a:schemeClr val="bg1"/>
                </a:solidFill>
              </a:rPr>
              <a:t>，</a:t>
            </a:r>
            <a:r>
              <a:rPr lang="zh-CN" altLang="en-US" sz="2400" b="1" i="1">
                <a:solidFill>
                  <a:srgbClr val="66FFFF"/>
                </a:solidFill>
                <a:sym typeface="Symbol" pitchFamily="18" charset="2"/>
              </a:rPr>
              <a:t> </a:t>
            </a:r>
            <a:r>
              <a:rPr lang="zh-CN" altLang="en-US" sz="2400" b="1">
                <a:solidFill>
                  <a:srgbClr val="66FFFF"/>
                </a:solidFill>
              </a:rPr>
              <a:t> </a:t>
            </a:r>
            <a:r>
              <a:rPr lang="zh-CN" altLang="en-US" sz="2400" b="1">
                <a:solidFill>
                  <a:schemeClr val="bg1"/>
                </a:solidFill>
              </a:rPr>
              <a:t>都相同</a:t>
            </a:r>
            <a:endParaRPr lang="zh-CN" altLang="en-US" sz="2400">
              <a:solidFill>
                <a:schemeClr val="bg1"/>
              </a:solidFill>
            </a:endParaRPr>
          </a:p>
        </p:txBody>
      </p:sp>
      <p:sp>
        <p:nvSpPr>
          <p:cNvPr id="14371" name="Rectangle 35"/>
          <p:cNvSpPr>
            <a:spLocks noChangeArrowheads="1"/>
          </p:cNvSpPr>
          <p:nvPr/>
        </p:nvSpPr>
        <p:spPr bwMode="auto">
          <a:xfrm>
            <a:off x="1187450" y="2649538"/>
            <a:ext cx="2160588" cy="1763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2"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spid="_x0000_s10634" name="Equation" r:id="rId9" imgW="123903" imgH="200021" progId="Equation.3">
                  <p:embed/>
                </p:oleObj>
              </mc:Choice>
              <mc:Fallback>
                <p:oleObj name="Equation" r:id="rId9" imgW="123903" imgH="200021" progId="Equation.3">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3"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spid="_x0000_s10635" name="公式" r:id="rId11" imgW="133351" imgH="219186" progId="Equation.3">
                  <p:embed/>
                </p:oleObj>
              </mc:Choice>
              <mc:Fallback>
                <p:oleObj name="公式" r:id="rId11" imgW="133351" imgH="219186" progId="Equation.3">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4"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sp>
        <p:nvSpPr>
          <p:cNvPr id="3" name="矩形 2"/>
          <p:cNvSpPr>
            <a:spLocks noChangeArrowheads="1"/>
          </p:cNvSpPr>
          <p:nvPr/>
        </p:nvSpPr>
        <p:spPr bwMode="auto">
          <a:xfrm>
            <a:off x="360363" y="4748213"/>
            <a:ext cx="5645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由于刚体没有形变，所以刚体的法向加速度不重要。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wipe(left)">
                                      <p:cBhvr>
                                        <p:cTn id="7" dur="500"/>
                                        <p:tgtEl>
                                          <p:spTgt spid="143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56"/>
                                        </p:tgtEl>
                                        <p:attrNameLst>
                                          <p:attrName>style.visibility</p:attrName>
                                        </p:attrNameLst>
                                      </p:cBhvr>
                                      <p:to>
                                        <p:strVal val="visible"/>
                                      </p:to>
                                    </p:set>
                                    <p:animEffect transition="in" filter="wipe(left)">
                                      <p:cBhvr>
                                        <p:cTn id="12" dur="500"/>
                                        <p:tgtEl>
                                          <p:spTgt spid="143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51"/>
                                        </p:tgtEl>
                                        <p:attrNameLst>
                                          <p:attrName>style.visibility</p:attrName>
                                        </p:attrNameLst>
                                      </p:cBhvr>
                                      <p:to>
                                        <p:strVal val="visible"/>
                                      </p:to>
                                    </p:set>
                                    <p:animEffect transition="in" filter="wipe(left)">
                                      <p:cBhvr>
                                        <p:cTn id="17" dur="500"/>
                                        <p:tgtEl>
                                          <p:spTgt spid="143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62"/>
                                        </p:tgtEl>
                                        <p:attrNameLst>
                                          <p:attrName>style.visibility</p:attrName>
                                        </p:attrNameLst>
                                      </p:cBhvr>
                                      <p:to>
                                        <p:strVal val="visible"/>
                                      </p:to>
                                    </p:set>
                                    <p:animEffect transition="in" filter="wipe(left)">
                                      <p:cBhvr>
                                        <p:cTn id="22" dur="500"/>
                                        <p:tgtEl>
                                          <p:spTgt spid="143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374"/>
                                        </p:tgtEl>
                                        <p:attrNameLst>
                                          <p:attrName>style.visibility</p:attrName>
                                        </p:attrNameLst>
                                      </p:cBhvr>
                                      <p:to>
                                        <p:strVal val="visible"/>
                                      </p:to>
                                    </p:set>
                                    <p:animEffect transition="in" filter="wipe(down)">
                                      <p:cBhvr>
                                        <p:cTn id="27" dur="500"/>
                                        <p:tgtEl>
                                          <p:spTgt spid="143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69"/>
                                        </p:tgtEl>
                                        <p:attrNameLst>
                                          <p:attrName>style.visibility</p:attrName>
                                        </p:attrNameLst>
                                      </p:cBhvr>
                                      <p:to>
                                        <p:strVal val="visible"/>
                                      </p:to>
                                    </p:set>
                                    <p:animEffect transition="in" filter="wipe(left)">
                                      <p:cBhvr>
                                        <p:cTn id="32" dur="500"/>
                                        <p:tgtEl>
                                          <p:spTgt spid="143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63"/>
                                        </p:tgtEl>
                                        <p:attrNameLst>
                                          <p:attrName>style.visibility</p:attrName>
                                        </p:attrNameLst>
                                      </p:cBhvr>
                                      <p:to>
                                        <p:strVal val="visible"/>
                                      </p:to>
                                    </p:set>
                                    <p:animEffect transition="in" filter="wipe(left)">
                                      <p:cBhvr>
                                        <p:cTn id="37" dur="500"/>
                                        <p:tgtEl>
                                          <p:spTgt spid="143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349"/>
                                        </p:tgtEl>
                                        <p:attrNameLst>
                                          <p:attrName>style.visibility</p:attrName>
                                        </p:attrNameLst>
                                      </p:cBhvr>
                                      <p:to>
                                        <p:strVal val="visible"/>
                                      </p:to>
                                    </p:set>
                                    <p:animEffect transition="in" filter="wipe(left)">
                                      <p:cBhvr>
                                        <p:cTn id="42" dur="500"/>
                                        <p:tgtEl>
                                          <p:spTgt spid="143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48"/>
                                        </p:tgtEl>
                                        <p:attrNameLst>
                                          <p:attrName>style.visibility</p:attrName>
                                        </p:attrNameLst>
                                      </p:cBhvr>
                                      <p:to>
                                        <p:strVal val="visible"/>
                                      </p:to>
                                    </p:set>
                                    <p:animEffect transition="in" filter="wipe(left)">
                                      <p:cBhvr>
                                        <p:cTn id="47" dur="500"/>
                                        <p:tgtEl>
                                          <p:spTgt spid="143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66"/>
                                        </p:tgtEl>
                                        <p:attrNameLst>
                                          <p:attrName>style.visibility</p:attrName>
                                        </p:attrNameLst>
                                      </p:cBhvr>
                                      <p:to>
                                        <p:strVal val="visible"/>
                                      </p:to>
                                    </p:set>
                                    <p:animEffect transition="in" filter="wipe(left)">
                                      <p:cBhvr>
                                        <p:cTn id="52" dur="500"/>
                                        <p:tgtEl>
                                          <p:spTgt spid="143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357"/>
                                        </p:tgtEl>
                                        <p:attrNameLst>
                                          <p:attrName>style.visibility</p:attrName>
                                        </p:attrNameLst>
                                      </p:cBhvr>
                                      <p:to>
                                        <p:strVal val="visible"/>
                                      </p:to>
                                    </p:set>
                                    <p:animEffect transition="in" filter="wipe(left)">
                                      <p:cBhvr>
                                        <p:cTn id="57" dur="500"/>
                                        <p:tgtEl>
                                          <p:spTgt spid="143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347"/>
                                        </p:tgtEl>
                                        <p:attrNameLst>
                                          <p:attrName>style.visibility</p:attrName>
                                        </p:attrNameLst>
                                      </p:cBhvr>
                                      <p:to>
                                        <p:strVal val="visible"/>
                                      </p:to>
                                    </p:set>
                                    <p:animEffect transition="in" filter="wipe(left)">
                                      <p:cBhvr>
                                        <p:cTn id="62" dur="500"/>
                                        <p:tgtEl>
                                          <p:spTgt spid="143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50"/>
                                        </p:tgtEl>
                                        <p:attrNameLst>
                                          <p:attrName>style.visibility</p:attrName>
                                        </p:attrNameLst>
                                      </p:cBhvr>
                                      <p:to>
                                        <p:strVal val="visible"/>
                                      </p:to>
                                    </p:set>
                                    <p:animEffect transition="in" filter="wipe(left)">
                                      <p:cBhvr>
                                        <p:cTn id="67" dur="500"/>
                                        <p:tgtEl>
                                          <p:spTgt spid="1435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372"/>
                                        </p:tgtEl>
                                        <p:attrNameLst>
                                          <p:attrName>style.visibility</p:attrName>
                                        </p:attrNameLst>
                                      </p:cBhvr>
                                      <p:to>
                                        <p:strVal val="visible"/>
                                      </p:to>
                                    </p:set>
                                    <p:animEffect transition="in" filter="wipe(left)">
                                      <p:cBhvr>
                                        <p:cTn id="72" dur="500"/>
                                        <p:tgtEl>
                                          <p:spTgt spid="1437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14355"/>
                                        </p:tgtEl>
                                        <p:attrNameLst>
                                          <p:attrName>style.visibility</p:attrName>
                                        </p:attrNameLst>
                                      </p:cBhvr>
                                      <p:to>
                                        <p:strVal val="visible"/>
                                      </p:to>
                                    </p:set>
                                    <p:animEffect transition="in" filter="wipe(right)">
                                      <p:cBhvr>
                                        <p:cTn id="77" dur="500"/>
                                        <p:tgtEl>
                                          <p:spTgt spid="143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373"/>
                                        </p:tgtEl>
                                        <p:attrNameLst>
                                          <p:attrName>style.visibility</p:attrName>
                                        </p:attrNameLst>
                                      </p:cBhvr>
                                      <p:to>
                                        <p:strVal val="visible"/>
                                      </p:to>
                                    </p:set>
                                    <p:animEffect transition="in" filter="wipe(left)">
                                      <p:cBhvr>
                                        <p:cTn id="82" dur="500"/>
                                        <p:tgtEl>
                                          <p:spTgt spid="1437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4352"/>
                                        </p:tgtEl>
                                        <p:attrNameLst>
                                          <p:attrName>style.visibility</p:attrName>
                                        </p:attrNameLst>
                                      </p:cBhvr>
                                      <p:to>
                                        <p:strVal val="visible"/>
                                      </p:to>
                                    </p:set>
                                    <p:animEffect transition="in" filter="box(out)">
                                      <p:cBhvr>
                                        <p:cTn id="87" dur="500"/>
                                        <p:tgtEl>
                                          <p:spTgt spid="1435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364"/>
                                        </p:tgtEl>
                                        <p:attrNameLst>
                                          <p:attrName>style.visibility</p:attrName>
                                        </p:attrNameLst>
                                      </p:cBhvr>
                                      <p:to>
                                        <p:strVal val="visible"/>
                                      </p:to>
                                    </p:set>
                                    <p:animEffect transition="in" filter="wipe(left)">
                                      <p:cBhvr>
                                        <p:cTn id="92" dur="500"/>
                                        <p:tgtEl>
                                          <p:spTgt spid="1436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4354"/>
                                        </p:tgtEl>
                                        <p:attrNameLst>
                                          <p:attrName>style.visibility</p:attrName>
                                        </p:attrNameLst>
                                      </p:cBhvr>
                                      <p:to>
                                        <p:strVal val="visible"/>
                                      </p:to>
                                    </p:set>
                                    <p:animEffect transition="in" filter="wipe(left)">
                                      <p:cBhvr>
                                        <p:cTn id="97" dur="500"/>
                                        <p:tgtEl>
                                          <p:spTgt spid="143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365"/>
                                        </p:tgtEl>
                                        <p:attrNameLst>
                                          <p:attrName>style.visibility</p:attrName>
                                        </p:attrNameLst>
                                      </p:cBhvr>
                                      <p:to>
                                        <p:strVal val="visible"/>
                                      </p:to>
                                    </p:set>
                                    <p:animEffect transition="in" filter="wipe(left)">
                                      <p:cBhvr>
                                        <p:cTn id="102" dur="500"/>
                                        <p:tgtEl>
                                          <p:spTgt spid="1436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4358"/>
                                        </p:tgtEl>
                                        <p:attrNameLst>
                                          <p:attrName>style.visibility</p:attrName>
                                        </p:attrNameLst>
                                      </p:cBhvr>
                                      <p:to>
                                        <p:strVal val="visible"/>
                                      </p:to>
                                    </p:set>
                                    <p:animEffect transition="in" filter="wipe(left)">
                                      <p:cBhvr>
                                        <p:cTn id="107" dur="500"/>
                                        <p:tgtEl>
                                          <p:spTgt spid="1435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4360"/>
                                        </p:tgtEl>
                                        <p:attrNameLst>
                                          <p:attrName>style.visibility</p:attrName>
                                        </p:attrNameLst>
                                      </p:cBhvr>
                                      <p:to>
                                        <p:strVal val="visible"/>
                                      </p:to>
                                    </p:set>
                                    <p:animEffect transition="in" filter="wipe(left)">
                                      <p:cBhvr>
                                        <p:cTn id="112" dur="500"/>
                                        <p:tgtEl>
                                          <p:spTgt spid="1436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4359"/>
                                        </p:tgtEl>
                                        <p:attrNameLst>
                                          <p:attrName>style.visibility</p:attrName>
                                        </p:attrNameLst>
                                      </p:cBhvr>
                                      <p:to>
                                        <p:strVal val="visible"/>
                                      </p:to>
                                    </p:set>
                                    <p:animEffect transition="in" filter="wipe(left)">
                                      <p:cBhvr>
                                        <p:cTn id="117" dur="500"/>
                                        <p:tgtEl>
                                          <p:spTgt spid="1435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4361"/>
                                        </p:tgtEl>
                                        <p:attrNameLst>
                                          <p:attrName>style.visibility</p:attrName>
                                        </p:attrNameLst>
                                      </p:cBhvr>
                                      <p:to>
                                        <p:strVal val="visible"/>
                                      </p:to>
                                    </p:set>
                                    <p:animEffect transition="in" filter="wipe(left)">
                                      <p:cBhvr>
                                        <p:cTn id="122" dur="500"/>
                                        <p:tgtEl>
                                          <p:spTgt spid="1436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4368"/>
                                        </p:tgtEl>
                                        <p:attrNameLst>
                                          <p:attrName>style.visibility</p:attrName>
                                        </p:attrNameLst>
                                      </p:cBhvr>
                                      <p:to>
                                        <p:strVal val="visible"/>
                                      </p:to>
                                    </p:set>
                                    <p:animEffect transition="in" filter="wipe(left)">
                                      <p:cBhvr>
                                        <p:cTn id="127" dur="500"/>
                                        <p:tgtEl>
                                          <p:spTgt spid="1436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4346"/>
                                        </p:tgtEl>
                                        <p:attrNameLst>
                                          <p:attrName>style.visibility</p:attrName>
                                        </p:attrNameLst>
                                      </p:cBhvr>
                                      <p:to>
                                        <p:strVal val="visible"/>
                                      </p:to>
                                    </p:set>
                                    <p:animEffect transition="in" filter="wipe(left)">
                                      <p:cBhvr>
                                        <p:cTn id="132" dur="500"/>
                                        <p:tgtEl>
                                          <p:spTgt spid="1434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371"/>
                                        </p:tgtEl>
                                        <p:attrNameLst>
                                          <p:attrName>style.visibility</p:attrName>
                                        </p:attrNameLst>
                                      </p:cBhvr>
                                      <p:to>
                                        <p:strVal val="visible"/>
                                      </p:to>
                                    </p:set>
                                    <p:animEffect transition="in" filter="wipe(left)">
                                      <p:cBhvr>
                                        <p:cTn id="141" dur="500"/>
                                        <p:tgtEl>
                                          <p:spTgt spid="14371"/>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4339"/>
                                        </p:tgtEl>
                                        <p:attrNameLst>
                                          <p:attrName>style.visibility</p:attrName>
                                        </p:attrNameLst>
                                      </p:cBhvr>
                                      <p:to>
                                        <p:strVal val="visible"/>
                                      </p:to>
                                    </p:set>
                                    <p:animEffect transition="in" filter="wipe(left)">
                                      <p:cBhvr>
                                        <p:cTn id="146" dur="500"/>
                                        <p:tgtEl>
                                          <p:spTgt spid="14339"/>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340"/>
                                        </p:tgtEl>
                                        <p:attrNameLst>
                                          <p:attrName>style.visibility</p:attrName>
                                        </p:attrNameLst>
                                      </p:cBhvr>
                                      <p:to>
                                        <p:strVal val="visible"/>
                                      </p:to>
                                    </p:set>
                                    <p:animEffect transition="in" filter="wipe(left)">
                                      <p:cBhvr>
                                        <p:cTn id="151" dur="500"/>
                                        <p:tgtEl>
                                          <p:spTgt spid="1434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4341"/>
                                        </p:tgtEl>
                                        <p:attrNameLst>
                                          <p:attrName>style.visibility</p:attrName>
                                        </p:attrNameLst>
                                      </p:cBhvr>
                                      <p:to>
                                        <p:strVal val="visible"/>
                                      </p:to>
                                    </p:set>
                                    <p:animEffect transition="in" filter="wipe(left)">
                                      <p:cBhvr>
                                        <p:cTn id="156" dur="500"/>
                                        <p:tgtEl>
                                          <p:spTgt spid="1434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nodeType="clickEffect">
                                  <p:stCondLst>
                                    <p:cond delay="0"/>
                                  </p:stCondLst>
                                  <p:childTnLst>
                                    <p:set>
                                      <p:cBhvr>
                                        <p:cTn id="16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utoUpdateAnimBg="0"/>
      <p:bldP spid="14347" grpId="0" autoUpdateAnimBg="0"/>
      <p:bldP spid="14348" grpId="0" autoUpdateAnimBg="0"/>
      <p:bldP spid="14349" grpId="0" autoUpdateAnimBg="0"/>
      <p:bldP spid="14350" grpId="0" animBg="1"/>
      <p:bldP spid="14351" grpId="0" animBg="1"/>
      <p:bldP spid="14352" grpId="0" animBg="1"/>
      <p:bldP spid="14353" grpId="0" animBg="1"/>
      <p:bldP spid="14354" grpId="0" animBg="1"/>
      <p:bldP spid="14355" grpId="0" animBg="1"/>
      <p:bldP spid="14356" grpId="0" autoUpdateAnimBg="0"/>
      <p:bldP spid="14357" grpId="0" autoUpdateAnimBg="0"/>
      <p:bldP spid="14358" grpId="0" animBg="1"/>
      <p:bldP spid="14359" grpId="0" animBg="1"/>
      <p:bldP spid="14360" grpId="0" autoUpdateAnimBg="0"/>
      <p:bldP spid="14361" grpId="0" autoUpdateAnimBg="0"/>
      <p:bldP spid="14362" grpId="0" autoUpdateAnimBg="0"/>
      <p:bldP spid="14363" grpId="0" animBg="1"/>
      <p:bldP spid="14364" grpId="0"/>
      <p:bldP spid="14365" grpId="0"/>
      <p:bldP spid="14366" grpId="0" autoUpdateAnimBg="0"/>
      <p:bldP spid="14368" grpId="0" animBg="1" autoUpdateAnimBg="0"/>
      <p:bldP spid="14369" grpId="0" autoUpdateAnimBg="0"/>
      <p:bldP spid="14371" grpId="0" animBg="1"/>
      <p:bldP spid="14374"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34"/>
          <p:cNvGrpSpPr>
            <a:grpSpLocks/>
          </p:cNvGrpSpPr>
          <p:nvPr/>
        </p:nvGrpSpPr>
        <p:grpSpPr bwMode="auto">
          <a:xfrm>
            <a:off x="5456238" y="487363"/>
            <a:ext cx="3522662" cy="4210050"/>
            <a:chOff x="5456238" y="487363"/>
            <a:chExt cx="3522662" cy="4210050"/>
          </a:xfrm>
        </p:grpSpPr>
        <p:sp>
          <p:nvSpPr>
            <p:cNvPr id="1127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127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127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127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128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28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128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8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128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128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129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129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129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129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129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129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1299"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spid="_x0000_s11663" name="Equation" r:id="rId3" imgW="123903" imgH="200021" progId="Equation.3">
                    <p:embed/>
                  </p:oleObj>
                </mc:Choice>
                <mc:Fallback>
                  <p:oleObj name="Equation" r:id="rId3" imgW="123903" imgH="200021"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0"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spid="_x0000_s11664" name="公式" r:id="rId5" imgW="133351" imgH="219186" progId="Equation.3">
                    <p:embed/>
                  </p:oleObj>
                </mc:Choice>
                <mc:Fallback>
                  <p:oleObj name="公式" r:id="rId5" imgW="133351" imgH="219186"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01"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矩形 29"/>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grpSp>
      <p:grpSp>
        <p:nvGrpSpPr>
          <p:cNvPr id="39" name="组合 38"/>
          <p:cNvGrpSpPr>
            <a:grpSpLocks/>
          </p:cNvGrpSpPr>
          <p:nvPr/>
        </p:nvGrpSpPr>
        <p:grpSpPr bwMode="auto">
          <a:xfrm>
            <a:off x="482040" y="203411"/>
            <a:ext cx="3369880" cy="1604752"/>
            <a:chOff x="482463" y="203709"/>
            <a:chExt cx="3369172" cy="1604454"/>
          </a:xfrm>
        </p:grpSpPr>
        <p:graphicFrame>
          <p:nvGraphicFramePr>
            <p:cNvPr id="11274" name="对象 30"/>
            <p:cNvGraphicFramePr>
              <a:graphicFrameLocks noChangeAspect="1"/>
            </p:cNvGraphicFramePr>
            <p:nvPr>
              <p:extLst>
                <p:ext uri="{D42A27DB-BD31-4B8C-83A1-F6EECF244321}">
                  <p14:modId xmlns:p14="http://schemas.microsoft.com/office/powerpoint/2010/main" val="3351538838"/>
                </p:ext>
              </p:extLst>
            </p:nvPr>
          </p:nvGraphicFramePr>
          <p:xfrm>
            <a:off x="1293553" y="1115977"/>
            <a:ext cx="2558082" cy="692186"/>
          </p:xfrm>
          <a:graphic>
            <a:graphicData uri="http://schemas.openxmlformats.org/presentationml/2006/ole">
              <mc:AlternateContent xmlns:mc="http://schemas.openxmlformats.org/markup-compatibility/2006">
                <mc:Choice xmlns:v="urn:schemas-microsoft-com:vml" Requires="v">
                  <p:oleObj spid="_x0000_s11665" name="Equation" r:id="rId7" imgW="1079032" imgH="291973" progId="Equation.DSMT4">
                    <p:embed/>
                  </p:oleObj>
                </mc:Choice>
                <mc:Fallback>
                  <p:oleObj name="Equation" r:id="rId7" imgW="1079032" imgH="291973" progId="Equation.DSMT4">
                    <p:embed/>
                    <p:pic>
                      <p:nvPicPr>
                        <p:cNvPr id="0" name="对象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3553" y="1115977"/>
                          <a:ext cx="2558082" cy="692186"/>
                        </a:xfrm>
                        <a:prstGeom prst="rect">
                          <a:avLst/>
                        </a:prstGeom>
                        <a:noFill/>
                        <a:ln>
                          <a:noFill/>
                        </a:ln>
                        <a:extLst/>
                      </p:spPr>
                    </p:pic>
                  </p:oleObj>
                </mc:Fallback>
              </mc:AlternateContent>
            </a:graphicData>
          </a:graphic>
        </p:graphicFrame>
        <p:sp>
          <p:nvSpPr>
            <p:cNvPr id="11275" name="TextBox 32"/>
            <p:cNvSpPr txBox="1">
              <a:spLocks noChangeArrowheads="1"/>
            </p:cNvSpPr>
            <p:nvPr/>
          </p:nvSpPr>
          <p:spPr bwMode="auto">
            <a:xfrm>
              <a:off x="482463" y="203709"/>
              <a:ext cx="2777741" cy="46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a:t>
              </a:r>
              <a:r>
                <a:rPr lang="en-US" altLang="zh-CN" sz="2400" b="1" i="1">
                  <a:solidFill>
                    <a:schemeClr val="bg1"/>
                  </a:solidFill>
                </a:rPr>
                <a:t>a</a:t>
              </a:r>
              <a:r>
                <a:rPr lang="zh-CN" altLang="en-US" sz="2400" b="1">
                  <a:solidFill>
                    <a:schemeClr val="bg1"/>
                  </a:solidFill>
                </a:rPr>
                <a:t>的大小</a:t>
              </a:r>
            </a:p>
          </p:txBody>
        </p:sp>
      </p:grpSp>
      <p:grpSp>
        <p:nvGrpSpPr>
          <p:cNvPr id="40" name="组合 39"/>
          <p:cNvGrpSpPr>
            <a:grpSpLocks/>
          </p:cNvGrpSpPr>
          <p:nvPr/>
        </p:nvGrpSpPr>
        <p:grpSpPr bwMode="auto">
          <a:xfrm>
            <a:off x="476814" y="2413000"/>
            <a:ext cx="4229100" cy="2212975"/>
            <a:chOff x="12665" y="2428421"/>
            <a:chExt cx="4228662" cy="2213430"/>
          </a:xfrm>
        </p:grpSpPr>
        <p:graphicFrame>
          <p:nvGraphicFramePr>
            <p:cNvPr id="11272" name="对象 31"/>
            <p:cNvGraphicFramePr>
              <a:graphicFrameLocks noChangeAspect="1"/>
            </p:cNvGraphicFramePr>
            <p:nvPr>
              <p:extLst>
                <p:ext uri="{D42A27DB-BD31-4B8C-83A1-F6EECF244321}">
                  <p14:modId xmlns:p14="http://schemas.microsoft.com/office/powerpoint/2010/main" val="902662887"/>
                </p:ext>
              </p:extLst>
            </p:nvPr>
          </p:nvGraphicFramePr>
          <p:xfrm>
            <a:off x="1293553" y="3544452"/>
            <a:ext cx="2525871" cy="1097399"/>
          </p:xfrm>
          <a:graphic>
            <a:graphicData uri="http://schemas.openxmlformats.org/presentationml/2006/ole">
              <mc:AlternateContent xmlns:mc="http://schemas.openxmlformats.org/markup-compatibility/2006">
                <mc:Choice xmlns:v="urn:schemas-microsoft-com:vml" Requires="v">
                  <p:oleObj spid="_x0000_s11666" name="Equation" r:id="rId9" imgW="1079500" imgH="469900" progId="Equation.DSMT4">
                    <p:embed/>
                  </p:oleObj>
                </mc:Choice>
                <mc:Fallback>
                  <p:oleObj name="Equation" r:id="rId9" imgW="1079500" imgH="469900" progId="Equation.DSMT4">
                    <p:embed/>
                    <p:pic>
                      <p:nvPicPr>
                        <p:cNvPr id="0" name="对象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3553" y="3544452"/>
                          <a:ext cx="2525871" cy="1097399"/>
                        </a:xfrm>
                        <a:prstGeom prst="rect">
                          <a:avLst/>
                        </a:prstGeom>
                        <a:noFill/>
                        <a:ln>
                          <a:noFill/>
                        </a:ln>
                        <a:extLst/>
                      </p:spPr>
                    </p:pic>
                  </p:oleObj>
                </mc:Fallback>
              </mc:AlternateContent>
            </a:graphicData>
          </a:graphic>
        </p:graphicFrame>
        <p:sp>
          <p:nvSpPr>
            <p:cNvPr id="11273" name="TextBox 33"/>
            <p:cNvSpPr txBox="1">
              <a:spLocks noChangeArrowheads="1"/>
            </p:cNvSpPr>
            <p:nvPr/>
          </p:nvSpPr>
          <p:spPr bwMode="auto">
            <a:xfrm>
              <a:off x="12665" y="2428421"/>
              <a:ext cx="4228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点加速度的方向由</a:t>
              </a:r>
              <a:r>
                <a:rPr lang="en-US" altLang="zh-CN" sz="2400" b="1" i="1">
                  <a:solidFill>
                    <a:schemeClr val="bg1"/>
                  </a:solidFill>
                </a:rPr>
                <a:t>a</a:t>
              </a:r>
              <a:r>
                <a:rPr lang="zh-CN" altLang="en-US" sz="2400" b="1">
                  <a:solidFill>
                    <a:schemeClr val="bg1"/>
                  </a:solidFill>
                </a:rPr>
                <a:t>与半径</a:t>
              </a:r>
              <a:r>
                <a:rPr lang="en-US" altLang="zh-CN" sz="2400" b="1">
                  <a:solidFill>
                    <a:schemeClr val="bg1"/>
                  </a:solidFill>
                </a:rPr>
                <a:t>OM</a:t>
              </a:r>
              <a:r>
                <a:rPr lang="zh-CN" altLang="en-US" sz="2400" b="1">
                  <a:solidFill>
                    <a:schemeClr val="bg1"/>
                  </a:solidFill>
                </a:rPr>
                <a:t>的夹角来确定</a:t>
              </a:r>
            </a:p>
          </p:txBody>
        </p:sp>
      </p:grpSp>
      <p:grpSp>
        <p:nvGrpSpPr>
          <p:cNvPr id="38" name="组合 37"/>
          <p:cNvGrpSpPr>
            <a:grpSpLocks/>
          </p:cNvGrpSpPr>
          <p:nvPr/>
        </p:nvGrpSpPr>
        <p:grpSpPr bwMode="auto">
          <a:xfrm>
            <a:off x="242888" y="4941888"/>
            <a:ext cx="8367712" cy="1200150"/>
            <a:chOff x="165065" y="4941168"/>
            <a:chExt cx="8367748" cy="1200329"/>
          </a:xfrm>
        </p:grpSpPr>
        <p:sp>
          <p:nvSpPr>
            <p:cNvPr id="11270" name="TextBox 35"/>
            <p:cNvSpPr txBox="1">
              <a:spLocks noChangeArrowheads="1"/>
            </p:cNvSpPr>
            <p:nvPr/>
          </p:nvSpPr>
          <p:spPr bwMode="auto">
            <a:xfrm>
              <a:off x="165065" y="4941168"/>
              <a:ext cx="83677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在确定时刻，（</a:t>
              </a:r>
              <a:r>
                <a:rPr lang="en-US" altLang="zh-CN" sz="2400" b="1">
                  <a:solidFill>
                    <a:schemeClr val="bg1"/>
                  </a:solidFill>
                </a:rPr>
                <a:t>1</a:t>
              </a:r>
              <a:r>
                <a:rPr lang="zh-CN" altLang="en-US" sz="2400" b="1">
                  <a:solidFill>
                    <a:schemeClr val="bg1"/>
                  </a:solidFill>
                </a:rPr>
                <a:t>）转动刚体上的各点速度和加速度大小都与该点到转轴的距离成正比；（</a:t>
              </a:r>
              <a:r>
                <a:rPr lang="en-US" altLang="zh-CN" sz="2400" b="1">
                  <a:solidFill>
                    <a:schemeClr val="bg1"/>
                  </a:solidFill>
                </a:rPr>
                <a:t>2</a:t>
              </a:r>
              <a:r>
                <a:rPr lang="zh-CN" altLang="en-US" sz="2400" b="1">
                  <a:solidFill>
                    <a:schemeClr val="bg1"/>
                  </a:solidFill>
                </a:rPr>
                <a:t>）     角对刚体内所有各点都相同</a:t>
              </a:r>
            </a:p>
          </p:txBody>
        </p:sp>
        <p:graphicFrame>
          <p:nvGraphicFramePr>
            <p:cNvPr id="11271" name="对象 36"/>
            <p:cNvGraphicFramePr>
              <a:graphicFrameLocks noChangeAspect="1"/>
            </p:cNvGraphicFramePr>
            <p:nvPr>
              <p:extLst>
                <p:ext uri="{D42A27DB-BD31-4B8C-83A1-F6EECF244321}">
                  <p14:modId xmlns:p14="http://schemas.microsoft.com/office/powerpoint/2010/main" val="2656554817"/>
                </p:ext>
              </p:extLst>
            </p:nvPr>
          </p:nvGraphicFramePr>
          <p:xfrm>
            <a:off x="4710221" y="5376314"/>
            <a:ext cx="360040" cy="330036"/>
          </p:xfrm>
          <a:graphic>
            <a:graphicData uri="http://schemas.openxmlformats.org/presentationml/2006/ole">
              <mc:AlternateContent xmlns:mc="http://schemas.openxmlformats.org/markup-compatibility/2006">
                <mc:Choice xmlns:v="urn:schemas-microsoft-com:vml" Requires="v">
                  <p:oleObj spid="_x0000_s11667" name="Equation" r:id="rId11" imgW="152334" imgH="139639" progId="Equation.DSMT4">
                    <p:embed/>
                  </p:oleObj>
                </mc:Choice>
                <mc:Fallback>
                  <p:oleObj name="Equation" r:id="rId11" imgW="152334" imgH="139639" progId="Equation.DSMT4">
                    <p:embed/>
                    <p:pic>
                      <p:nvPicPr>
                        <p:cNvPr id="0" name="对象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0221" y="5376314"/>
                          <a:ext cx="360040" cy="33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p:cNvGraphicFramePr>
          <p:nvPr/>
        </p:nvGraphicFramePr>
        <p:xfrm>
          <a:off x="858838" y="5594350"/>
          <a:ext cx="1325562" cy="411163"/>
        </p:xfrm>
        <a:graphic>
          <a:graphicData uri="http://schemas.openxmlformats.org/presentationml/2006/ole">
            <mc:AlternateContent xmlns:mc="http://schemas.openxmlformats.org/markup-compatibility/2006">
              <mc:Choice xmlns:v="urn:schemas-microsoft-com:vml" Requires="v">
                <p:oleObj spid="_x0000_s12902" name="公式" r:id="rId3" imgW="1381017" imgH="361981" progId="Equation.3">
                  <p:embed/>
                </p:oleObj>
              </mc:Choice>
              <mc:Fallback>
                <p:oleObj name="公式" r:id="rId3" imgW="1381017" imgH="36198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5594350"/>
                        <a:ext cx="13255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p:cNvGraphicFramePr>
          <p:nvPr/>
        </p:nvGraphicFramePr>
        <p:xfrm>
          <a:off x="2732088" y="5667375"/>
          <a:ext cx="1314450" cy="388938"/>
        </p:xfrm>
        <a:graphic>
          <a:graphicData uri="http://schemas.openxmlformats.org/presentationml/2006/ole">
            <mc:AlternateContent xmlns:mc="http://schemas.openxmlformats.org/markup-compatibility/2006">
              <mc:Choice xmlns:v="urn:schemas-microsoft-com:vml" Requires="v">
                <p:oleObj spid="_x0000_s12903" name="公式" r:id="rId5" imgW="1371570" imgH="342816" progId="Equation.3">
                  <p:embed/>
                </p:oleObj>
              </mc:Choice>
              <mc:Fallback>
                <p:oleObj name="公式" r:id="rId5" imgW="1371570" imgH="342816"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088" y="5667375"/>
                        <a:ext cx="131445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p:cNvGraphicFramePr>
            <a:graphicFrameLocks noChangeAspect="1"/>
          </p:cNvGraphicFramePr>
          <p:nvPr/>
        </p:nvGraphicFramePr>
        <p:xfrm>
          <a:off x="1435100" y="1571625"/>
          <a:ext cx="1828800" cy="742950"/>
        </p:xfrm>
        <a:graphic>
          <a:graphicData uri="http://schemas.openxmlformats.org/presentationml/2006/ole">
            <mc:AlternateContent xmlns:mc="http://schemas.openxmlformats.org/markup-compatibility/2006">
              <mc:Choice xmlns:v="urn:schemas-microsoft-com:vml" Requires="v">
                <p:oleObj spid="_x0000_s12904" name="公式" r:id="rId7" imgW="1943034" imgH="733410" progId="Equation.3">
                  <p:embed/>
                </p:oleObj>
              </mc:Choice>
              <mc:Fallback>
                <p:oleObj name="公式" r:id="rId7" imgW="1943034" imgH="73341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1571625"/>
                        <a:ext cx="1828800" cy="742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Text Box 5"/>
          <p:cNvSpPr txBox="1">
            <a:spLocks noChangeArrowheads="1"/>
          </p:cNvSpPr>
          <p:nvPr/>
        </p:nvSpPr>
        <p:spPr bwMode="auto">
          <a:xfrm>
            <a:off x="522288" y="887413"/>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chemeClr val="bg1"/>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速度与角速度的矢量关系式</a:t>
            </a:r>
          </a:p>
        </p:txBody>
      </p:sp>
      <p:graphicFrame>
        <p:nvGraphicFramePr>
          <p:cNvPr id="15366" name="Object 6"/>
          <p:cNvGraphicFramePr>
            <a:graphicFrameLocks noChangeAspect="1"/>
          </p:cNvGraphicFramePr>
          <p:nvPr/>
        </p:nvGraphicFramePr>
        <p:xfrm>
          <a:off x="1370013" y="3151188"/>
          <a:ext cx="2455862" cy="1622425"/>
        </p:xfrm>
        <a:graphic>
          <a:graphicData uri="http://schemas.openxmlformats.org/presentationml/2006/ole">
            <mc:AlternateContent xmlns:mc="http://schemas.openxmlformats.org/markup-compatibility/2006">
              <mc:Choice xmlns:v="urn:schemas-microsoft-com:vml" Requires="v">
                <p:oleObj spid="_x0000_s12905" name="公式" r:id="rId9" imgW="2638402" imgH="1714618" progId="Equation.3">
                  <p:embed/>
                </p:oleObj>
              </mc:Choice>
              <mc:Fallback>
                <p:oleObj name="公式" r:id="rId9" imgW="2638402" imgH="1714618"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0013" y="3151188"/>
                        <a:ext cx="2455862" cy="1622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 Box 7"/>
          <p:cNvSpPr txBox="1">
            <a:spLocks noChangeArrowheads="1"/>
          </p:cNvSpPr>
          <p:nvPr/>
        </p:nvSpPr>
        <p:spPr bwMode="auto">
          <a:xfrm>
            <a:off x="612775" y="25098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solidFill>
                  <a:schemeClr val="bg1"/>
                </a:solidFill>
                <a:latin typeface="宋体" pitchFamily="2" charset="-122"/>
                <a:sym typeface="Symbol" pitchFamily="18" charset="2"/>
              </a:rPr>
              <a:t>加速度与角加速度的矢量关系式</a:t>
            </a:r>
          </a:p>
        </p:txBody>
      </p:sp>
      <p:graphicFrame>
        <p:nvGraphicFramePr>
          <p:cNvPr id="15368" name="Object 8"/>
          <p:cNvGraphicFramePr>
            <a:graphicFrameLocks noChangeAspect="1"/>
          </p:cNvGraphicFramePr>
          <p:nvPr/>
        </p:nvGraphicFramePr>
        <p:xfrm>
          <a:off x="1651000" y="4891088"/>
          <a:ext cx="1804988" cy="319087"/>
        </p:xfrm>
        <a:graphic>
          <a:graphicData uri="http://schemas.openxmlformats.org/presentationml/2006/ole">
            <mc:AlternateContent xmlns:mc="http://schemas.openxmlformats.org/markup-compatibility/2006">
              <mc:Choice xmlns:v="urn:schemas-microsoft-com:vml" Requires="v">
                <p:oleObj spid="_x0000_s12906" name="Equation" r:id="rId11" imgW="1914421" imgH="266694" progId="Equation.3">
                  <p:embed/>
                </p:oleObj>
              </mc:Choice>
              <mc:Fallback>
                <p:oleObj name="Equation" r:id="rId11" imgW="1914421" imgH="266694"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1000" y="4891088"/>
                        <a:ext cx="1804988" cy="3190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Text Box 9"/>
          <p:cNvSpPr txBox="1">
            <a:spLocks noChangeArrowheads="1"/>
          </p:cNvSpPr>
          <p:nvPr/>
        </p:nvSpPr>
        <p:spPr bwMode="auto">
          <a:xfrm>
            <a:off x="7473950" y="5056188"/>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2298" name="Text Box 10"/>
          <p:cNvSpPr txBox="1">
            <a:spLocks noChangeArrowheads="1"/>
          </p:cNvSpPr>
          <p:nvPr/>
        </p:nvSpPr>
        <p:spPr bwMode="auto">
          <a:xfrm>
            <a:off x="7629525" y="2670175"/>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rgbClr val="FFFF99"/>
                </a:solidFill>
                <a:latin typeface="Times New Roman" pitchFamily="18" charset="0"/>
              </a:rPr>
              <a:t>P</a:t>
            </a:r>
            <a:endParaRPr lang="en-US" altLang="zh-CN" sz="2400" b="1">
              <a:solidFill>
                <a:srgbClr val="FF00FF"/>
              </a:solidFill>
              <a:latin typeface="Times New Roman" pitchFamily="18" charset="0"/>
            </a:endParaRPr>
          </a:p>
        </p:txBody>
      </p:sp>
      <p:sp>
        <p:nvSpPr>
          <p:cNvPr id="12299" name="Text Box 11"/>
          <p:cNvSpPr txBox="1">
            <a:spLocks noChangeArrowheads="1"/>
          </p:cNvSpPr>
          <p:nvPr/>
        </p:nvSpPr>
        <p:spPr bwMode="auto">
          <a:xfrm>
            <a:off x="6507163" y="4105275"/>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2300" name="Text Box 12"/>
          <p:cNvSpPr txBox="1">
            <a:spLocks noChangeArrowheads="1"/>
          </p:cNvSpPr>
          <p:nvPr/>
        </p:nvSpPr>
        <p:spPr bwMode="auto">
          <a:xfrm>
            <a:off x="6864350" y="1614488"/>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2301" name="Line 13"/>
          <p:cNvSpPr>
            <a:spLocks noChangeShapeType="1"/>
          </p:cNvSpPr>
          <p:nvPr/>
        </p:nvSpPr>
        <p:spPr bwMode="auto">
          <a:xfrm flipV="1">
            <a:off x="6764338" y="2995613"/>
            <a:ext cx="835025" cy="1344612"/>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302" name="Line 14"/>
          <p:cNvSpPr>
            <a:spLocks noChangeShapeType="1"/>
          </p:cNvSpPr>
          <p:nvPr/>
        </p:nvSpPr>
        <p:spPr bwMode="auto">
          <a:xfrm rot="1503001" flipH="1" flipV="1">
            <a:off x="5891213" y="1884363"/>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3" name="Oval 15"/>
          <p:cNvSpPr>
            <a:spLocks noChangeArrowheads="1"/>
          </p:cNvSpPr>
          <p:nvPr/>
        </p:nvSpPr>
        <p:spPr bwMode="auto">
          <a:xfrm rot="6145">
            <a:off x="5765800" y="2751138"/>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4" name="Freeform 16"/>
          <p:cNvSpPr>
            <a:spLocks/>
          </p:cNvSpPr>
          <p:nvPr/>
        </p:nvSpPr>
        <p:spPr bwMode="auto">
          <a:xfrm rot="1502169">
            <a:off x="5292725" y="2338388"/>
            <a:ext cx="3084513" cy="2619375"/>
          </a:xfrm>
          <a:custGeom>
            <a:avLst/>
            <a:gdLst>
              <a:gd name="T0" fmla="*/ 2147483647 w 3279"/>
              <a:gd name="T1" fmla="*/ 2147483647 h 2872"/>
              <a:gd name="T2" fmla="*/ 2147483647 w 3279"/>
              <a:gd name="T3" fmla="*/ 2147483647 h 2872"/>
              <a:gd name="T4" fmla="*/ 2147483647 w 3279"/>
              <a:gd name="T5" fmla="*/ 2147483647 h 2872"/>
              <a:gd name="T6" fmla="*/ 2147483647 w 3279"/>
              <a:gd name="T7" fmla="*/ 2147483647 h 2872"/>
              <a:gd name="T8" fmla="*/ 2147483647 w 3279"/>
              <a:gd name="T9" fmla="*/ 2147483647 h 2872"/>
              <a:gd name="T10" fmla="*/ 2147483647 w 3279"/>
              <a:gd name="T11" fmla="*/ 2147483647 h 2872"/>
              <a:gd name="T12" fmla="*/ 2147483647 w 3279"/>
              <a:gd name="T13" fmla="*/ 2147483647 h 2872"/>
              <a:gd name="T14" fmla="*/ 2147483647 w 3279"/>
              <a:gd name="T15" fmla="*/ 2147483647 h 2872"/>
              <a:gd name="T16" fmla="*/ 2147483647 w 3279"/>
              <a:gd name="T17" fmla="*/ 2147483647 h 2872"/>
              <a:gd name="T18" fmla="*/ 2147483647 w 3279"/>
              <a:gd name="T19" fmla="*/ 2147483647 h 2872"/>
              <a:gd name="T20" fmla="*/ 2147483647 w 3279"/>
              <a:gd name="T21" fmla="*/ 2147483647 h 2872"/>
              <a:gd name="T22" fmla="*/ 2147483647 w 3279"/>
              <a:gd name="T23" fmla="*/ 2147483647 h 2872"/>
              <a:gd name="T24" fmla="*/ 2147483647 w 3279"/>
              <a:gd name="T25" fmla="*/ 2147483647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5" name="Line 17"/>
          <p:cNvSpPr>
            <a:spLocks noChangeShapeType="1"/>
          </p:cNvSpPr>
          <p:nvPr/>
        </p:nvSpPr>
        <p:spPr bwMode="auto">
          <a:xfrm rot="1505116" flipV="1">
            <a:off x="6835775" y="2825750"/>
            <a:ext cx="671513"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2306" name="Line 18"/>
          <p:cNvSpPr>
            <a:spLocks noChangeShapeType="1"/>
          </p:cNvSpPr>
          <p:nvPr/>
        </p:nvSpPr>
        <p:spPr bwMode="auto">
          <a:xfrm rot="1499590" flipH="1" flipV="1">
            <a:off x="6964363" y="2476500"/>
            <a:ext cx="760412"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07" name="Text Box 19"/>
          <p:cNvSpPr txBox="1">
            <a:spLocks noChangeArrowheads="1"/>
          </p:cNvSpPr>
          <p:nvPr/>
        </p:nvSpPr>
        <p:spPr bwMode="auto">
          <a:xfrm>
            <a:off x="5524500" y="3857625"/>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2308" name="Text Box 20"/>
          <p:cNvSpPr txBox="1">
            <a:spLocks noChangeArrowheads="1"/>
          </p:cNvSpPr>
          <p:nvPr/>
        </p:nvSpPr>
        <p:spPr bwMode="auto">
          <a:xfrm>
            <a:off x="7394575" y="2747963"/>
            <a:ext cx="5937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2309" name="Line 21"/>
          <p:cNvSpPr>
            <a:spLocks noChangeShapeType="1"/>
          </p:cNvSpPr>
          <p:nvPr/>
        </p:nvSpPr>
        <p:spPr bwMode="auto">
          <a:xfrm>
            <a:off x="6738938" y="3294063"/>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0" name="Freeform 22"/>
          <p:cNvSpPr>
            <a:spLocks/>
          </p:cNvSpPr>
          <p:nvPr/>
        </p:nvSpPr>
        <p:spPr bwMode="auto">
          <a:xfrm>
            <a:off x="7062788" y="3171825"/>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1" name="Text Box 23"/>
          <p:cNvSpPr txBox="1">
            <a:spLocks noChangeArrowheads="1"/>
          </p:cNvSpPr>
          <p:nvPr/>
        </p:nvSpPr>
        <p:spPr bwMode="auto">
          <a:xfrm>
            <a:off x="8077200" y="39655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2312" name="Text Box 24"/>
          <p:cNvSpPr txBox="1">
            <a:spLocks noChangeArrowheads="1"/>
          </p:cNvSpPr>
          <p:nvPr/>
        </p:nvSpPr>
        <p:spPr bwMode="auto">
          <a:xfrm>
            <a:off x="6940550" y="3062288"/>
            <a:ext cx="579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2313" name="Text Box 25"/>
          <p:cNvSpPr txBox="1">
            <a:spLocks noChangeArrowheads="1"/>
          </p:cNvSpPr>
          <p:nvPr/>
        </p:nvSpPr>
        <p:spPr bwMode="auto">
          <a:xfrm>
            <a:off x="6443663" y="1436688"/>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2314" name="Line 26"/>
          <p:cNvSpPr>
            <a:spLocks noChangeShapeType="1"/>
          </p:cNvSpPr>
          <p:nvPr/>
        </p:nvSpPr>
        <p:spPr bwMode="auto">
          <a:xfrm flipV="1">
            <a:off x="6735763" y="1474788"/>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15" name="Text Box 27"/>
          <p:cNvSpPr txBox="1">
            <a:spLocks noChangeArrowheads="1"/>
          </p:cNvSpPr>
          <p:nvPr/>
        </p:nvSpPr>
        <p:spPr bwMode="auto">
          <a:xfrm>
            <a:off x="6276975" y="299878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2316" name="Text Box 28"/>
          <p:cNvSpPr txBox="1">
            <a:spLocks noChangeArrowheads="1"/>
          </p:cNvSpPr>
          <p:nvPr/>
        </p:nvSpPr>
        <p:spPr bwMode="auto">
          <a:xfrm>
            <a:off x="6864350" y="275748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2317" name="Rectangle 29"/>
          <p:cNvSpPr>
            <a:spLocks noChangeArrowheads="1"/>
          </p:cNvSpPr>
          <p:nvPr/>
        </p:nvSpPr>
        <p:spPr bwMode="auto">
          <a:xfrm>
            <a:off x="6788150" y="4205288"/>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Times New Roman" pitchFamily="18" charset="0"/>
                <a:ea typeface="楷体_GB2312" pitchFamily="49" charset="-122"/>
              </a:rPr>
              <a:t>基点</a:t>
            </a:r>
            <a:r>
              <a:rPr lang="en-US" altLang="zh-CN" sz="2400" b="1" i="1">
                <a:solidFill>
                  <a:srgbClr val="FFFF00"/>
                </a:solidFill>
                <a:latin typeface="Times New Roman" pitchFamily="18" charset="0"/>
              </a:rPr>
              <a:t>O</a:t>
            </a:r>
          </a:p>
        </p:txBody>
      </p:sp>
      <p:sp>
        <p:nvSpPr>
          <p:cNvPr id="12319" name="AutoShape 31"/>
          <p:cNvSpPr>
            <a:spLocks noChangeArrowheads="1"/>
          </p:cNvSpPr>
          <p:nvPr/>
        </p:nvSpPr>
        <p:spPr bwMode="auto">
          <a:xfrm>
            <a:off x="6940550" y="5132388"/>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2320" name="Object 32"/>
          <p:cNvGraphicFramePr>
            <a:graphicFrameLocks noChangeAspect="1"/>
          </p:cNvGraphicFramePr>
          <p:nvPr/>
        </p:nvGraphicFramePr>
        <p:xfrm>
          <a:off x="7145338" y="3795713"/>
          <a:ext cx="217487" cy="293687"/>
        </p:xfrm>
        <a:graphic>
          <a:graphicData uri="http://schemas.openxmlformats.org/presentationml/2006/ole">
            <mc:AlternateContent xmlns:mc="http://schemas.openxmlformats.org/markup-compatibility/2006">
              <mc:Choice xmlns:v="urn:schemas-microsoft-com:vml" Requires="v">
                <p:oleObj spid="_x0000_s12907" name="Equation" r:id="rId13" imgW="123903" imgH="200021" progId="Equation.3">
                  <p:embed/>
                </p:oleObj>
              </mc:Choice>
              <mc:Fallback>
                <p:oleObj name="Equation" r:id="rId13" imgW="123903" imgH="200021"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45338" y="3795713"/>
                        <a:ext cx="217487"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21" name="Object 33"/>
          <p:cNvGraphicFramePr>
            <a:graphicFrameLocks noChangeAspect="1"/>
          </p:cNvGraphicFramePr>
          <p:nvPr/>
        </p:nvGraphicFramePr>
        <p:xfrm>
          <a:off x="7215188" y="2060575"/>
          <a:ext cx="230187" cy="306388"/>
        </p:xfrm>
        <a:graphic>
          <a:graphicData uri="http://schemas.openxmlformats.org/presentationml/2006/ole">
            <mc:AlternateContent xmlns:mc="http://schemas.openxmlformats.org/markup-compatibility/2006">
              <mc:Choice xmlns:v="urn:schemas-microsoft-com:vml" Requires="v">
                <p:oleObj spid="_x0000_s12908" name="公式" r:id="rId15" imgW="133351" imgH="219186" progId="Equation.3">
                  <p:embed/>
                </p:oleObj>
              </mc:Choice>
              <mc:Fallback>
                <p:oleObj name="公式" r:id="rId15" imgW="133351" imgH="219186" progId="Equation.3">
                  <p:embed/>
                  <p:pic>
                    <p:nvPicPr>
                      <p:cNvPr id="0"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15188" y="2060575"/>
                        <a:ext cx="230187"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2" name="Arc 34"/>
          <p:cNvSpPr>
            <a:spLocks/>
          </p:cNvSpPr>
          <p:nvPr/>
        </p:nvSpPr>
        <p:spPr bwMode="auto">
          <a:xfrm flipH="1">
            <a:off x="6491288" y="1989138"/>
            <a:ext cx="469900" cy="217487"/>
          </a:xfrm>
          <a:custGeom>
            <a:avLst/>
            <a:gdLst>
              <a:gd name="T0" fmla="*/ 2147483647 w 43200"/>
              <a:gd name="T1" fmla="*/ 0 h 38804"/>
              <a:gd name="T2" fmla="*/ 2147483647 w 43200"/>
              <a:gd name="T3" fmla="*/ 1500575730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a:spLocks noChangeArrowheads="1"/>
          </p:cNvSpPr>
          <p:nvPr/>
        </p:nvSpPr>
        <p:spPr bwMode="auto">
          <a:xfrm>
            <a:off x="490538" y="260350"/>
            <a:ext cx="673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考虑方向后</a:t>
            </a:r>
            <a:r>
              <a:rPr lang="zh-CN" altLang="en-US" sz="2400" b="1">
                <a:solidFill>
                  <a:schemeClr val="bg1"/>
                </a:solidFill>
              </a:rPr>
              <a:t>，位移与角位移的关系</a:t>
            </a:r>
            <a:r>
              <a:rPr lang="zh-CN" altLang="zh-CN" sz="2400" b="1">
                <a:solidFill>
                  <a:schemeClr val="bg1"/>
                </a:solidFill>
              </a:rPr>
              <a:t>：</a:t>
            </a:r>
          </a:p>
        </p:txBody>
      </p:sp>
      <p:graphicFrame>
        <p:nvGraphicFramePr>
          <p:cNvPr id="4" name="对象 3"/>
          <p:cNvGraphicFramePr>
            <a:graphicFrameLocks noChangeAspect="1"/>
          </p:cNvGraphicFramePr>
          <p:nvPr/>
        </p:nvGraphicFramePr>
        <p:xfrm>
          <a:off x="5773738" y="301625"/>
          <a:ext cx="1339850" cy="420688"/>
        </p:xfrm>
        <a:graphic>
          <a:graphicData uri="http://schemas.openxmlformats.org/presentationml/2006/ole">
            <mc:AlternateContent xmlns:mc="http://schemas.openxmlformats.org/markup-compatibility/2006">
              <mc:Choice xmlns:v="urn:schemas-microsoft-com:vml" Requires="v">
                <p:oleObj spid="_x0000_s12909" name="Equation" r:id="rId17" imgW="485894" imgH="95287" progId="Equation.DSMT4">
                  <p:embed/>
                </p:oleObj>
              </mc:Choice>
              <mc:Fallback>
                <p:oleObj name="Equation" r:id="rId17" imgW="485894" imgH="95287" progId="Equation.DSMT4">
                  <p:embed/>
                  <p:pic>
                    <p:nvPicPr>
                      <p:cNvPr id="0" name="对象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73738" y="301625"/>
                        <a:ext cx="13398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wipe(left)">
                                      <p:cBhvr>
                                        <p:cTn id="17" dur="500"/>
                                        <p:tgtEl>
                                          <p:spTgt spid="15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 calcmode="lin" valueType="num">
                                      <p:cBhvr>
                                        <p:cTn id="22" dur="500" fill="hold"/>
                                        <p:tgtEl>
                                          <p:spTgt spid="15364"/>
                                        </p:tgtEl>
                                        <p:attrNameLst>
                                          <p:attrName>ppt_w</p:attrName>
                                        </p:attrNameLst>
                                      </p:cBhvr>
                                      <p:tavLst>
                                        <p:tav tm="0">
                                          <p:val>
                                            <p:fltVal val="0"/>
                                          </p:val>
                                        </p:tav>
                                        <p:tav tm="100000">
                                          <p:val>
                                            <p:strVal val="#ppt_w"/>
                                          </p:val>
                                        </p:tav>
                                      </p:tavLst>
                                    </p:anim>
                                    <p:anim calcmode="lin" valueType="num">
                                      <p:cBhvr>
                                        <p:cTn id="23" dur="500" fill="hold"/>
                                        <p:tgtEl>
                                          <p:spTgt spid="15364"/>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7"/>
                                        </p:tgtEl>
                                        <p:attrNameLst>
                                          <p:attrName>style.visibility</p:attrName>
                                        </p:attrNameLst>
                                      </p:cBhvr>
                                      <p:to>
                                        <p:strVal val="visible"/>
                                      </p:to>
                                    </p:set>
                                    <p:animEffect transition="in" filter="wipe(left)">
                                      <p:cBhvr>
                                        <p:cTn id="28" dur="500"/>
                                        <p:tgtEl>
                                          <p:spTgt spid="1536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5366"/>
                                        </p:tgtEl>
                                        <p:attrNameLst>
                                          <p:attrName>style.visibility</p:attrName>
                                        </p:attrNameLst>
                                      </p:cBhvr>
                                      <p:to>
                                        <p:strVal val="visible"/>
                                      </p:to>
                                    </p:set>
                                    <p:animEffect transition="in" filter="wipe(left)">
                                      <p:cBhvr>
                                        <p:cTn id="33" dur="500"/>
                                        <p:tgtEl>
                                          <p:spTgt spid="153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5368"/>
                                        </p:tgtEl>
                                        <p:attrNameLst>
                                          <p:attrName>style.visibility</p:attrName>
                                        </p:attrNameLst>
                                      </p:cBhvr>
                                      <p:to>
                                        <p:strVal val="visible"/>
                                      </p:to>
                                    </p:set>
                                    <p:animEffect transition="in" filter="wipe(left)">
                                      <p:cBhvr>
                                        <p:cTn id="38" dur="500"/>
                                        <p:tgtEl>
                                          <p:spTgt spid="1536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5362"/>
                                        </p:tgtEl>
                                        <p:attrNameLst>
                                          <p:attrName>style.visibility</p:attrName>
                                        </p:attrNameLst>
                                      </p:cBhvr>
                                      <p:to>
                                        <p:strVal val="visible"/>
                                      </p:to>
                                    </p:set>
                                    <p:animEffect transition="in" filter="wipe(left)">
                                      <p:cBhvr>
                                        <p:cTn id="43" dur="500"/>
                                        <p:tgtEl>
                                          <p:spTgt spid="153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5363"/>
                                        </p:tgtEl>
                                        <p:attrNameLst>
                                          <p:attrName>style.visibility</p:attrName>
                                        </p:attrNameLst>
                                      </p:cBhvr>
                                      <p:to>
                                        <p:strVal val="visible"/>
                                      </p:to>
                                    </p:set>
                                    <p:animEffect transition="in" filter="wipe(left)">
                                      <p:cBhvr>
                                        <p:cTn id="48"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P spid="1536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295400" y="328613"/>
            <a:ext cx="7013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5.2  </a:t>
            </a:r>
            <a:r>
              <a:rPr lang="zh-CN" altLang="en-US" sz="3200" b="1">
                <a:solidFill>
                  <a:srgbClr val="66FF33"/>
                </a:solidFill>
                <a:latin typeface="Times New Roman" pitchFamily="18" charset="0"/>
                <a:ea typeface="黑体" pitchFamily="49" charset="-122"/>
              </a:rPr>
              <a:t>力矩    刚体绕定轴转动的转动定律</a:t>
            </a:r>
          </a:p>
        </p:txBody>
      </p:sp>
      <p:sp>
        <p:nvSpPr>
          <p:cNvPr id="17411" name="Text Box 3"/>
          <p:cNvSpPr txBox="1">
            <a:spLocks noChangeArrowheads="1"/>
          </p:cNvSpPr>
          <p:nvPr/>
        </p:nvSpPr>
        <p:spPr bwMode="auto">
          <a:xfrm>
            <a:off x="179388" y="914400"/>
            <a:ext cx="3240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刚体的力矩</a:t>
            </a:r>
          </a:p>
        </p:txBody>
      </p:sp>
      <p:sp>
        <p:nvSpPr>
          <p:cNvPr id="17412" name="Text Box 4"/>
          <p:cNvSpPr txBox="1">
            <a:spLocks noChangeArrowheads="1"/>
          </p:cNvSpPr>
          <p:nvPr/>
        </p:nvSpPr>
        <p:spPr bwMode="auto">
          <a:xfrm>
            <a:off x="1169988" y="15160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力</a:t>
            </a:r>
          </a:p>
        </p:txBody>
      </p:sp>
      <p:sp>
        <p:nvSpPr>
          <p:cNvPr id="17413" name="Text Box 5"/>
          <p:cNvSpPr txBox="1">
            <a:spLocks noChangeArrowheads="1"/>
          </p:cNvSpPr>
          <p:nvPr/>
        </p:nvSpPr>
        <p:spPr bwMode="auto">
          <a:xfrm>
            <a:off x="2216150" y="2295525"/>
            <a:ext cx="299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FF"/>
                </a:solidFill>
                <a:latin typeface="Times New Roman" pitchFamily="18" charset="0"/>
              </a:rPr>
              <a:t>改变刚体的转动状态</a:t>
            </a:r>
            <a:r>
              <a:rPr lang="zh-CN" altLang="en-US" sz="2400" b="1">
                <a:solidFill>
                  <a:schemeClr val="hlink"/>
                </a:solidFill>
                <a:latin typeface="Times New Roman" pitchFamily="18" charset="0"/>
              </a:rPr>
              <a:t> </a:t>
            </a:r>
          </a:p>
        </p:txBody>
      </p:sp>
      <p:sp>
        <p:nvSpPr>
          <p:cNvPr id="17414" name="Text Box 6"/>
          <p:cNvSpPr txBox="1">
            <a:spLocks noChangeArrowheads="1"/>
          </p:cNvSpPr>
          <p:nvPr/>
        </p:nvSpPr>
        <p:spPr bwMode="auto">
          <a:xfrm>
            <a:off x="5708650" y="2249488"/>
            <a:ext cx="261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刚体获得角加速度</a:t>
            </a:r>
          </a:p>
        </p:txBody>
      </p:sp>
      <p:sp>
        <p:nvSpPr>
          <p:cNvPr id="17415" name="Text Box 7"/>
          <p:cNvSpPr txBox="1">
            <a:spLocks noChangeArrowheads="1"/>
          </p:cNvSpPr>
          <p:nvPr/>
        </p:nvSpPr>
        <p:spPr bwMode="auto">
          <a:xfrm>
            <a:off x="611188" y="3068638"/>
            <a:ext cx="2716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力 </a:t>
            </a:r>
            <a:r>
              <a:rPr lang="en-US" altLang="zh-CN" sz="2400" b="1" i="1">
                <a:solidFill>
                  <a:srgbClr val="66FFFF"/>
                </a:solidFill>
                <a:latin typeface="Times New Roman" pitchFamily="18" charset="0"/>
              </a:rPr>
              <a:t>F</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对</a:t>
            </a:r>
            <a:r>
              <a:rPr lang="en-US" altLang="zh-CN" sz="2400" b="1" i="1">
                <a:solidFill>
                  <a:srgbClr val="66FFFF"/>
                </a:solidFill>
                <a:latin typeface="Times New Roman" pitchFamily="18" charset="0"/>
              </a:rPr>
              <a:t>z</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轴的力矩</a:t>
            </a:r>
            <a:endParaRPr lang="zh-CN" altLang="en-US" sz="2400" b="1" i="1">
              <a:solidFill>
                <a:schemeClr val="bg1"/>
              </a:solidFill>
              <a:latin typeface="Times New Roman" pitchFamily="18" charset="0"/>
            </a:endParaRPr>
          </a:p>
        </p:txBody>
      </p:sp>
      <p:graphicFrame>
        <p:nvGraphicFramePr>
          <p:cNvPr id="17416" name="Object 8"/>
          <p:cNvGraphicFramePr>
            <a:graphicFrameLocks/>
          </p:cNvGraphicFramePr>
          <p:nvPr/>
        </p:nvGraphicFramePr>
        <p:xfrm>
          <a:off x="920750" y="3790950"/>
          <a:ext cx="2755900" cy="431800"/>
        </p:xfrm>
        <a:graphic>
          <a:graphicData uri="http://schemas.openxmlformats.org/presentationml/2006/ole">
            <mc:AlternateContent xmlns:mc="http://schemas.openxmlformats.org/markup-compatibility/2006">
              <mc:Choice xmlns:v="urn:schemas-microsoft-com:vml" Requires="v">
                <p:oleObj spid="_x0000_s13943" name="公式" r:id="rId4" imgW="2667016" imgH="342816" progId="Equation.3">
                  <p:embed/>
                </p:oleObj>
              </mc:Choice>
              <mc:Fallback>
                <p:oleObj name="公式" r:id="rId4" imgW="2667016" imgH="342816"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3790950"/>
                        <a:ext cx="275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9"/>
          <p:cNvSpPr txBox="1">
            <a:spLocks noChangeArrowheads="1"/>
          </p:cNvSpPr>
          <p:nvPr/>
        </p:nvSpPr>
        <p:spPr bwMode="auto">
          <a:xfrm>
            <a:off x="1003300" y="4541838"/>
            <a:ext cx="3587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66FFFF"/>
                </a:solidFill>
                <a:latin typeface="Times New Roman" pitchFamily="18" charset="0"/>
              </a:rPr>
              <a:t>力矩取决于力的大小、方向和作用点</a:t>
            </a:r>
          </a:p>
        </p:txBody>
      </p:sp>
      <p:sp>
        <p:nvSpPr>
          <p:cNvPr id="17418" name="Text Box 10"/>
          <p:cNvSpPr txBox="1">
            <a:spLocks noChangeArrowheads="1"/>
          </p:cNvSpPr>
          <p:nvPr/>
        </p:nvSpPr>
        <p:spPr bwMode="auto">
          <a:xfrm>
            <a:off x="1023938" y="5702300"/>
            <a:ext cx="404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在刚体的定轴转动中，力矩只有两个指向</a:t>
            </a:r>
          </a:p>
        </p:txBody>
      </p:sp>
      <p:sp>
        <p:nvSpPr>
          <p:cNvPr id="17419" name="Rectangle 11"/>
          <p:cNvSpPr>
            <a:spLocks noChangeArrowheads="1"/>
          </p:cNvSpPr>
          <p:nvPr/>
        </p:nvSpPr>
        <p:spPr bwMode="auto">
          <a:xfrm>
            <a:off x="757238" y="14128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0" name="Rectangle 12"/>
          <p:cNvSpPr>
            <a:spLocks noChangeArrowheads="1"/>
          </p:cNvSpPr>
          <p:nvPr/>
        </p:nvSpPr>
        <p:spPr bwMode="auto">
          <a:xfrm>
            <a:off x="739775" y="2151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1" name="Rectangle 13"/>
          <p:cNvSpPr>
            <a:spLocks noChangeArrowheads="1"/>
          </p:cNvSpPr>
          <p:nvPr/>
        </p:nvSpPr>
        <p:spPr bwMode="auto">
          <a:xfrm>
            <a:off x="730250" y="4508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2" name="Rectangle 14"/>
          <p:cNvSpPr>
            <a:spLocks noChangeArrowheads="1"/>
          </p:cNvSpPr>
          <p:nvPr/>
        </p:nvSpPr>
        <p:spPr bwMode="auto">
          <a:xfrm>
            <a:off x="738188" y="5599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3" name="Text Box 15"/>
          <p:cNvSpPr txBox="1">
            <a:spLocks noChangeArrowheads="1"/>
          </p:cNvSpPr>
          <p:nvPr/>
        </p:nvSpPr>
        <p:spPr bwMode="auto">
          <a:xfrm>
            <a:off x="5724525" y="1531938"/>
            <a:ext cx="231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质点获得加速度</a:t>
            </a:r>
          </a:p>
        </p:txBody>
      </p:sp>
      <p:sp>
        <p:nvSpPr>
          <p:cNvPr id="17424" name="Text Box 16"/>
          <p:cNvSpPr txBox="1">
            <a:spLocks noChangeArrowheads="1"/>
          </p:cNvSpPr>
          <p:nvPr/>
        </p:nvSpPr>
        <p:spPr bwMode="auto">
          <a:xfrm>
            <a:off x="2195513" y="1528763"/>
            <a:ext cx="2922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改变质点的运动状态</a:t>
            </a:r>
            <a:endParaRPr lang="zh-CN" altLang="en-US" sz="2400" b="1">
              <a:solidFill>
                <a:srgbClr val="66FFFF"/>
              </a:solidFill>
              <a:latin typeface="Times New Roman" pitchFamily="18" charset="0"/>
            </a:endParaRPr>
          </a:p>
        </p:txBody>
      </p:sp>
      <p:sp>
        <p:nvSpPr>
          <p:cNvPr id="17425" name="AutoShape 17"/>
          <p:cNvSpPr>
            <a:spLocks noChangeArrowheads="1"/>
          </p:cNvSpPr>
          <p:nvPr/>
        </p:nvSpPr>
        <p:spPr bwMode="auto">
          <a:xfrm>
            <a:off x="1763713" y="16795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WordArt 18"/>
          <p:cNvSpPr>
            <a:spLocks noChangeArrowheads="1" noChangeShapeType="1" noTextEdit="1"/>
          </p:cNvSpPr>
          <p:nvPr/>
        </p:nvSpPr>
        <p:spPr bwMode="auto">
          <a:xfrm>
            <a:off x="1169988" y="2360613"/>
            <a:ext cx="500709" cy="311150"/>
          </a:xfrm>
          <a:prstGeom prst="rect">
            <a:avLst/>
          </a:prstGeom>
        </p:spPr>
        <p:txBody>
          <a:bodyPr vert="horz" wrap="none" fromWordArt="1">
            <a:prstTxWarp prst="textPlain">
              <a:avLst>
                <a:gd name="adj" fmla="val 50000"/>
              </a:avLst>
            </a:prstTxWarp>
          </a:bodyPr>
          <a:lstStyle/>
          <a:p>
            <a:pPr algn="ctr" fontAlgn="auto"/>
            <a:r>
              <a:rPr lang="zh-CN" altLang="en-US" sz="1200" kern="10" dirty="0">
                <a:ln w="9525">
                  <a:solidFill>
                    <a:srgbClr val="66FFFF"/>
                  </a:solidFill>
                  <a:round/>
                  <a:headEnd/>
                  <a:tailEnd/>
                </a:ln>
                <a:solidFill>
                  <a:srgbClr val="66FFFF"/>
                </a:solidFill>
                <a:latin typeface="宋体"/>
                <a:ea typeface="宋体"/>
              </a:rPr>
              <a:t>力矩</a:t>
            </a:r>
            <a:endParaRPr lang="zh-CN" altLang="en-US" sz="2800" kern="10" dirty="0">
              <a:ln w="9525">
                <a:solidFill>
                  <a:srgbClr val="66FFFF"/>
                </a:solidFill>
                <a:round/>
                <a:headEnd/>
                <a:tailEnd/>
              </a:ln>
              <a:solidFill>
                <a:srgbClr val="66FFFF"/>
              </a:solidFill>
              <a:latin typeface="宋体"/>
              <a:ea typeface="宋体"/>
            </a:endParaRPr>
          </a:p>
        </p:txBody>
      </p:sp>
      <p:sp>
        <p:nvSpPr>
          <p:cNvPr id="17427" name="Line 19"/>
          <p:cNvSpPr>
            <a:spLocks noChangeShapeType="1"/>
          </p:cNvSpPr>
          <p:nvPr/>
        </p:nvSpPr>
        <p:spPr bwMode="auto">
          <a:xfrm flipH="1">
            <a:off x="6462713" y="5397500"/>
            <a:ext cx="1587" cy="695325"/>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Freeform 20"/>
          <p:cNvSpPr>
            <a:spLocks/>
          </p:cNvSpPr>
          <p:nvPr/>
        </p:nvSpPr>
        <p:spPr bwMode="auto">
          <a:xfrm>
            <a:off x="4716463" y="3140075"/>
            <a:ext cx="3744912" cy="2663825"/>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7429" name="Oval 21"/>
          <p:cNvSpPr>
            <a:spLocks noChangeArrowheads="1"/>
          </p:cNvSpPr>
          <p:nvPr/>
        </p:nvSpPr>
        <p:spPr bwMode="auto">
          <a:xfrm>
            <a:off x="6391275" y="4414838"/>
            <a:ext cx="142875" cy="714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0" name="Object 22"/>
          <p:cNvGraphicFramePr>
            <a:graphicFrameLocks/>
          </p:cNvGraphicFramePr>
          <p:nvPr/>
        </p:nvGraphicFramePr>
        <p:xfrm>
          <a:off x="6791325" y="4295775"/>
          <a:ext cx="212725" cy="293688"/>
        </p:xfrm>
        <a:graphic>
          <a:graphicData uri="http://schemas.openxmlformats.org/presentationml/2006/ole">
            <mc:AlternateContent xmlns:mc="http://schemas.openxmlformats.org/markup-compatibility/2006">
              <mc:Choice xmlns:v="urn:schemas-microsoft-com:vml" Requires="v">
                <p:oleObj spid="_x0000_s13944" name="公式" r:id="rId6" imgW="123903" imgH="200021" progId="Equation.3">
                  <p:embed/>
                </p:oleObj>
              </mc:Choice>
              <mc:Fallback>
                <p:oleObj name="公式" r:id="rId6" imgW="123903" imgH="200021" progId="Equation.3">
                  <p:embed/>
                  <p:pic>
                    <p:nvPicPr>
                      <p:cNvPr id="0" name="Object 2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1325" y="4295775"/>
                        <a:ext cx="212725"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1" name="Line 23"/>
          <p:cNvSpPr>
            <a:spLocks noChangeShapeType="1"/>
          </p:cNvSpPr>
          <p:nvPr/>
        </p:nvSpPr>
        <p:spPr bwMode="auto">
          <a:xfrm flipV="1">
            <a:off x="7183438" y="3524250"/>
            <a:ext cx="1060450" cy="1293813"/>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Oval 24"/>
          <p:cNvSpPr>
            <a:spLocks noChangeArrowheads="1"/>
          </p:cNvSpPr>
          <p:nvPr/>
        </p:nvSpPr>
        <p:spPr bwMode="auto">
          <a:xfrm>
            <a:off x="5240338" y="4027488"/>
            <a:ext cx="2447925" cy="865187"/>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25"/>
          <p:cNvSpPr>
            <a:spLocks noChangeShapeType="1"/>
          </p:cNvSpPr>
          <p:nvPr/>
        </p:nvSpPr>
        <p:spPr bwMode="auto">
          <a:xfrm>
            <a:off x="6443663" y="3379788"/>
            <a:ext cx="20637" cy="1082675"/>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26"/>
          <p:cNvSpPr>
            <a:spLocks noChangeShapeType="1"/>
          </p:cNvSpPr>
          <p:nvPr/>
        </p:nvSpPr>
        <p:spPr bwMode="auto">
          <a:xfrm>
            <a:off x="8243888" y="3524250"/>
            <a:ext cx="19050" cy="1439863"/>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27"/>
          <p:cNvSpPr>
            <a:spLocks noChangeShapeType="1"/>
          </p:cNvSpPr>
          <p:nvPr/>
        </p:nvSpPr>
        <p:spPr bwMode="auto">
          <a:xfrm flipV="1">
            <a:off x="7183438" y="3370263"/>
            <a:ext cx="0" cy="14033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28"/>
          <p:cNvSpPr>
            <a:spLocks noChangeShapeType="1"/>
          </p:cNvSpPr>
          <p:nvPr/>
        </p:nvSpPr>
        <p:spPr bwMode="auto">
          <a:xfrm>
            <a:off x="6462713" y="4459288"/>
            <a:ext cx="720725" cy="360362"/>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7" name="Object 29"/>
          <p:cNvGraphicFramePr>
            <a:graphicFrameLocks/>
          </p:cNvGraphicFramePr>
          <p:nvPr/>
        </p:nvGraphicFramePr>
        <p:xfrm>
          <a:off x="8262938" y="4748213"/>
          <a:ext cx="341312" cy="409575"/>
        </p:xfrm>
        <a:graphic>
          <a:graphicData uri="http://schemas.openxmlformats.org/presentationml/2006/ole">
            <mc:AlternateContent xmlns:mc="http://schemas.openxmlformats.org/markup-compatibility/2006">
              <mc:Choice xmlns:v="urn:schemas-microsoft-com:vml" Requires="v">
                <p:oleObj spid="_x0000_s13945" name="公式" r:id="rId8" imgW="295315" imgH="361981" progId="Equation.3">
                  <p:embed/>
                </p:oleObj>
              </mc:Choice>
              <mc:Fallback>
                <p:oleObj name="公式" r:id="rId8" imgW="295315" imgH="361981" progId="Equation.3">
                  <p:embed/>
                  <p:pic>
                    <p:nvPicPr>
                      <p:cNvPr id="0" name="Object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2938" y="4748213"/>
                        <a:ext cx="341312"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8" name="Object 30"/>
          <p:cNvGraphicFramePr>
            <a:graphicFrameLocks/>
          </p:cNvGraphicFramePr>
          <p:nvPr/>
        </p:nvGraphicFramePr>
        <p:xfrm>
          <a:off x="7092950" y="2876550"/>
          <a:ext cx="341313" cy="420688"/>
        </p:xfrm>
        <a:graphic>
          <a:graphicData uri="http://schemas.openxmlformats.org/presentationml/2006/ole">
            <mc:AlternateContent xmlns:mc="http://schemas.openxmlformats.org/markup-compatibility/2006">
              <mc:Choice xmlns:v="urn:schemas-microsoft-com:vml" Requires="v">
                <p:oleObj spid="_x0000_s13946" name="公式" r:id="rId10" imgW="295315" imgH="380876" progId="Equation.3">
                  <p:embed/>
                </p:oleObj>
              </mc:Choice>
              <mc:Fallback>
                <p:oleObj name="公式" r:id="rId10" imgW="295315" imgH="380876" progId="Equation.3">
                  <p:embed/>
                  <p:pic>
                    <p:nvPicPr>
                      <p:cNvPr id="0" name="Object 3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2950" y="2876550"/>
                        <a:ext cx="34131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9" name="Object 31"/>
          <p:cNvGraphicFramePr>
            <a:graphicFrameLocks/>
          </p:cNvGraphicFramePr>
          <p:nvPr/>
        </p:nvGraphicFramePr>
        <p:xfrm>
          <a:off x="7596188" y="5108575"/>
          <a:ext cx="319087" cy="420688"/>
        </p:xfrm>
        <a:graphic>
          <a:graphicData uri="http://schemas.openxmlformats.org/presentationml/2006/ole">
            <mc:AlternateContent xmlns:mc="http://schemas.openxmlformats.org/markup-compatibility/2006">
              <mc:Choice xmlns:v="urn:schemas-microsoft-com:vml" Requires="v">
                <p:oleObj spid="_x0000_s13947" name="公式" r:id="rId12" imgW="266702" imgH="380876" progId="Equation.3">
                  <p:embed/>
                </p:oleObj>
              </mc:Choice>
              <mc:Fallback>
                <p:oleObj name="公式" r:id="rId12" imgW="266702" imgH="380876" progId="Equation.3">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6188" y="5108575"/>
                        <a:ext cx="3190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40" name="Object 32"/>
          <p:cNvGraphicFramePr>
            <a:graphicFrameLocks/>
          </p:cNvGraphicFramePr>
          <p:nvPr/>
        </p:nvGraphicFramePr>
        <p:xfrm>
          <a:off x="7740650" y="4327525"/>
          <a:ext cx="306388" cy="420688"/>
        </p:xfrm>
        <a:graphic>
          <a:graphicData uri="http://schemas.openxmlformats.org/presentationml/2006/ole">
            <mc:AlternateContent xmlns:mc="http://schemas.openxmlformats.org/markup-compatibility/2006">
              <mc:Choice xmlns:v="urn:schemas-microsoft-com:vml" Requires="v">
                <p:oleObj spid="_x0000_s13948" name="公式" r:id="rId14" imgW="257254" imgH="380876" progId="Equation.3">
                  <p:embed/>
                </p:oleObj>
              </mc:Choice>
              <mc:Fallback>
                <p:oleObj name="公式" r:id="rId14" imgW="257254" imgH="380876"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0650" y="4327525"/>
                        <a:ext cx="306388"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1" name="Line 33"/>
          <p:cNvSpPr>
            <a:spLocks noChangeShapeType="1"/>
          </p:cNvSpPr>
          <p:nvPr/>
        </p:nvSpPr>
        <p:spPr bwMode="auto">
          <a:xfrm>
            <a:off x="7183438" y="3378200"/>
            <a:ext cx="1079500" cy="146050"/>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2" name="Line 34"/>
          <p:cNvSpPr>
            <a:spLocks noChangeShapeType="1"/>
          </p:cNvSpPr>
          <p:nvPr/>
        </p:nvSpPr>
        <p:spPr bwMode="auto">
          <a:xfrm>
            <a:off x="7688263" y="4675188"/>
            <a:ext cx="431800" cy="2190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3" name="Line 35"/>
          <p:cNvSpPr>
            <a:spLocks noChangeShapeType="1"/>
          </p:cNvSpPr>
          <p:nvPr/>
        </p:nvSpPr>
        <p:spPr bwMode="auto">
          <a:xfrm flipV="1">
            <a:off x="7688263" y="4965700"/>
            <a:ext cx="503237" cy="1428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4" name="Line 36"/>
          <p:cNvSpPr>
            <a:spLocks noChangeShapeType="1"/>
          </p:cNvSpPr>
          <p:nvPr/>
        </p:nvSpPr>
        <p:spPr bwMode="auto">
          <a:xfrm>
            <a:off x="7183438" y="4805363"/>
            <a:ext cx="1079500" cy="1460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5" name="Line 37"/>
          <p:cNvSpPr>
            <a:spLocks noChangeShapeType="1"/>
          </p:cNvSpPr>
          <p:nvPr/>
        </p:nvSpPr>
        <p:spPr bwMode="auto">
          <a:xfrm>
            <a:off x="7183438" y="4818063"/>
            <a:ext cx="576262" cy="290512"/>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6" name="Line 38"/>
          <p:cNvSpPr>
            <a:spLocks noChangeShapeType="1"/>
          </p:cNvSpPr>
          <p:nvPr/>
        </p:nvSpPr>
        <p:spPr bwMode="auto">
          <a:xfrm flipV="1">
            <a:off x="7183438" y="4675188"/>
            <a:ext cx="504825" cy="14287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7" name="Line 39"/>
          <p:cNvSpPr>
            <a:spLocks noChangeShapeType="1"/>
          </p:cNvSpPr>
          <p:nvPr/>
        </p:nvSpPr>
        <p:spPr bwMode="auto">
          <a:xfrm flipH="1">
            <a:off x="6300788" y="4459288"/>
            <a:ext cx="142875" cy="215900"/>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8" name="Text Box 40"/>
          <p:cNvSpPr txBox="1">
            <a:spLocks noChangeArrowheads="1"/>
          </p:cNvSpPr>
          <p:nvPr/>
        </p:nvSpPr>
        <p:spPr bwMode="auto">
          <a:xfrm>
            <a:off x="5946775" y="42433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7449" name="Group 41"/>
          <p:cNvGrpSpPr>
            <a:grpSpLocks/>
          </p:cNvGrpSpPr>
          <p:nvPr/>
        </p:nvGrpSpPr>
        <p:grpSpPr bwMode="auto">
          <a:xfrm>
            <a:off x="6362700" y="4589463"/>
            <a:ext cx="71438" cy="107950"/>
            <a:chOff x="4014" y="2296"/>
            <a:chExt cx="45" cy="45"/>
          </a:xfrm>
        </p:grpSpPr>
        <p:sp>
          <p:nvSpPr>
            <p:cNvPr id="13365" name="Line 42"/>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66" name="Line 43"/>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52" name="Line 44"/>
          <p:cNvSpPr>
            <a:spLocks noChangeShapeType="1"/>
          </p:cNvSpPr>
          <p:nvPr/>
        </p:nvSpPr>
        <p:spPr bwMode="auto">
          <a:xfrm>
            <a:off x="6156325" y="4673600"/>
            <a:ext cx="1079500" cy="146050"/>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3" name="Oval 45"/>
          <p:cNvSpPr>
            <a:spLocks noChangeArrowheads="1"/>
          </p:cNvSpPr>
          <p:nvPr/>
        </p:nvSpPr>
        <p:spPr bwMode="auto">
          <a:xfrm>
            <a:off x="7146925" y="4772025"/>
            <a:ext cx="73025" cy="71438"/>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7454" name="Object 46"/>
          <p:cNvGraphicFramePr>
            <a:graphicFrameLocks/>
          </p:cNvGraphicFramePr>
          <p:nvPr/>
        </p:nvGraphicFramePr>
        <p:xfrm>
          <a:off x="8170863" y="3121025"/>
          <a:ext cx="273050" cy="330200"/>
        </p:xfrm>
        <a:graphic>
          <a:graphicData uri="http://schemas.openxmlformats.org/presentationml/2006/ole">
            <mc:AlternateContent xmlns:mc="http://schemas.openxmlformats.org/markup-compatibility/2006">
              <mc:Choice xmlns:v="urn:schemas-microsoft-com:vml" Requires="v">
                <p:oleObj spid="_x0000_s13949" name="公式" r:id="rId16" imgW="219192" imgH="276142" progId="Equation.3">
                  <p:embed/>
                </p:oleObj>
              </mc:Choice>
              <mc:Fallback>
                <p:oleObj name="公式" r:id="rId16" imgW="219192" imgH="276142" progId="Equation.3">
                  <p:embed/>
                  <p:pic>
                    <p:nvPicPr>
                      <p:cNvPr id="0" name="Object 4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70863" y="3121025"/>
                        <a:ext cx="27305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5" name="Text Box 47"/>
          <p:cNvSpPr txBox="1">
            <a:spLocks noChangeArrowheads="1"/>
          </p:cNvSpPr>
          <p:nvPr/>
        </p:nvSpPr>
        <p:spPr bwMode="auto">
          <a:xfrm>
            <a:off x="6919913" y="48196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7456" name="Object 48"/>
          <p:cNvGraphicFramePr>
            <a:graphicFrameLocks/>
          </p:cNvGraphicFramePr>
          <p:nvPr/>
        </p:nvGraphicFramePr>
        <p:xfrm>
          <a:off x="6372225" y="3068638"/>
          <a:ext cx="201613" cy="215900"/>
        </p:xfrm>
        <a:graphic>
          <a:graphicData uri="http://schemas.openxmlformats.org/presentationml/2006/ole">
            <mc:AlternateContent xmlns:mc="http://schemas.openxmlformats.org/markup-compatibility/2006">
              <mc:Choice xmlns:v="urn:schemas-microsoft-com:vml" Requires="v">
                <p:oleObj spid="_x0000_s13950" name="公式" r:id="rId18" imgW="114185" imgH="123900" progId="Equation.3">
                  <p:embed/>
                </p:oleObj>
              </mc:Choice>
              <mc:Fallback>
                <p:oleObj name="公式" r:id="rId18" imgW="114185" imgH="123900" progId="Equation.3">
                  <p:embed/>
                  <p:pic>
                    <p:nvPicPr>
                      <p:cNvPr id="0" name="Object 4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2225" y="3068638"/>
                        <a:ext cx="201613"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7" name="AutoShape 49"/>
          <p:cNvSpPr>
            <a:spLocks noChangeArrowheads="1"/>
          </p:cNvSpPr>
          <p:nvPr/>
        </p:nvSpPr>
        <p:spPr bwMode="auto">
          <a:xfrm>
            <a:off x="1763713" y="24082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AutoShape 50"/>
          <p:cNvSpPr>
            <a:spLocks noChangeArrowheads="1"/>
          </p:cNvSpPr>
          <p:nvPr/>
        </p:nvSpPr>
        <p:spPr bwMode="auto">
          <a:xfrm>
            <a:off x="5172075" y="23955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AutoShape 51"/>
          <p:cNvSpPr>
            <a:spLocks noChangeArrowheads="1"/>
          </p:cNvSpPr>
          <p:nvPr/>
        </p:nvSpPr>
        <p:spPr bwMode="auto">
          <a:xfrm>
            <a:off x="5172075" y="16922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60" name="Group 52"/>
          <p:cNvGrpSpPr>
            <a:grpSpLocks/>
          </p:cNvGrpSpPr>
          <p:nvPr/>
        </p:nvGrpSpPr>
        <p:grpSpPr bwMode="auto">
          <a:xfrm>
            <a:off x="6588125" y="4681538"/>
            <a:ext cx="612775" cy="457200"/>
            <a:chOff x="4016" y="2870"/>
            <a:chExt cx="386" cy="288"/>
          </a:xfrm>
        </p:grpSpPr>
        <p:sp>
          <p:nvSpPr>
            <p:cNvPr id="13363" name="Text Box 53"/>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dirty="0">
                  <a:solidFill>
                    <a:srgbClr val="66FFFF"/>
                  </a:solidFill>
                  <a:latin typeface="Times New Roman" pitchFamily="18" charset="0"/>
                  <a:sym typeface="Symbol" pitchFamily="18" charset="2"/>
                </a:rPr>
                <a:t></a:t>
              </a:r>
            </a:p>
          </p:txBody>
        </p:sp>
        <p:sp>
          <p:nvSpPr>
            <p:cNvPr id="13364" name="Arc 54"/>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left)">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9"/>
                                        </p:tgtEl>
                                        <p:attrNameLst>
                                          <p:attrName>style.visibility</p:attrName>
                                        </p:attrNameLst>
                                      </p:cBhvr>
                                      <p:to>
                                        <p:strVal val="visible"/>
                                      </p:to>
                                    </p:set>
                                    <p:animEffect transition="in" filter="wipe(left)">
                                      <p:cBhvr>
                                        <p:cTn id="17" dur="500"/>
                                        <p:tgtEl>
                                          <p:spTgt spid="174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wipe(left)">
                                      <p:cBhvr>
                                        <p:cTn id="22" dur="500"/>
                                        <p:tgtEl>
                                          <p:spTgt spid="174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25"/>
                                        </p:tgtEl>
                                        <p:attrNameLst>
                                          <p:attrName>style.visibility</p:attrName>
                                        </p:attrNameLst>
                                      </p:cBhvr>
                                      <p:to>
                                        <p:strVal val="visible"/>
                                      </p:to>
                                    </p:set>
                                    <p:animEffect transition="in" filter="wipe(left)">
                                      <p:cBhvr>
                                        <p:cTn id="27" dur="500"/>
                                        <p:tgtEl>
                                          <p:spTgt spid="174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24"/>
                                        </p:tgtEl>
                                        <p:attrNameLst>
                                          <p:attrName>style.visibility</p:attrName>
                                        </p:attrNameLst>
                                      </p:cBhvr>
                                      <p:to>
                                        <p:strVal val="visible"/>
                                      </p:to>
                                    </p:set>
                                    <p:animEffect transition="in" filter="wipe(left)">
                                      <p:cBhvr>
                                        <p:cTn id="32" dur="500"/>
                                        <p:tgtEl>
                                          <p:spTgt spid="174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59"/>
                                        </p:tgtEl>
                                        <p:attrNameLst>
                                          <p:attrName>style.visibility</p:attrName>
                                        </p:attrNameLst>
                                      </p:cBhvr>
                                      <p:to>
                                        <p:strVal val="visible"/>
                                      </p:to>
                                    </p:set>
                                    <p:animEffect transition="in" filter="wipe(left)">
                                      <p:cBhvr>
                                        <p:cTn id="37" dur="500"/>
                                        <p:tgtEl>
                                          <p:spTgt spid="174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423"/>
                                        </p:tgtEl>
                                        <p:attrNameLst>
                                          <p:attrName>style.visibility</p:attrName>
                                        </p:attrNameLst>
                                      </p:cBhvr>
                                      <p:to>
                                        <p:strVal val="visible"/>
                                      </p:to>
                                    </p:set>
                                    <p:animEffect transition="in" filter="wipe(left)">
                                      <p:cBhvr>
                                        <p:cTn id="42" dur="500"/>
                                        <p:tgtEl>
                                          <p:spTgt spid="174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20"/>
                                        </p:tgtEl>
                                        <p:attrNameLst>
                                          <p:attrName>style.visibility</p:attrName>
                                        </p:attrNameLst>
                                      </p:cBhvr>
                                      <p:to>
                                        <p:strVal val="visible"/>
                                      </p:to>
                                    </p:set>
                                    <p:animEffect transition="in" filter="wipe(left)">
                                      <p:cBhvr>
                                        <p:cTn id="47" dur="500"/>
                                        <p:tgtEl>
                                          <p:spTgt spid="174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13"/>
                                        </p:tgtEl>
                                        <p:attrNameLst>
                                          <p:attrName>style.visibility</p:attrName>
                                        </p:attrNameLst>
                                      </p:cBhvr>
                                      <p:to>
                                        <p:strVal val="visible"/>
                                      </p:to>
                                    </p:set>
                                    <p:animEffect transition="in" filter="wipe(left)">
                                      <p:cBhvr>
                                        <p:cTn id="52" dur="500"/>
                                        <p:tgtEl>
                                          <p:spTgt spid="174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458"/>
                                        </p:tgtEl>
                                        <p:attrNameLst>
                                          <p:attrName>style.visibility</p:attrName>
                                        </p:attrNameLst>
                                      </p:cBhvr>
                                      <p:to>
                                        <p:strVal val="visible"/>
                                      </p:to>
                                    </p:set>
                                    <p:animEffect transition="in" filter="wipe(left)">
                                      <p:cBhvr>
                                        <p:cTn id="57" dur="500"/>
                                        <p:tgtEl>
                                          <p:spTgt spid="174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414"/>
                                        </p:tgtEl>
                                        <p:attrNameLst>
                                          <p:attrName>style.visibility</p:attrName>
                                        </p:attrNameLst>
                                      </p:cBhvr>
                                      <p:to>
                                        <p:strVal val="visible"/>
                                      </p:to>
                                    </p:set>
                                    <p:animEffect transition="in" filter="wipe(left)">
                                      <p:cBhvr>
                                        <p:cTn id="62" dur="500"/>
                                        <p:tgtEl>
                                          <p:spTgt spid="174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57"/>
                                        </p:tgtEl>
                                        <p:attrNameLst>
                                          <p:attrName>style.visibility</p:attrName>
                                        </p:attrNameLst>
                                      </p:cBhvr>
                                      <p:to>
                                        <p:strVal val="visible"/>
                                      </p:to>
                                    </p:set>
                                    <p:animEffect transition="in" filter="wipe(left)">
                                      <p:cBhvr>
                                        <p:cTn id="67" dur="500"/>
                                        <p:tgtEl>
                                          <p:spTgt spid="1745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9" presetClass="entr" presetSubtype="10" fill="hold" grpId="0" nodeType="clickEffect">
                                  <p:stCondLst>
                                    <p:cond delay="0"/>
                                  </p:stCondLst>
                                  <p:childTnLst>
                                    <p:set>
                                      <p:cBhvr>
                                        <p:cTn id="71" dur="1" fill="hold">
                                          <p:stCondLst>
                                            <p:cond delay="0"/>
                                          </p:stCondLst>
                                        </p:cTn>
                                        <p:tgtEl>
                                          <p:spTgt spid="17426"/>
                                        </p:tgtEl>
                                        <p:attrNameLst>
                                          <p:attrName>style.visibility</p:attrName>
                                        </p:attrNameLst>
                                      </p:cBhvr>
                                      <p:to>
                                        <p:strVal val="visible"/>
                                      </p:to>
                                    </p:set>
                                    <p:anim calcmode="lin" valueType="num">
                                      <p:cBhvr>
                                        <p:cTn id="72" dur="500" fill="hold"/>
                                        <p:tgtEl>
                                          <p:spTgt spid="17426"/>
                                        </p:tgtEl>
                                        <p:attrNameLst>
                                          <p:attrName>ppt_w</p:attrName>
                                        </p:attrNameLst>
                                      </p:cBhvr>
                                      <p:tavLst>
                                        <p:tav tm="0" fmla="#ppt_w*sin(2.5*pi*$)">
                                          <p:val>
                                            <p:fltVal val="0"/>
                                          </p:val>
                                        </p:tav>
                                        <p:tav tm="100000">
                                          <p:val>
                                            <p:fltVal val="1"/>
                                          </p:val>
                                        </p:tav>
                                      </p:tavLst>
                                    </p:anim>
                                    <p:anim calcmode="lin" valueType="num">
                                      <p:cBhvr>
                                        <p:cTn id="73" dur="500" fill="hold"/>
                                        <p:tgtEl>
                                          <p:spTgt spid="1742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7428"/>
                                        </p:tgtEl>
                                        <p:attrNameLst>
                                          <p:attrName>style.visibility</p:attrName>
                                        </p:attrNameLst>
                                      </p:cBhvr>
                                      <p:to>
                                        <p:strVal val="visible"/>
                                      </p:to>
                                    </p:set>
                                    <p:anim calcmode="lin" valueType="num">
                                      <p:cBhvr>
                                        <p:cTn id="78" dur="500" fill="hold"/>
                                        <p:tgtEl>
                                          <p:spTgt spid="17428"/>
                                        </p:tgtEl>
                                        <p:attrNameLst>
                                          <p:attrName>ppt_w</p:attrName>
                                        </p:attrNameLst>
                                      </p:cBhvr>
                                      <p:tavLst>
                                        <p:tav tm="0">
                                          <p:val>
                                            <p:fltVal val="0"/>
                                          </p:val>
                                        </p:tav>
                                        <p:tav tm="100000">
                                          <p:val>
                                            <p:strVal val="#ppt_w"/>
                                          </p:val>
                                        </p:tav>
                                      </p:tavLst>
                                    </p:anim>
                                    <p:anim calcmode="lin" valueType="num">
                                      <p:cBhvr>
                                        <p:cTn id="79" dur="500" fill="hold"/>
                                        <p:tgtEl>
                                          <p:spTgt spid="17428"/>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grpId="0" nodeType="clickEffect">
                                  <p:stCondLst>
                                    <p:cond delay="0"/>
                                  </p:stCondLst>
                                  <p:childTnLst>
                                    <p:set>
                                      <p:cBhvr>
                                        <p:cTn id="83" dur="1" fill="hold">
                                          <p:stCondLst>
                                            <p:cond delay="0"/>
                                          </p:stCondLst>
                                        </p:cTn>
                                        <p:tgtEl>
                                          <p:spTgt spid="17429"/>
                                        </p:tgtEl>
                                        <p:attrNameLst>
                                          <p:attrName>style.visibility</p:attrName>
                                        </p:attrNameLst>
                                      </p:cBhvr>
                                      <p:to>
                                        <p:strVal val="visible"/>
                                      </p:to>
                                    </p:set>
                                    <p:anim calcmode="lin" valueType="num">
                                      <p:cBhvr>
                                        <p:cTn id="84" dur="500" fill="hold"/>
                                        <p:tgtEl>
                                          <p:spTgt spid="17429"/>
                                        </p:tgtEl>
                                        <p:attrNameLst>
                                          <p:attrName>ppt_w</p:attrName>
                                        </p:attrNameLst>
                                      </p:cBhvr>
                                      <p:tavLst>
                                        <p:tav tm="0">
                                          <p:val>
                                            <p:fltVal val="0"/>
                                          </p:val>
                                        </p:tav>
                                        <p:tav tm="100000">
                                          <p:val>
                                            <p:strVal val="#ppt_w"/>
                                          </p:val>
                                        </p:tav>
                                      </p:tavLst>
                                    </p:anim>
                                    <p:anim calcmode="lin" valueType="num">
                                      <p:cBhvr>
                                        <p:cTn id="85" dur="500" fill="hold"/>
                                        <p:tgtEl>
                                          <p:spTgt spid="17429"/>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17427"/>
                                        </p:tgtEl>
                                        <p:attrNameLst>
                                          <p:attrName>style.visibility</p:attrName>
                                        </p:attrNameLst>
                                      </p:cBhvr>
                                      <p:to>
                                        <p:strVal val="visible"/>
                                      </p:to>
                                    </p:set>
                                    <p:animEffect transition="in" filter="wipe(down)">
                                      <p:cBhvr>
                                        <p:cTn id="89" dur="500"/>
                                        <p:tgtEl>
                                          <p:spTgt spid="17427"/>
                                        </p:tgtEl>
                                      </p:cBhvr>
                                    </p:animEffect>
                                  </p:childTnLst>
                                </p:cTn>
                              </p:par>
                            </p:childTnLst>
                          </p:cTn>
                        </p:par>
                        <p:par>
                          <p:cTn id="90" fill="hold" nodeType="afterGroup">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17433"/>
                                        </p:tgtEl>
                                        <p:attrNameLst>
                                          <p:attrName>style.visibility</p:attrName>
                                        </p:attrNameLst>
                                      </p:cBhvr>
                                      <p:to>
                                        <p:strVal val="visible"/>
                                      </p:to>
                                    </p:set>
                                    <p:animEffect transition="in" filter="wipe(down)">
                                      <p:cBhvr>
                                        <p:cTn id="93" dur="500"/>
                                        <p:tgtEl>
                                          <p:spTgt spid="17433"/>
                                        </p:tgtEl>
                                      </p:cBhvr>
                                    </p:animEffect>
                                  </p:childTnLst>
                                </p:cTn>
                              </p:par>
                            </p:childTnLst>
                          </p:cTn>
                        </p:par>
                        <p:par>
                          <p:cTn id="94" fill="hold" nodeType="afterGroup">
                            <p:stCondLst>
                              <p:cond delay="1500"/>
                            </p:stCondLst>
                            <p:childTnLst>
                              <p:par>
                                <p:cTn id="95" presetID="22" presetClass="entr" presetSubtype="4" fill="hold" nodeType="afterEffect">
                                  <p:stCondLst>
                                    <p:cond delay="0"/>
                                  </p:stCondLst>
                                  <p:childTnLst>
                                    <p:set>
                                      <p:cBhvr>
                                        <p:cTn id="96" dur="1" fill="hold">
                                          <p:stCondLst>
                                            <p:cond delay="0"/>
                                          </p:stCondLst>
                                        </p:cTn>
                                        <p:tgtEl>
                                          <p:spTgt spid="17456"/>
                                        </p:tgtEl>
                                        <p:attrNameLst>
                                          <p:attrName>style.visibility</p:attrName>
                                        </p:attrNameLst>
                                      </p:cBhvr>
                                      <p:to>
                                        <p:strVal val="visible"/>
                                      </p:to>
                                    </p:set>
                                    <p:animEffect transition="in" filter="wipe(down)">
                                      <p:cBhvr>
                                        <p:cTn id="97" dur="500"/>
                                        <p:tgtEl>
                                          <p:spTgt spid="17456"/>
                                        </p:tgtEl>
                                      </p:cBhvr>
                                    </p:animEffect>
                                  </p:childTnLst>
                                </p:cTn>
                              </p:par>
                            </p:childTnLst>
                          </p:cTn>
                        </p:par>
                        <p:par>
                          <p:cTn id="98" fill="hold" nodeType="afterGroup">
                            <p:stCondLst>
                              <p:cond delay="2000"/>
                            </p:stCondLst>
                            <p:childTnLst>
                              <p:par>
                                <p:cTn id="99" presetID="23" presetClass="entr" presetSubtype="16" fill="hold" grpId="0" nodeType="afterEffect">
                                  <p:stCondLst>
                                    <p:cond delay="0"/>
                                  </p:stCondLst>
                                  <p:childTnLst>
                                    <p:set>
                                      <p:cBhvr>
                                        <p:cTn id="100" dur="1" fill="hold">
                                          <p:stCondLst>
                                            <p:cond delay="0"/>
                                          </p:stCondLst>
                                        </p:cTn>
                                        <p:tgtEl>
                                          <p:spTgt spid="17453"/>
                                        </p:tgtEl>
                                        <p:attrNameLst>
                                          <p:attrName>style.visibility</p:attrName>
                                        </p:attrNameLst>
                                      </p:cBhvr>
                                      <p:to>
                                        <p:strVal val="visible"/>
                                      </p:to>
                                    </p:set>
                                    <p:anim calcmode="lin" valueType="num">
                                      <p:cBhvr>
                                        <p:cTn id="101" dur="500" fill="hold"/>
                                        <p:tgtEl>
                                          <p:spTgt spid="17453"/>
                                        </p:tgtEl>
                                        <p:attrNameLst>
                                          <p:attrName>ppt_w</p:attrName>
                                        </p:attrNameLst>
                                      </p:cBhvr>
                                      <p:tavLst>
                                        <p:tav tm="0">
                                          <p:val>
                                            <p:fltVal val="0"/>
                                          </p:val>
                                        </p:tav>
                                        <p:tav tm="100000">
                                          <p:val>
                                            <p:strVal val="#ppt_w"/>
                                          </p:val>
                                        </p:tav>
                                      </p:tavLst>
                                    </p:anim>
                                    <p:anim calcmode="lin" valueType="num">
                                      <p:cBhvr>
                                        <p:cTn id="102" dur="500" fill="hold"/>
                                        <p:tgtEl>
                                          <p:spTgt spid="17453"/>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2500"/>
                            </p:stCondLst>
                            <p:childTnLst>
                              <p:par>
                                <p:cTn id="104" presetID="23" presetClass="entr" presetSubtype="16" fill="hold" grpId="0" nodeType="afterEffect">
                                  <p:stCondLst>
                                    <p:cond delay="0"/>
                                  </p:stCondLst>
                                  <p:childTnLst>
                                    <p:set>
                                      <p:cBhvr>
                                        <p:cTn id="105" dur="1" fill="hold">
                                          <p:stCondLst>
                                            <p:cond delay="0"/>
                                          </p:stCondLst>
                                        </p:cTn>
                                        <p:tgtEl>
                                          <p:spTgt spid="17455"/>
                                        </p:tgtEl>
                                        <p:attrNameLst>
                                          <p:attrName>style.visibility</p:attrName>
                                        </p:attrNameLst>
                                      </p:cBhvr>
                                      <p:to>
                                        <p:strVal val="visible"/>
                                      </p:to>
                                    </p:set>
                                    <p:anim calcmode="lin" valueType="num">
                                      <p:cBhvr>
                                        <p:cTn id="106" dur="500" fill="hold"/>
                                        <p:tgtEl>
                                          <p:spTgt spid="17455"/>
                                        </p:tgtEl>
                                        <p:attrNameLst>
                                          <p:attrName>ppt_w</p:attrName>
                                        </p:attrNameLst>
                                      </p:cBhvr>
                                      <p:tavLst>
                                        <p:tav tm="0">
                                          <p:val>
                                            <p:fltVal val="0"/>
                                          </p:val>
                                        </p:tav>
                                        <p:tav tm="100000">
                                          <p:val>
                                            <p:strVal val="#ppt_w"/>
                                          </p:val>
                                        </p:tav>
                                      </p:tavLst>
                                    </p:anim>
                                    <p:anim calcmode="lin" valueType="num">
                                      <p:cBhvr>
                                        <p:cTn id="107" dur="500" fill="hold"/>
                                        <p:tgtEl>
                                          <p:spTgt spid="17455"/>
                                        </p:tgtEl>
                                        <p:attrNameLst>
                                          <p:attrName>ppt_h</p:attrName>
                                        </p:attrNameLst>
                                      </p:cBhvr>
                                      <p:tavLst>
                                        <p:tav tm="0">
                                          <p:val>
                                            <p:fltVal val="0"/>
                                          </p:val>
                                        </p:tav>
                                        <p:tav tm="100000">
                                          <p:val>
                                            <p:strVal val="#ppt_h"/>
                                          </p:val>
                                        </p:tav>
                                      </p:tavLst>
                                    </p:anim>
                                  </p:childTnLst>
                                </p:cTn>
                              </p:par>
                            </p:childTnLst>
                          </p:cTn>
                        </p:par>
                        <p:par>
                          <p:cTn id="108" fill="hold" nodeType="afterGroup">
                            <p:stCondLst>
                              <p:cond delay="3000"/>
                            </p:stCondLst>
                            <p:childTnLst>
                              <p:par>
                                <p:cTn id="109" presetID="22" presetClass="entr" presetSubtype="8" fill="hold" grpId="0" nodeType="afterEffect">
                                  <p:stCondLst>
                                    <p:cond delay="0"/>
                                  </p:stCondLst>
                                  <p:childTnLst>
                                    <p:set>
                                      <p:cBhvr>
                                        <p:cTn id="110" dur="1" fill="hold">
                                          <p:stCondLst>
                                            <p:cond delay="0"/>
                                          </p:stCondLst>
                                        </p:cTn>
                                        <p:tgtEl>
                                          <p:spTgt spid="17436"/>
                                        </p:tgtEl>
                                        <p:attrNameLst>
                                          <p:attrName>style.visibility</p:attrName>
                                        </p:attrNameLst>
                                      </p:cBhvr>
                                      <p:to>
                                        <p:strVal val="visible"/>
                                      </p:to>
                                    </p:set>
                                    <p:animEffect transition="in" filter="wipe(left)">
                                      <p:cBhvr>
                                        <p:cTn id="111" dur="500"/>
                                        <p:tgtEl>
                                          <p:spTgt spid="17436"/>
                                        </p:tgtEl>
                                      </p:cBhvr>
                                    </p:animEffect>
                                  </p:childTnLst>
                                </p:cTn>
                              </p:par>
                            </p:childTnLst>
                          </p:cTn>
                        </p:par>
                        <p:par>
                          <p:cTn id="112" fill="hold" nodeType="afterGroup">
                            <p:stCondLst>
                              <p:cond delay="3500"/>
                            </p:stCondLst>
                            <p:childTnLst>
                              <p:par>
                                <p:cTn id="113" presetID="22" presetClass="entr" presetSubtype="4" fill="hold" nodeType="afterEffect">
                                  <p:stCondLst>
                                    <p:cond delay="0"/>
                                  </p:stCondLst>
                                  <p:childTnLst>
                                    <p:set>
                                      <p:cBhvr>
                                        <p:cTn id="114" dur="1" fill="hold">
                                          <p:stCondLst>
                                            <p:cond delay="0"/>
                                          </p:stCondLst>
                                        </p:cTn>
                                        <p:tgtEl>
                                          <p:spTgt spid="17430"/>
                                        </p:tgtEl>
                                        <p:attrNameLst>
                                          <p:attrName>style.visibility</p:attrName>
                                        </p:attrNameLst>
                                      </p:cBhvr>
                                      <p:to>
                                        <p:strVal val="visible"/>
                                      </p:to>
                                    </p:set>
                                    <p:animEffect transition="in" filter="wipe(down)">
                                      <p:cBhvr>
                                        <p:cTn id="115" dur="500"/>
                                        <p:tgtEl>
                                          <p:spTgt spid="1743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8" presetClass="entr" presetSubtype="3" fill="hold" grpId="0" nodeType="clickEffect">
                                  <p:stCondLst>
                                    <p:cond delay="0"/>
                                  </p:stCondLst>
                                  <p:childTnLst>
                                    <p:set>
                                      <p:cBhvr>
                                        <p:cTn id="119" dur="1" fill="hold">
                                          <p:stCondLst>
                                            <p:cond delay="0"/>
                                          </p:stCondLst>
                                        </p:cTn>
                                        <p:tgtEl>
                                          <p:spTgt spid="17431"/>
                                        </p:tgtEl>
                                        <p:attrNameLst>
                                          <p:attrName>style.visibility</p:attrName>
                                        </p:attrNameLst>
                                      </p:cBhvr>
                                      <p:to>
                                        <p:strVal val="visible"/>
                                      </p:to>
                                    </p:set>
                                    <p:animEffect transition="in" filter="strips(upRight)">
                                      <p:cBhvr>
                                        <p:cTn id="120" dur="500"/>
                                        <p:tgtEl>
                                          <p:spTgt spid="17431"/>
                                        </p:tgtEl>
                                      </p:cBhvr>
                                    </p:animEffect>
                                  </p:childTnLst>
                                </p:cTn>
                              </p:par>
                            </p:childTnLst>
                          </p:cTn>
                        </p:par>
                        <p:par>
                          <p:cTn id="121" fill="hold" nodeType="afterGroup">
                            <p:stCondLst>
                              <p:cond delay="500"/>
                            </p:stCondLst>
                            <p:childTnLst>
                              <p:par>
                                <p:cTn id="122" presetID="1" presetClass="entr" presetSubtype="0" fill="hold" nodeType="afterEffect">
                                  <p:stCondLst>
                                    <p:cond delay="0"/>
                                  </p:stCondLst>
                                  <p:childTnLst>
                                    <p:set>
                                      <p:cBhvr>
                                        <p:cTn id="123" dur="1" fill="hold">
                                          <p:stCondLst>
                                            <p:cond delay="0"/>
                                          </p:stCondLst>
                                        </p:cTn>
                                        <p:tgtEl>
                                          <p:spTgt spid="17454"/>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7415"/>
                                        </p:tgtEl>
                                        <p:attrNameLst>
                                          <p:attrName>style.visibility</p:attrName>
                                        </p:attrNameLst>
                                      </p:cBhvr>
                                      <p:to>
                                        <p:strVal val="visible"/>
                                      </p:to>
                                    </p:set>
                                    <p:animEffect transition="in" filter="wipe(left)">
                                      <p:cBhvr>
                                        <p:cTn id="128" dur="500"/>
                                        <p:tgtEl>
                                          <p:spTgt spid="1741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16" fill="hold" grpId="0" nodeType="clickEffect">
                                  <p:stCondLst>
                                    <p:cond delay="0"/>
                                  </p:stCondLst>
                                  <p:childTnLst>
                                    <p:set>
                                      <p:cBhvr>
                                        <p:cTn id="132" dur="1" fill="hold">
                                          <p:stCondLst>
                                            <p:cond delay="0"/>
                                          </p:stCondLst>
                                        </p:cTn>
                                        <p:tgtEl>
                                          <p:spTgt spid="17432"/>
                                        </p:tgtEl>
                                        <p:attrNameLst>
                                          <p:attrName>style.visibility</p:attrName>
                                        </p:attrNameLst>
                                      </p:cBhvr>
                                      <p:to>
                                        <p:strVal val="visible"/>
                                      </p:to>
                                    </p:set>
                                    <p:anim calcmode="lin" valueType="num">
                                      <p:cBhvr>
                                        <p:cTn id="133" dur="500" fill="hold"/>
                                        <p:tgtEl>
                                          <p:spTgt spid="17432"/>
                                        </p:tgtEl>
                                        <p:attrNameLst>
                                          <p:attrName>ppt_w</p:attrName>
                                        </p:attrNameLst>
                                      </p:cBhvr>
                                      <p:tavLst>
                                        <p:tav tm="0">
                                          <p:val>
                                            <p:fltVal val="0"/>
                                          </p:val>
                                        </p:tav>
                                        <p:tav tm="100000">
                                          <p:val>
                                            <p:strVal val="#ppt_w"/>
                                          </p:val>
                                        </p:tav>
                                      </p:tavLst>
                                    </p:anim>
                                    <p:anim calcmode="lin" valueType="num">
                                      <p:cBhvr>
                                        <p:cTn id="134" dur="500" fill="hold"/>
                                        <p:tgtEl>
                                          <p:spTgt spid="17432"/>
                                        </p:tgtEl>
                                        <p:attrNameLst>
                                          <p:attrName>ppt_h</p:attrName>
                                        </p:attrNameLst>
                                      </p:cBhvr>
                                      <p:tavLst>
                                        <p:tav tm="0">
                                          <p:val>
                                            <p:fltVal val="0"/>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7435"/>
                                        </p:tgtEl>
                                        <p:attrNameLst>
                                          <p:attrName>style.visibility</p:attrName>
                                        </p:attrNameLst>
                                      </p:cBhvr>
                                      <p:to>
                                        <p:strVal val="visible"/>
                                      </p:to>
                                    </p:set>
                                    <p:animEffect transition="in" filter="wipe(down)">
                                      <p:cBhvr>
                                        <p:cTn id="139" dur="500"/>
                                        <p:tgtEl>
                                          <p:spTgt spid="1743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7444"/>
                                        </p:tgtEl>
                                        <p:attrNameLst>
                                          <p:attrName>style.visibility</p:attrName>
                                        </p:attrNameLst>
                                      </p:cBhvr>
                                      <p:to>
                                        <p:strVal val="visible"/>
                                      </p:to>
                                    </p:set>
                                    <p:animEffect transition="in" filter="wipe(left)">
                                      <p:cBhvr>
                                        <p:cTn id="142" dur="500"/>
                                        <p:tgtEl>
                                          <p:spTgt spid="17444"/>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7441"/>
                                        </p:tgtEl>
                                        <p:attrNameLst>
                                          <p:attrName>style.visibility</p:attrName>
                                        </p:attrNameLst>
                                      </p:cBhvr>
                                      <p:to>
                                        <p:strVal val="visible"/>
                                      </p:to>
                                    </p:set>
                                    <p:animEffect transition="in" filter="dissolve">
                                      <p:cBhvr>
                                        <p:cTn id="145" dur="500"/>
                                        <p:tgtEl>
                                          <p:spTgt spid="1744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7434"/>
                                        </p:tgtEl>
                                        <p:attrNameLst>
                                          <p:attrName>style.visibility</p:attrName>
                                        </p:attrNameLst>
                                      </p:cBhvr>
                                      <p:to>
                                        <p:strVal val="visible"/>
                                      </p:to>
                                    </p:set>
                                    <p:animEffect transition="in" filter="dissolve">
                                      <p:cBhvr>
                                        <p:cTn id="148" dur="500"/>
                                        <p:tgtEl>
                                          <p:spTgt spid="17434"/>
                                        </p:tgtEl>
                                      </p:cBhvr>
                                    </p:animEffect>
                                  </p:childTnLst>
                                </p:cTn>
                              </p:par>
                            </p:childTnLst>
                          </p:cTn>
                        </p:par>
                        <p:par>
                          <p:cTn id="149" fill="hold" nodeType="afterGroup">
                            <p:stCondLst>
                              <p:cond delay="500"/>
                            </p:stCondLst>
                            <p:childTnLst>
                              <p:par>
                                <p:cTn id="150" presetID="22" presetClass="entr" presetSubtype="8" fill="hold" nodeType="afterEffect">
                                  <p:stCondLst>
                                    <p:cond delay="0"/>
                                  </p:stCondLst>
                                  <p:childTnLst>
                                    <p:set>
                                      <p:cBhvr>
                                        <p:cTn id="151" dur="1" fill="hold">
                                          <p:stCondLst>
                                            <p:cond delay="0"/>
                                          </p:stCondLst>
                                        </p:cTn>
                                        <p:tgtEl>
                                          <p:spTgt spid="17438"/>
                                        </p:tgtEl>
                                        <p:attrNameLst>
                                          <p:attrName>style.visibility</p:attrName>
                                        </p:attrNameLst>
                                      </p:cBhvr>
                                      <p:to>
                                        <p:strVal val="visible"/>
                                      </p:to>
                                    </p:set>
                                    <p:animEffect transition="in" filter="wipe(left)">
                                      <p:cBhvr>
                                        <p:cTn id="152" dur="500"/>
                                        <p:tgtEl>
                                          <p:spTgt spid="17438"/>
                                        </p:tgtEl>
                                      </p:cBhvr>
                                    </p:animEffect>
                                  </p:childTnLst>
                                </p:cTn>
                              </p:par>
                              <p:par>
                                <p:cTn id="153" presetID="22" presetClass="entr" presetSubtype="8" fill="hold" nodeType="withEffect">
                                  <p:stCondLst>
                                    <p:cond delay="0"/>
                                  </p:stCondLst>
                                  <p:childTnLst>
                                    <p:set>
                                      <p:cBhvr>
                                        <p:cTn id="154" dur="1" fill="hold">
                                          <p:stCondLst>
                                            <p:cond delay="0"/>
                                          </p:stCondLst>
                                        </p:cTn>
                                        <p:tgtEl>
                                          <p:spTgt spid="17437"/>
                                        </p:tgtEl>
                                        <p:attrNameLst>
                                          <p:attrName>style.visibility</p:attrName>
                                        </p:attrNameLst>
                                      </p:cBhvr>
                                      <p:to>
                                        <p:strVal val="visible"/>
                                      </p:to>
                                    </p:set>
                                    <p:animEffect transition="in" filter="wipe(left)">
                                      <p:cBhvr>
                                        <p:cTn id="155" dur="500"/>
                                        <p:tgtEl>
                                          <p:spTgt spid="1743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7447"/>
                                        </p:tgtEl>
                                        <p:attrNameLst>
                                          <p:attrName>style.visibility</p:attrName>
                                        </p:attrNameLst>
                                      </p:cBhvr>
                                      <p:to>
                                        <p:strVal val="visible"/>
                                      </p:to>
                                    </p:set>
                                    <p:animEffect transition="in" filter="wipe(right)">
                                      <p:cBhvr>
                                        <p:cTn id="160" dur="500"/>
                                        <p:tgtEl>
                                          <p:spTgt spid="17447"/>
                                        </p:tgtEl>
                                      </p:cBhvr>
                                    </p:animEffect>
                                  </p:childTnLst>
                                </p:cTn>
                              </p:par>
                              <p:par>
                                <p:cTn id="161" presetID="22" presetClass="entr" presetSubtype="2" fill="hold" nodeType="withEffect">
                                  <p:stCondLst>
                                    <p:cond delay="0"/>
                                  </p:stCondLst>
                                  <p:childTnLst>
                                    <p:set>
                                      <p:cBhvr>
                                        <p:cTn id="162" dur="1" fill="hold">
                                          <p:stCondLst>
                                            <p:cond delay="0"/>
                                          </p:stCondLst>
                                        </p:cTn>
                                        <p:tgtEl>
                                          <p:spTgt spid="17449"/>
                                        </p:tgtEl>
                                        <p:attrNameLst>
                                          <p:attrName>style.visibility</p:attrName>
                                        </p:attrNameLst>
                                      </p:cBhvr>
                                      <p:to>
                                        <p:strVal val="visible"/>
                                      </p:to>
                                    </p:set>
                                    <p:animEffect transition="in" filter="wipe(right)">
                                      <p:cBhvr>
                                        <p:cTn id="163" dur="500"/>
                                        <p:tgtEl>
                                          <p:spTgt spid="17449"/>
                                        </p:tgtEl>
                                      </p:cBhvr>
                                    </p:animEffect>
                                  </p:childTnLst>
                                </p:cTn>
                              </p:par>
                              <p:par>
                                <p:cTn id="164" presetID="22" presetClass="entr" presetSubtype="2" fill="hold" grpId="0" nodeType="withEffect">
                                  <p:stCondLst>
                                    <p:cond delay="0"/>
                                  </p:stCondLst>
                                  <p:childTnLst>
                                    <p:set>
                                      <p:cBhvr>
                                        <p:cTn id="165" dur="1" fill="hold">
                                          <p:stCondLst>
                                            <p:cond delay="0"/>
                                          </p:stCondLst>
                                        </p:cTn>
                                        <p:tgtEl>
                                          <p:spTgt spid="17452"/>
                                        </p:tgtEl>
                                        <p:attrNameLst>
                                          <p:attrName>style.visibility</p:attrName>
                                        </p:attrNameLst>
                                      </p:cBhvr>
                                      <p:to>
                                        <p:strVal val="visible"/>
                                      </p:to>
                                    </p:set>
                                    <p:animEffect transition="in" filter="wipe(right)">
                                      <p:cBhvr>
                                        <p:cTn id="166" dur="500"/>
                                        <p:tgtEl>
                                          <p:spTgt spid="17452"/>
                                        </p:tgtEl>
                                      </p:cBhvr>
                                    </p:animEffect>
                                  </p:childTnLst>
                                </p:cTn>
                              </p:par>
                            </p:childTnLst>
                          </p:cTn>
                        </p:par>
                        <p:par>
                          <p:cTn id="167" fill="hold" nodeType="afterGroup">
                            <p:stCondLst>
                              <p:cond delay="500"/>
                            </p:stCondLst>
                            <p:childTnLst>
                              <p:par>
                                <p:cTn id="168" presetID="9" presetClass="entr" presetSubtype="0" fill="hold" grpId="0" nodeType="afterEffect">
                                  <p:stCondLst>
                                    <p:cond delay="0"/>
                                  </p:stCondLst>
                                  <p:childTnLst>
                                    <p:set>
                                      <p:cBhvr>
                                        <p:cTn id="169" dur="1" fill="hold">
                                          <p:stCondLst>
                                            <p:cond delay="0"/>
                                          </p:stCondLst>
                                        </p:cTn>
                                        <p:tgtEl>
                                          <p:spTgt spid="17448"/>
                                        </p:tgtEl>
                                        <p:attrNameLst>
                                          <p:attrName>style.visibility</p:attrName>
                                        </p:attrNameLst>
                                      </p:cBhvr>
                                      <p:to>
                                        <p:strVal val="visible"/>
                                      </p:to>
                                    </p:set>
                                    <p:animEffect transition="in" filter="dissolve">
                                      <p:cBhvr>
                                        <p:cTn id="170" dur="500"/>
                                        <p:tgtEl>
                                          <p:spTgt spid="17448"/>
                                        </p:tgtEl>
                                      </p:cBhvr>
                                    </p:animEffect>
                                  </p:childTnLst>
                                </p:cTn>
                              </p:par>
                            </p:childTnLst>
                          </p:cTn>
                        </p:par>
                        <p:par>
                          <p:cTn id="171" fill="hold" nodeType="afterGroup">
                            <p:stCondLst>
                              <p:cond delay="1000"/>
                            </p:stCondLst>
                            <p:childTnLst>
                              <p:par>
                                <p:cTn id="172" presetID="9" presetClass="entr" presetSubtype="0" fill="hold" nodeType="afterEffect">
                                  <p:stCondLst>
                                    <p:cond delay="0"/>
                                  </p:stCondLst>
                                  <p:childTnLst>
                                    <p:set>
                                      <p:cBhvr>
                                        <p:cTn id="173" dur="1" fill="hold">
                                          <p:stCondLst>
                                            <p:cond delay="0"/>
                                          </p:stCondLst>
                                        </p:cTn>
                                        <p:tgtEl>
                                          <p:spTgt spid="17460"/>
                                        </p:tgtEl>
                                        <p:attrNameLst>
                                          <p:attrName>style.visibility</p:attrName>
                                        </p:attrNameLst>
                                      </p:cBhvr>
                                      <p:to>
                                        <p:strVal val="visible"/>
                                      </p:to>
                                    </p:set>
                                    <p:animEffect transition="in" filter="dissolve">
                                      <p:cBhvr>
                                        <p:cTn id="174" dur="500"/>
                                        <p:tgtEl>
                                          <p:spTgt spid="17460"/>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8" presetClass="entr" presetSubtype="3" fill="hold" grpId="0" nodeType="clickEffect">
                                  <p:stCondLst>
                                    <p:cond delay="0"/>
                                  </p:stCondLst>
                                  <p:childTnLst>
                                    <p:set>
                                      <p:cBhvr>
                                        <p:cTn id="178" dur="1" fill="hold">
                                          <p:stCondLst>
                                            <p:cond delay="0"/>
                                          </p:stCondLst>
                                        </p:cTn>
                                        <p:tgtEl>
                                          <p:spTgt spid="17446"/>
                                        </p:tgtEl>
                                        <p:attrNameLst>
                                          <p:attrName>style.visibility</p:attrName>
                                        </p:attrNameLst>
                                      </p:cBhvr>
                                      <p:to>
                                        <p:strVal val="visible"/>
                                      </p:to>
                                    </p:set>
                                    <p:animEffect transition="in" filter="strips(upRight)">
                                      <p:cBhvr>
                                        <p:cTn id="179" dur="500"/>
                                        <p:tgtEl>
                                          <p:spTgt spid="17446"/>
                                        </p:tgtEl>
                                      </p:cBhvr>
                                    </p:animEffect>
                                  </p:childTnLst>
                                </p:cTn>
                              </p:par>
                              <p:par>
                                <p:cTn id="180" presetID="18" presetClass="entr" presetSubtype="6" fill="hold" grpId="0" nodeType="withEffect">
                                  <p:stCondLst>
                                    <p:cond delay="0"/>
                                  </p:stCondLst>
                                  <p:childTnLst>
                                    <p:set>
                                      <p:cBhvr>
                                        <p:cTn id="181" dur="1" fill="hold">
                                          <p:stCondLst>
                                            <p:cond delay="0"/>
                                          </p:stCondLst>
                                        </p:cTn>
                                        <p:tgtEl>
                                          <p:spTgt spid="17445"/>
                                        </p:tgtEl>
                                        <p:attrNameLst>
                                          <p:attrName>style.visibility</p:attrName>
                                        </p:attrNameLst>
                                      </p:cBhvr>
                                      <p:to>
                                        <p:strVal val="visible"/>
                                      </p:to>
                                    </p:set>
                                    <p:animEffect transition="in" filter="strips(downRight)">
                                      <p:cBhvr>
                                        <p:cTn id="182" dur="500"/>
                                        <p:tgtEl>
                                          <p:spTgt spid="17445"/>
                                        </p:tgtEl>
                                      </p:cBhvr>
                                    </p:animEffect>
                                  </p:childTnLst>
                                </p:cTn>
                              </p:par>
                            </p:childTnLst>
                          </p:cTn>
                        </p:par>
                        <p:par>
                          <p:cTn id="183" fill="hold" nodeType="afterGroup">
                            <p:stCondLst>
                              <p:cond delay="500"/>
                            </p:stCondLst>
                            <p:childTnLst>
                              <p:par>
                                <p:cTn id="184" presetID="9" presetClass="entr" presetSubtype="0" fill="hold" grpId="0" nodeType="afterEffect">
                                  <p:stCondLst>
                                    <p:cond delay="0"/>
                                  </p:stCondLst>
                                  <p:childTnLst>
                                    <p:set>
                                      <p:cBhvr>
                                        <p:cTn id="185" dur="1" fill="hold">
                                          <p:stCondLst>
                                            <p:cond delay="0"/>
                                          </p:stCondLst>
                                        </p:cTn>
                                        <p:tgtEl>
                                          <p:spTgt spid="17442"/>
                                        </p:tgtEl>
                                        <p:attrNameLst>
                                          <p:attrName>style.visibility</p:attrName>
                                        </p:attrNameLst>
                                      </p:cBhvr>
                                      <p:to>
                                        <p:strVal val="visible"/>
                                      </p:to>
                                    </p:set>
                                    <p:animEffect transition="in" filter="dissolve">
                                      <p:cBhvr>
                                        <p:cTn id="186" dur="500"/>
                                        <p:tgtEl>
                                          <p:spTgt spid="1744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17443"/>
                                        </p:tgtEl>
                                        <p:attrNameLst>
                                          <p:attrName>style.visibility</p:attrName>
                                        </p:attrNameLst>
                                      </p:cBhvr>
                                      <p:to>
                                        <p:strVal val="visible"/>
                                      </p:to>
                                    </p:set>
                                    <p:animEffect transition="in" filter="dissolve">
                                      <p:cBhvr>
                                        <p:cTn id="189" dur="500"/>
                                        <p:tgtEl>
                                          <p:spTgt spid="17443"/>
                                        </p:tgtEl>
                                      </p:cBhvr>
                                    </p:animEffect>
                                  </p:childTnLst>
                                </p:cTn>
                              </p:par>
                            </p:childTnLst>
                          </p:cTn>
                        </p:par>
                        <p:par>
                          <p:cTn id="190" fill="hold" nodeType="afterGroup">
                            <p:stCondLst>
                              <p:cond delay="1000"/>
                            </p:stCondLst>
                            <p:childTnLst>
                              <p:par>
                                <p:cTn id="191" presetID="1" presetClass="entr" presetSubtype="0" fill="hold" nodeType="afterEffect">
                                  <p:stCondLst>
                                    <p:cond delay="0"/>
                                  </p:stCondLst>
                                  <p:childTnLst>
                                    <p:set>
                                      <p:cBhvr>
                                        <p:cTn id="192" dur="1" fill="hold">
                                          <p:stCondLst>
                                            <p:cond delay="0"/>
                                          </p:stCondLst>
                                        </p:cTn>
                                        <p:tgtEl>
                                          <p:spTgt spid="174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440"/>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2" presetClass="emph" presetSubtype="0" fill="hold" grpId="1" nodeType="clickEffect">
                                  <p:stCondLst>
                                    <p:cond delay="0"/>
                                  </p:stCondLst>
                                  <p:childTnLst>
                                    <p:animClr clrSpc="rgb" dir="cw">
                                      <p:cBhvr override="childStyle">
                                        <p:cTn id="198" dur="100" fill="hold"/>
                                        <p:tgtEl>
                                          <p:spTgt spid="17446"/>
                                        </p:tgtEl>
                                        <p:attrNameLst>
                                          <p:attrName>style.color</p:attrName>
                                        </p:attrNameLst>
                                      </p:cBhvr>
                                      <p:to>
                                        <a:schemeClr val="accent2"/>
                                      </p:to>
                                    </p:animClr>
                                    <p:animClr clrSpc="rgb" dir="cw">
                                      <p:cBhvr>
                                        <p:cTn id="199" dur="100" fill="hold"/>
                                        <p:tgtEl>
                                          <p:spTgt spid="17446"/>
                                        </p:tgtEl>
                                        <p:attrNameLst>
                                          <p:attrName>fillcolor</p:attrName>
                                        </p:attrNameLst>
                                      </p:cBhvr>
                                      <p:to>
                                        <a:schemeClr val="accent2"/>
                                      </p:to>
                                    </p:animClr>
                                    <p:set>
                                      <p:cBhvr>
                                        <p:cTn id="200" dur="100" fill="hold"/>
                                        <p:tgtEl>
                                          <p:spTgt spid="17446"/>
                                        </p:tgtEl>
                                        <p:attrNameLst>
                                          <p:attrName>fill.type</p:attrName>
                                        </p:attrNameLst>
                                      </p:cBhvr>
                                      <p:to>
                                        <p:strVal val="solid"/>
                                      </p:to>
                                    </p:set>
                                    <p:set>
                                      <p:cBhvr>
                                        <p:cTn id="201" dur="100" fill="hold"/>
                                        <p:tgtEl>
                                          <p:spTgt spid="17446"/>
                                        </p:tgtEl>
                                        <p:attrNameLst>
                                          <p:attrName>fill.on</p:attrName>
                                        </p:attrNameLst>
                                      </p:cBhvr>
                                      <p:to>
                                        <p:strVal val="true"/>
                                      </p:to>
                                    </p:set>
                                    <p:animRot by="120000">
                                      <p:cBhvr>
                                        <p:cTn id="202" dur="100" fill="hold">
                                          <p:stCondLst>
                                            <p:cond delay="0"/>
                                          </p:stCondLst>
                                        </p:cTn>
                                        <p:tgtEl>
                                          <p:spTgt spid="17446"/>
                                        </p:tgtEl>
                                        <p:attrNameLst>
                                          <p:attrName>r</p:attrName>
                                        </p:attrNameLst>
                                      </p:cBhvr>
                                    </p:animRot>
                                    <p:animRot by="-240000">
                                      <p:cBhvr>
                                        <p:cTn id="203" dur="200" fill="hold">
                                          <p:stCondLst>
                                            <p:cond delay="200"/>
                                          </p:stCondLst>
                                        </p:cTn>
                                        <p:tgtEl>
                                          <p:spTgt spid="17446"/>
                                        </p:tgtEl>
                                        <p:attrNameLst>
                                          <p:attrName>r</p:attrName>
                                        </p:attrNameLst>
                                      </p:cBhvr>
                                    </p:animRot>
                                    <p:animRot by="240000">
                                      <p:cBhvr>
                                        <p:cTn id="204" dur="200" fill="hold">
                                          <p:stCondLst>
                                            <p:cond delay="400"/>
                                          </p:stCondLst>
                                        </p:cTn>
                                        <p:tgtEl>
                                          <p:spTgt spid="17446"/>
                                        </p:tgtEl>
                                        <p:attrNameLst>
                                          <p:attrName>r</p:attrName>
                                        </p:attrNameLst>
                                      </p:cBhvr>
                                    </p:animRot>
                                    <p:animRot by="-240000">
                                      <p:cBhvr>
                                        <p:cTn id="205" dur="200" fill="hold">
                                          <p:stCondLst>
                                            <p:cond delay="600"/>
                                          </p:stCondLst>
                                        </p:cTn>
                                        <p:tgtEl>
                                          <p:spTgt spid="17446"/>
                                        </p:tgtEl>
                                        <p:attrNameLst>
                                          <p:attrName>r</p:attrName>
                                        </p:attrNameLst>
                                      </p:cBhvr>
                                    </p:animRot>
                                    <p:animRot by="120000">
                                      <p:cBhvr>
                                        <p:cTn id="206" dur="200" fill="hold">
                                          <p:stCondLst>
                                            <p:cond delay="800"/>
                                          </p:stCondLst>
                                        </p:cTn>
                                        <p:tgtEl>
                                          <p:spTgt spid="17446"/>
                                        </p:tgtEl>
                                        <p:attrNameLst>
                                          <p:attrName>r</p:attrName>
                                        </p:attrNameLst>
                                      </p:cBhvr>
                                    </p:animRot>
                                  </p:childTnLst>
                                </p:cTn>
                              </p:par>
                            </p:childTnLst>
                          </p:cTn>
                        </p:par>
                        <p:par>
                          <p:cTn id="207" fill="hold" nodeType="afterGroup">
                            <p:stCondLst>
                              <p:cond delay="1000"/>
                            </p:stCondLst>
                            <p:childTnLst>
                              <p:par>
                                <p:cTn id="208" presetID="22" presetClass="entr" presetSubtype="8" fill="hold" nodeType="afterEffect">
                                  <p:stCondLst>
                                    <p:cond delay="0"/>
                                  </p:stCondLst>
                                  <p:childTnLst>
                                    <p:set>
                                      <p:cBhvr>
                                        <p:cTn id="209" dur="1" fill="hold">
                                          <p:stCondLst>
                                            <p:cond delay="0"/>
                                          </p:stCondLst>
                                        </p:cTn>
                                        <p:tgtEl>
                                          <p:spTgt spid="17456"/>
                                        </p:tgtEl>
                                        <p:attrNameLst>
                                          <p:attrName>style.visibility</p:attrName>
                                        </p:attrNameLst>
                                      </p:cBhvr>
                                      <p:to>
                                        <p:strVal val="visible"/>
                                      </p:to>
                                    </p:set>
                                    <p:animEffect transition="in" filter="wipe(left)">
                                      <p:cBhvr>
                                        <p:cTn id="210" dur="500"/>
                                        <p:tgtEl>
                                          <p:spTgt spid="1745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22" presetClass="entr" presetSubtype="8" fill="hold" nodeType="clickEffect">
                                  <p:stCondLst>
                                    <p:cond delay="0"/>
                                  </p:stCondLst>
                                  <p:childTnLst>
                                    <p:set>
                                      <p:cBhvr>
                                        <p:cTn id="214" dur="1" fill="hold">
                                          <p:stCondLst>
                                            <p:cond delay="0"/>
                                          </p:stCondLst>
                                        </p:cTn>
                                        <p:tgtEl>
                                          <p:spTgt spid="17416"/>
                                        </p:tgtEl>
                                        <p:attrNameLst>
                                          <p:attrName>style.visibility</p:attrName>
                                        </p:attrNameLst>
                                      </p:cBhvr>
                                      <p:to>
                                        <p:strVal val="visible"/>
                                      </p:to>
                                    </p:set>
                                    <p:animEffect transition="in" filter="wipe(left)">
                                      <p:cBhvr>
                                        <p:cTn id="215" dur="500"/>
                                        <p:tgtEl>
                                          <p:spTgt spid="17416"/>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17421"/>
                                        </p:tgtEl>
                                        <p:attrNameLst>
                                          <p:attrName>style.visibility</p:attrName>
                                        </p:attrNameLst>
                                      </p:cBhvr>
                                      <p:to>
                                        <p:strVal val="visible"/>
                                      </p:to>
                                    </p:set>
                                    <p:animEffect transition="in" filter="wipe(left)">
                                      <p:cBhvr>
                                        <p:cTn id="220" dur="500"/>
                                        <p:tgtEl>
                                          <p:spTgt spid="17421"/>
                                        </p:tgtEl>
                                      </p:cBhvr>
                                    </p:animEffect>
                                  </p:childTnLst>
                                </p:cTn>
                              </p:par>
                            </p:childTnLst>
                          </p:cTn>
                        </p:par>
                        <p:par>
                          <p:cTn id="221" fill="hold" nodeType="afterGroup">
                            <p:stCondLst>
                              <p:cond delay="500"/>
                            </p:stCondLst>
                            <p:childTnLst>
                              <p:par>
                                <p:cTn id="222" presetID="22" presetClass="entr" presetSubtype="8" fill="hold" grpId="0" nodeType="afterEffect">
                                  <p:stCondLst>
                                    <p:cond delay="0"/>
                                  </p:stCondLst>
                                  <p:childTnLst>
                                    <p:set>
                                      <p:cBhvr>
                                        <p:cTn id="223" dur="1" fill="hold">
                                          <p:stCondLst>
                                            <p:cond delay="0"/>
                                          </p:stCondLst>
                                        </p:cTn>
                                        <p:tgtEl>
                                          <p:spTgt spid="17417"/>
                                        </p:tgtEl>
                                        <p:attrNameLst>
                                          <p:attrName>style.visibility</p:attrName>
                                        </p:attrNameLst>
                                      </p:cBhvr>
                                      <p:to>
                                        <p:strVal val="visible"/>
                                      </p:to>
                                    </p:set>
                                    <p:animEffect transition="in" filter="wipe(left)">
                                      <p:cBhvr>
                                        <p:cTn id="224" dur="500"/>
                                        <p:tgtEl>
                                          <p:spTgt spid="17417"/>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7422"/>
                                        </p:tgtEl>
                                        <p:attrNameLst>
                                          <p:attrName>style.visibility</p:attrName>
                                        </p:attrNameLst>
                                      </p:cBhvr>
                                      <p:to>
                                        <p:strVal val="visible"/>
                                      </p:to>
                                    </p:set>
                                    <p:animEffect transition="in" filter="wipe(left)">
                                      <p:cBhvr>
                                        <p:cTn id="229" dur="500"/>
                                        <p:tgtEl>
                                          <p:spTgt spid="17422"/>
                                        </p:tgtEl>
                                      </p:cBhvr>
                                    </p:animEffect>
                                  </p:childTnLst>
                                </p:cTn>
                              </p:par>
                            </p:childTnLst>
                          </p:cTn>
                        </p:par>
                        <p:par>
                          <p:cTn id="230" fill="hold" nodeType="afterGroup">
                            <p:stCondLst>
                              <p:cond delay="500"/>
                            </p:stCondLst>
                            <p:childTnLst>
                              <p:par>
                                <p:cTn id="231" presetID="22" presetClass="entr" presetSubtype="8" fill="hold" grpId="0" nodeType="afterEffect">
                                  <p:stCondLst>
                                    <p:cond delay="0"/>
                                  </p:stCondLst>
                                  <p:childTnLst>
                                    <p:set>
                                      <p:cBhvr>
                                        <p:cTn id="232" dur="1" fill="hold">
                                          <p:stCondLst>
                                            <p:cond delay="0"/>
                                          </p:stCondLst>
                                        </p:cTn>
                                        <p:tgtEl>
                                          <p:spTgt spid="17418"/>
                                        </p:tgtEl>
                                        <p:attrNameLst>
                                          <p:attrName>style.visibility</p:attrName>
                                        </p:attrNameLst>
                                      </p:cBhvr>
                                      <p:to>
                                        <p:strVal val="visible"/>
                                      </p:to>
                                    </p:set>
                                    <p:animEffect transition="in" filter="wipe(left)">
                                      <p:cBhvr>
                                        <p:cTn id="233" dur="500"/>
                                        <p:tgtEl>
                                          <p:spTgt spid="17418"/>
                                        </p:tgtEl>
                                      </p:cBhvr>
                                    </p:animEffect>
                                  </p:childTnLst>
                                  <p:subTnLst>
                                    <p:audio>
                                      <p:cMediaNode>
                                        <p:cTn display="0" masterRel="sameClick">
                                          <p:stCondLst>
                                            <p:cond evt="begin" delay="0">
                                              <p:tn val="231"/>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utoUpdateAnimBg="0"/>
      <p:bldP spid="17412" grpId="0" autoUpdateAnimBg="0"/>
      <p:bldP spid="17413" grpId="0" autoUpdateAnimBg="0"/>
      <p:bldP spid="17414" grpId="0" autoUpdateAnimBg="0"/>
      <p:bldP spid="17415" grpId="0" autoUpdateAnimBg="0"/>
      <p:bldP spid="17417" grpId="0" autoUpdateAnimBg="0"/>
      <p:bldP spid="17418" grpId="0" autoUpdateAnimBg="0"/>
      <p:bldP spid="17419" grpId="0"/>
      <p:bldP spid="17420" grpId="0"/>
      <p:bldP spid="17421" grpId="0"/>
      <p:bldP spid="17422" grpId="0"/>
      <p:bldP spid="17423" grpId="0" autoUpdateAnimBg="0"/>
      <p:bldP spid="17424" grpId="0"/>
      <p:bldP spid="17425" grpId="0" animBg="1"/>
      <p:bldP spid="17426" grpId="0" animBg="1"/>
      <p:bldP spid="17427" grpId="0" animBg="1"/>
      <p:bldP spid="17428" grpId="0" animBg="1"/>
      <p:bldP spid="17429" grpId="0" animBg="1"/>
      <p:bldP spid="17431" grpId="0" animBg="1"/>
      <p:bldP spid="17432" grpId="0" animBg="1"/>
      <p:bldP spid="17433" grpId="0" animBg="1"/>
      <p:bldP spid="17434" grpId="0" animBg="1"/>
      <p:bldP spid="17435" grpId="0" animBg="1"/>
      <p:bldP spid="17436" grpId="0" animBg="1"/>
      <p:bldP spid="17441" grpId="0" animBg="1"/>
      <p:bldP spid="17442" grpId="0" animBg="1"/>
      <p:bldP spid="17443" grpId="0" animBg="1"/>
      <p:bldP spid="17444" grpId="0" animBg="1"/>
      <p:bldP spid="17445" grpId="0" animBg="1"/>
      <p:bldP spid="17446" grpId="0" animBg="1"/>
      <p:bldP spid="17446" grpId="1" animBg="1"/>
      <p:bldP spid="17447" grpId="0" animBg="1"/>
      <p:bldP spid="17448" grpId="0"/>
      <p:bldP spid="17452" grpId="0" animBg="1"/>
      <p:bldP spid="17453" grpId="0" animBg="1"/>
      <p:bldP spid="17455" grpId="0"/>
      <p:bldP spid="17457" grpId="0" animBg="1"/>
      <p:bldP spid="17458" grpId="0" animBg="1"/>
      <p:bldP spid="174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827584" y="9191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楷体_GB2312" pitchFamily="49" charset="-122"/>
                <a:ea typeface="楷体_GB2312" pitchFamily="49" charset="-122"/>
              </a:rPr>
              <a:t>(1)</a:t>
            </a:r>
            <a:r>
              <a:rPr lang="en-US" altLang="zh-CN" sz="2400" b="1" dirty="0">
                <a:solidFill>
                  <a:schemeClr val="bg1"/>
                </a:solidFill>
                <a:latin typeface="Times New Roman" pitchFamily="18" charset="0"/>
                <a:ea typeface="楷体_GB2312" pitchFamily="49" charset="-122"/>
              </a:rPr>
              <a:t> </a:t>
            </a:r>
            <a:r>
              <a:rPr lang="zh-CN" altLang="en-US" sz="2400" b="1" dirty="0">
                <a:solidFill>
                  <a:schemeClr val="bg1"/>
                </a:solidFill>
                <a:latin typeface="楷体_GB2312" pitchFamily="49" charset="-122"/>
                <a:ea typeface="楷体_GB2312" pitchFamily="49" charset="-122"/>
              </a:rPr>
              <a:t>力对点的力矩</a:t>
            </a:r>
            <a:endParaRPr lang="zh-CN" altLang="en-US" sz="2400" b="1" i="1" dirty="0">
              <a:solidFill>
                <a:schemeClr val="bg1"/>
              </a:solidFill>
              <a:latin typeface="楷体_GB2312" pitchFamily="49" charset="-122"/>
              <a:ea typeface="楷体_GB2312" pitchFamily="49" charset="-122"/>
            </a:endParaRPr>
          </a:p>
        </p:txBody>
      </p:sp>
      <p:sp>
        <p:nvSpPr>
          <p:cNvPr id="18435" name="Line 3"/>
          <p:cNvSpPr>
            <a:spLocks noChangeShapeType="1"/>
          </p:cNvSpPr>
          <p:nvPr/>
        </p:nvSpPr>
        <p:spPr bwMode="auto">
          <a:xfrm>
            <a:off x="5707063" y="2319338"/>
            <a:ext cx="1219200" cy="4572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Line 4"/>
          <p:cNvSpPr>
            <a:spLocks noChangeShapeType="1"/>
          </p:cNvSpPr>
          <p:nvPr/>
        </p:nvSpPr>
        <p:spPr bwMode="auto">
          <a:xfrm flipV="1">
            <a:off x="6926263" y="1709738"/>
            <a:ext cx="1447800" cy="1066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Line 5"/>
          <p:cNvSpPr>
            <a:spLocks noChangeShapeType="1"/>
          </p:cNvSpPr>
          <p:nvPr/>
        </p:nvSpPr>
        <p:spPr bwMode="auto">
          <a:xfrm flipV="1">
            <a:off x="5707063" y="1709738"/>
            <a:ext cx="2667000" cy="60960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6"/>
          <p:cNvSpPr>
            <a:spLocks noChangeShapeType="1"/>
          </p:cNvSpPr>
          <p:nvPr/>
        </p:nvSpPr>
        <p:spPr bwMode="auto">
          <a:xfrm flipH="1" flipV="1">
            <a:off x="5326063" y="871538"/>
            <a:ext cx="381000" cy="14478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Line 7"/>
          <p:cNvSpPr>
            <a:spLocks noChangeShapeType="1"/>
          </p:cNvSpPr>
          <p:nvPr/>
        </p:nvSpPr>
        <p:spPr bwMode="auto">
          <a:xfrm flipV="1">
            <a:off x="5707063" y="871538"/>
            <a:ext cx="0" cy="143986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8"/>
          <p:cNvSpPr>
            <a:spLocks noChangeShapeType="1"/>
          </p:cNvSpPr>
          <p:nvPr/>
        </p:nvSpPr>
        <p:spPr bwMode="auto">
          <a:xfrm flipH="1">
            <a:off x="5021263" y="2319338"/>
            <a:ext cx="685800" cy="53340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9"/>
          <p:cNvSpPr>
            <a:spLocks noChangeShapeType="1"/>
          </p:cNvSpPr>
          <p:nvPr/>
        </p:nvSpPr>
        <p:spPr bwMode="auto">
          <a:xfrm>
            <a:off x="5707063" y="2319338"/>
            <a:ext cx="2673350" cy="1587"/>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Text Box 10"/>
          <p:cNvSpPr txBox="1">
            <a:spLocks noChangeArrowheads="1"/>
          </p:cNvSpPr>
          <p:nvPr/>
        </p:nvSpPr>
        <p:spPr bwMode="auto">
          <a:xfrm>
            <a:off x="5260975" y="20145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r>
              <a:rPr lang="en-US" altLang="zh-CN" sz="2400" b="1">
                <a:solidFill>
                  <a:srgbClr val="FFFF00"/>
                </a:solidFill>
                <a:latin typeface="Times New Roman" pitchFamily="18" charset="0"/>
              </a:rPr>
              <a:t>  .</a:t>
            </a:r>
            <a:endParaRPr lang="en-US" altLang="zh-CN" sz="2400" b="1">
              <a:solidFill>
                <a:schemeClr val="accent2"/>
              </a:solidFill>
              <a:latin typeface="Times New Roman" pitchFamily="18" charset="0"/>
            </a:endParaRPr>
          </a:p>
        </p:txBody>
      </p:sp>
      <p:graphicFrame>
        <p:nvGraphicFramePr>
          <p:cNvPr id="18443" name="Object 11"/>
          <p:cNvGraphicFramePr>
            <a:graphicFrameLocks/>
          </p:cNvGraphicFramePr>
          <p:nvPr>
            <p:extLst>
              <p:ext uri="{D42A27DB-BD31-4B8C-83A1-F6EECF244321}">
                <p14:modId xmlns:p14="http://schemas.microsoft.com/office/powerpoint/2010/main" val="2707149073"/>
              </p:ext>
            </p:extLst>
          </p:nvPr>
        </p:nvGraphicFramePr>
        <p:xfrm>
          <a:off x="1681895" y="1552178"/>
          <a:ext cx="1668463" cy="468312"/>
        </p:xfrm>
        <a:graphic>
          <a:graphicData uri="http://schemas.openxmlformats.org/presentationml/2006/ole">
            <mc:AlternateContent xmlns:mc="http://schemas.openxmlformats.org/markup-compatibility/2006">
              <mc:Choice xmlns:v="urn:schemas-microsoft-com:vml" Requires="v">
                <p:oleObj spid="_x0000_s15314" name="公式" r:id="rId3" imgW="1590762" imgH="380876" progId="Equation.3">
                  <p:embed/>
                </p:oleObj>
              </mc:Choice>
              <mc:Fallback>
                <p:oleObj name="公式" r:id="rId3" imgW="1590762" imgH="380876"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895" y="1552178"/>
                        <a:ext cx="1668463"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4" name="Text Box 12"/>
          <p:cNvSpPr txBox="1">
            <a:spLocks noChangeArrowheads="1"/>
          </p:cNvSpPr>
          <p:nvPr/>
        </p:nvSpPr>
        <p:spPr bwMode="auto">
          <a:xfrm>
            <a:off x="684213" y="2492375"/>
            <a:ext cx="53276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楷体_GB2312" pitchFamily="49" charset="-122"/>
                <a:ea typeface="楷体_GB2312" pitchFamily="49" charset="-122"/>
              </a:rPr>
              <a:t>(2)</a:t>
            </a:r>
            <a:r>
              <a:rPr lang="en-US" altLang="zh-CN" sz="2400" b="1">
                <a:solidFill>
                  <a:schemeClr val="bg1"/>
                </a:solidFill>
                <a:latin typeface="Times New Roman" pitchFamily="18" charset="0"/>
                <a:ea typeface="楷体_GB2312" pitchFamily="49" charset="-122"/>
              </a:rPr>
              <a:t> </a:t>
            </a:r>
            <a:r>
              <a:rPr lang="zh-CN" altLang="en-US" sz="2400" b="1">
                <a:solidFill>
                  <a:schemeClr val="bg1"/>
                </a:solidFill>
                <a:latin typeface="楷体_GB2312" pitchFamily="49" charset="-122"/>
                <a:ea typeface="楷体_GB2312" pitchFamily="49" charset="-122"/>
              </a:rPr>
              <a:t>力对定轴力矩的矢量形式</a:t>
            </a:r>
          </a:p>
        </p:txBody>
      </p:sp>
      <p:sp>
        <p:nvSpPr>
          <p:cNvPr id="18445" name="Rectangle 13"/>
          <p:cNvSpPr>
            <a:spLocks noChangeArrowheads="1"/>
          </p:cNvSpPr>
          <p:nvPr/>
        </p:nvSpPr>
        <p:spPr bwMode="auto">
          <a:xfrm>
            <a:off x="1160463" y="3692525"/>
            <a:ext cx="4779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dirty="0">
                <a:solidFill>
                  <a:schemeClr val="bg1"/>
                </a:solidFill>
                <a:latin typeface="Times New Roman" pitchFamily="18" charset="0"/>
                <a:ea typeface="楷体_GB2312" pitchFamily="49" charset="-122"/>
              </a:rPr>
              <a:t>力矩的方向由</a:t>
            </a:r>
            <a:r>
              <a:rPr lang="zh-CN" altLang="en-US" sz="2400" b="1" dirty="0">
                <a:solidFill>
                  <a:srgbClr val="66FFFF"/>
                </a:solidFill>
                <a:latin typeface="Times New Roman" pitchFamily="18" charset="0"/>
                <a:ea typeface="楷体_GB2312" pitchFamily="49" charset="-122"/>
              </a:rPr>
              <a:t>右螺旋法则</a:t>
            </a:r>
            <a:r>
              <a:rPr lang="zh-CN" altLang="en-US" sz="2400" b="1" dirty="0">
                <a:solidFill>
                  <a:schemeClr val="bg1"/>
                </a:solidFill>
                <a:latin typeface="Times New Roman" pitchFamily="18" charset="0"/>
                <a:ea typeface="楷体_GB2312" pitchFamily="49" charset="-122"/>
              </a:rPr>
              <a:t>确定</a:t>
            </a:r>
            <a:endParaRPr lang="zh-CN" altLang="en-US" sz="2400" dirty="0">
              <a:solidFill>
                <a:schemeClr val="bg1"/>
              </a:solidFill>
              <a:latin typeface="Times New Roman" pitchFamily="18" charset="0"/>
              <a:ea typeface="楷体_GB2312" pitchFamily="49" charset="-122"/>
            </a:endParaRPr>
          </a:p>
        </p:txBody>
      </p:sp>
      <p:graphicFrame>
        <p:nvGraphicFramePr>
          <p:cNvPr id="18446" name="Object 14"/>
          <p:cNvGraphicFramePr>
            <a:graphicFrameLocks/>
          </p:cNvGraphicFramePr>
          <p:nvPr/>
        </p:nvGraphicFramePr>
        <p:xfrm>
          <a:off x="1619250" y="3141663"/>
          <a:ext cx="1749425" cy="457200"/>
        </p:xfrm>
        <a:graphic>
          <a:graphicData uri="http://schemas.openxmlformats.org/presentationml/2006/ole">
            <mc:AlternateContent xmlns:mc="http://schemas.openxmlformats.org/markup-compatibility/2006">
              <mc:Choice xmlns:v="urn:schemas-microsoft-com:vml" Requires="v">
                <p:oleObj spid="_x0000_s15315" name="公式" r:id="rId5" imgW="1666885" imgH="361981" progId="Equation.3">
                  <p:embed/>
                </p:oleObj>
              </mc:Choice>
              <mc:Fallback>
                <p:oleObj name="公式" r:id="rId5" imgW="1666885" imgH="361981"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141663"/>
                        <a:ext cx="1749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7" name="Text Box 15"/>
          <p:cNvSpPr txBox="1">
            <a:spLocks noChangeArrowheads="1"/>
          </p:cNvSpPr>
          <p:nvPr/>
        </p:nvSpPr>
        <p:spPr bwMode="auto">
          <a:xfrm>
            <a:off x="684213" y="4237038"/>
            <a:ext cx="38735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en-US" altLang="zh-CN" sz="2400" b="1">
                <a:solidFill>
                  <a:schemeClr val="bg1"/>
                </a:solidFill>
                <a:latin typeface="楷体_GB2312" pitchFamily="49" charset="-122"/>
                <a:ea typeface="楷体_GB2312" pitchFamily="49" charset="-122"/>
              </a:rPr>
              <a:t>(3)</a:t>
            </a:r>
            <a:r>
              <a:rPr lang="zh-CN" altLang="en-US" sz="2400" b="1">
                <a:solidFill>
                  <a:schemeClr val="bg1"/>
                </a:solidFill>
                <a:latin typeface="Times New Roman" pitchFamily="18" charset="0"/>
                <a:ea typeface="楷体_GB2312" pitchFamily="49" charset="-122"/>
              </a:rPr>
              <a:t>力对任意点的力矩，在通过该点的任一轴上的投影，等于该力对该轴   的力矩</a:t>
            </a:r>
          </a:p>
        </p:txBody>
      </p:sp>
      <p:graphicFrame>
        <p:nvGraphicFramePr>
          <p:cNvPr id="18449" name="Object 17"/>
          <p:cNvGraphicFramePr>
            <a:graphicFrameLocks/>
          </p:cNvGraphicFramePr>
          <p:nvPr/>
        </p:nvGraphicFramePr>
        <p:xfrm>
          <a:off x="7980363" y="1296988"/>
          <a:ext cx="306387" cy="366712"/>
        </p:xfrm>
        <a:graphic>
          <a:graphicData uri="http://schemas.openxmlformats.org/presentationml/2006/ole">
            <mc:AlternateContent xmlns:mc="http://schemas.openxmlformats.org/markup-compatibility/2006">
              <mc:Choice xmlns:v="urn:schemas-microsoft-com:vml" Requires="v">
                <p:oleObj spid="_x0000_s15316" name="公式" r:id="rId7" imgW="219192" imgH="276142" progId="Equation.3">
                  <p:embed/>
                </p:oleObj>
              </mc:Choice>
              <mc:Fallback>
                <p:oleObj name="公式" r:id="rId7" imgW="219192" imgH="276142"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0363" y="1296988"/>
                        <a:ext cx="3063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18"/>
          <p:cNvGraphicFramePr>
            <a:graphicFrameLocks/>
          </p:cNvGraphicFramePr>
          <p:nvPr/>
        </p:nvGraphicFramePr>
        <p:xfrm>
          <a:off x="5983288" y="2520950"/>
          <a:ext cx="215900" cy="292100"/>
        </p:xfrm>
        <a:graphic>
          <a:graphicData uri="http://schemas.openxmlformats.org/presentationml/2006/ole">
            <mc:AlternateContent xmlns:mc="http://schemas.openxmlformats.org/markup-compatibility/2006">
              <mc:Choice xmlns:v="urn:schemas-microsoft-com:vml" Requires="v">
                <p:oleObj spid="_x0000_s15317" name="公式" r:id="rId9" imgW="123903" imgH="200021" progId="Equation.3">
                  <p:embed/>
                </p:oleObj>
              </mc:Choice>
              <mc:Fallback>
                <p:oleObj name="公式" r:id="rId9" imgW="123903" imgH="20002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3288" y="2520950"/>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19"/>
          <p:cNvGraphicFramePr>
            <a:graphicFrameLocks/>
          </p:cNvGraphicFramePr>
          <p:nvPr/>
        </p:nvGraphicFramePr>
        <p:xfrm>
          <a:off x="4859338" y="814388"/>
          <a:ext cx="484187" cy="468312"/>
        </p:xfrm>
        <a:graphic>
          <a:graphicData uri="http://schemas.openxmlformats.org/presentationml/2006/ole">
            <mc:AlternateContent xmlns:mc="http://schemas.openxmlformats.org/markup-compatibility/2006">
              <mc:Choice xmlns:v="urn:schemas-microsoft-com:vml" Requires="v">
                <p:oleObj spid="_x0000_s15318" name="公式" r:id="rId11" imgW="390604" imgH="380876" progId="Equation.3">
                  <p:embed/>
                </p:oleObj>
              </mc:Choice>
              <mc:Fallback>
                <p:oleObj name="公式" r:id="rId11" imgW="390604" imgH="380876"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814388"/>
                        <a:ext cx="4841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2" name="Line 20"/>
          <p:cNvSpPr>
            <a:spLocks noChangeShapeType="1"/>
          </p:cNvSpPr>
          <p:nvPr/>
        </p:nvSpPr>
        <p:spPr bwMode="auto">
          <a:xfrm flipH="1">
            <a:off x="6659563" y="1825625"/>
            <a:ext cx="1228725" cy="8636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p:cNvSpPr>
            <a:spLocks noChangeShapeType="1"/>
          </p:cNvSpPr>
          <p:nvPr/>
        </p:nvSpPr>
        <p:spPr bwMode="auto">
          <a:xfrm flipH="1">
            <a:off x="6429375" y="1989138"/>
            <a:ext cx="863600" cy="5762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flipH="1">
            <a:off x="6186488" y="2060575"/>
            <a:ext cx="617537" cy="4318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flipH="1">
            <a:off x="5940425" y="2205038"/>
            <a:ext cx="287338" cy="2159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Arc 25"/>
          <p:cNvSpPr>
            <a:spLocks/>
          </p:cNvSpPr>
          <p:nvPr/>
        </p:nvSpPr>
        <p:spPr bwMode="auto">
          <a:xfrm rot="20973885" flipH="1">
            <a:off x="5262563" y="1260475"/>
            <a:ext cx="387350" cy="258763"/>
          </a:xfrm>
          <a:custGeom>
            <a:avLst/>
            <a:gdLst>
              <a:gd name="T0" fmla="*/ 2147483647 w 43200"/>
              <a:gd name="T1" fmla="*/ 0 h 38804"/>
              <a:gd name="T2" fmla="*/ 2147483647 w 43200"/>
              <a:gd name="T3" fmla="*/ 2147483647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8" name="Group 26"/>
          <p:cNvGrpSpPr>
            <a:grpSpLocks/>
          </p:cNvGrpSpPr>
          <p:nvPr/>
        </p:nvGrpSpPr>
        <p:grpSpPr bwMode="auto">
          <a:xfrm>
            <a:off x="4716463" y="3192463"/>
            <a:ext cx="3887787" cy="3216275"/>
            <a:chOff x="3153" y="2011"/>
            <a:chExt cx="2449" cy="2026"/>
          </a:xfrm>
        </p:grpSpPr>
        <p:sp>
          <p:nvSpPr>
            <p:cNvPr id="14364" name="Line 27"/>
            <p:cNvSpPr>
              <a:spLocks noChangeShapeType="1"/>
            </p:cNvSpPr>
            <p:nvPr/>
          </p:nvSpPr>
          <p:spPr bwMode="auto">
            <a:xfrm flipH="1">
              <a:off x="4253" y="3599"/>
              <a:ext cx="1" cy="438"/>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Freeform 28"/>
            <p:cNvSpPr>
              <a:spLocks/>
            </p:cNvSpPr>
            <p:nvPr/>
          </p:nvSpPr>
          <p:spPr bwMode="auto">
            <a:xfrm>
              <a:off x="3153" y="2177"/>
              <a:ext cx="2359" cy="1678"/>
            </a:xfrm>
            <a:custGeom>
              <a:avLst/>
              <a:gdLst>
                <a:gd name="T0" fmla="*/ 18851 w 1761"/>
                <a:gd name="T1" fmla="*/ 678 h 1074"/>
                <a:gd name="T2" fmla="*/ 6194 w 1761"/>
                <a:gd name="T3" fmla="*/ 8593 h 1074"/>
                <a:gd name="T4" fmla="*/ 276 w 1761"/>
                <a:gd name="T5" fmla="*/ 36075 h 1074"/>
                <a:gd name="T6" fmla="*/ 4496 w 1761"/>
                <a:gd name="T7" fmla="*/ 71518 h 1074"/>
                <a:gd name="T8" fmla="*/ 12946 w 1761"/>
                <a:gd name="T9" fmla="*/ 87192 h 1074"/>
                <a:gd name="T10" fmla="*/ 19688 w 1761"/>
                <a:gd name="T11" fmla="*/ 83278 h 1074"/>
                <a:gd name="T12" fmla="*/ 26447 w 1761"/>
                <a:gd name="T13" fmla="*/ 91085 h 1074"/>
                <a:gd name="T14" fmla="*/ 31502 w 1761"/>
                <a:gd name="T15" fmla="*/ 71518 h 1074"/>
                <a:gd name="T16" fmla="*/ 30666 w 1761"/>
                <a:gd name="T17" fmla="*/ 12493 h 1074"/>
                <a:gd name="T18" fmla="*/ 18851 w 1761"/>
                <a:gd name="T19" fmla="*/ 678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4366" name="Oval 29"/>
            <p:cNvSpPr>
              <a:spLocks noChangeArrowheads="1"/>
            </p:cNvSpPr>
            <p:nvPr/>
          </p:nvSpPr>
          <p:spPr bwMode="auto">
            <a:xfrm>
              <a:off x="4208" y="2980"/>
              <a:ext cx="90" cy="4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67" name="Object 30"/>
            <p:cNvGraphicFramePr>
              <a:graphicFrameLocks/>
            </p:cNvGraphicFramePr>
            <p:nvPr/>
          </p:nvGraphicFramePr>
          <p:xfrm>
            <a:off x="4460" y="2905"/>
            <a:ext cx="134" cy="185"/>
          </p:xfrm>
          <a:graphic>
            <a:graphicData uri="http://schemas.openxmlformats.org/presentationml/2006/ole">
              <mc:AlternateContent xmlns:mc="http://schemas.openxmlformats.org/markup-compatibility/2006">
                <mc:Choice xmlns:v="urn:schemas-microsoft-com:vml" Requires="v">
                  <p:oleObj spid="_x0000_s15319" name="公式" r:id="rId13" imgW="123903" imgH="200021" progId="Equation.3">
                    <p:embed/>
                  </p:oleObj>
                </mc:Choice>
                <mc:Fallback>
                  <p:oleObj name="公式" r:id="rId13" imgW="123903" imgH="200021" progId="Equation.3">
                    <p:embed/>
                    <p:pic>
                      <p:nvPicPr>
                        <p:cNvPr id="0"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0" y="2905"/>
                          <a:ext cx="13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8" name="Line 31"/>
            <p:cNvSpPr>
              <a:spLocks noChangeShapeType="1"/>
            </p:cNvSpPr>
            <p:nvPr/>
          </p:nvSpPr>
          <p:spPr bwMode="auto">
            <a:xfrm flipV="1">
              <a:off x="4707" y="2419"/>
              <a:ext cx="668" cy="815"/>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9" name="Oval 32"/>
            <p:cNvSpPr>
              <a:spLocks noChangeArrowheads="1"/>
            </p:cNvSpPr>
            <p:nvPr/>
          </p:nvSpPr>
          <p:spPr bwMode="auto">
            <a:xfrm>
              <a:off x="3483" y="2736"/>
              <a:ext cx="1542" cy="545"/>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0" name="Line 33"/>
            <p:cNvSpPr>
              <a:spLocks noChangeShapeType="1"/>
            </p:cNvSpPr>
            <p:nvPr/>
          </p:nvSpPr>
          <p:spPr bwMode="auto">
            <a:xfrm>
              <a:off x="4241" y="2328"/>
              <a:ext cx="13" cy="682"/>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1" name="Line 34"/>
            <p:cNvSpPr>
              <a:spLocks noChangeShapeType="1"/>
            </p:cNvSpPr>
            <p:nvPr/>
          </p:nvSpPr>
          <p:spPr bwMode="auto">
            <a:xfrm>
              <a:off x="5375" y="2419"/>
              <a:ext cx="12" cy="907"/>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2" name="Line 35"/>
            <p:cNvSpPr>
              <a:spLocks noChangeShapeType="1"/>
            </p:cNvSpPr>
            <p:nvPr/>
          </p:nvSpPr>
          <p:spPr bwMode="auto">
            <a:xfrm flipV="1">
              <a:off x="4707" y="2322"/>
              <a:ext cx="0" cy="884"/>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3" name="Line 36"/>
            <p:cNvSpPr>
              <a:spLocks noChangeShapeType="1"/>
            </p:cNvSpPr>
            <p:nvPr/>
          </p:nvSpPr>
          <p:spPr bwMode="auto">
            <a:xfrm>
              <a:off x="4253" y="3008"/>
              <a:ext cx="454" cy="227"/>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4" name="Object 37"/>
            <p:cNvGraphicFramePr>
              <a:graphicFrameLocks/>
            </p:cNvGraphicFramePr>
            <p:nvPr/>
          </p:nvGraphicFramePr>
          <p:xfrm>
            <a:off x="5387" y="3190"/>
            <a:ext cx="215" cy="258"/>
          </p:xfrm>
          <a:graphic>
            <a:graphicData uri="http://schemas.openxmlformats.org/presentationml/2006/ole">
              <mc:AlternateContent xmlns:mc="http://schemas.openxmlformats.org/markup-compatibility/2006">
                <mc:Choice xmlns:v="urn:schemas-microsoft-com:vml" Requires="v">
                  <p:oleObj spid="_x0000_s15320" name="公式" r:id="rId15" imgW="295315" imgH="361981" progId="Equation.3">
                    <p:embed/>
                  </p:oleObj>
                </mc:Choice>
                <mc:Fallback>
                  <p:oleObj name="公式" r:id="rId15" imgW="295315" imgH="361981" progId="Equation.3">
                    <p:embed/>
                    <p:pic>
                      <p:nvPicPr>
                        <p:cNvPr id="0" name="Object 3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7" y="3190"/>
                          <a:ext cx="21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5" name="Object 38"/>
            <p:cNvGraphicFramePr>
              <a:graphicFrameLocks/>
            </p:cNvGraphicFramePr>
            <p:nvPr/>
          </p:nvGraphicFramePr>
          <p:xfrm>
            <a:off x="4650" y="2011"/>
            <a:ext cx="215" cy="265"/>
          </p:xfrm>
          <a:graphic>
            <a:graphicData uri="http://schemas.openxmlformats.org/presentationml/2006/ole">
              <mc:AlternateContent xmlns:mc="http://schemas.openxmlformats.org/markup-compatibility/2006">
                <mc:Choice xmlns:v="urn:schemas-microsoft-com:vml" Requires="v">
                  <p:oleObj spid="_x0000_s15321" name="公式" r:id="rId17" imgW="295315" imgH="380876" progId="Equation.3">
                    <p:embed/>
                  </p:oleObj>
                </mc:Choice>
                <mc:Fallback>
                  <p:oleObj name="公式" r:id="rId17" imgW="295315" imgH="380876" progId="Equation.3">
                    <p:embed/>
                    <p:pic>
                      <p:nvPicPr>
                        <p:cNvPr id="0" name="Object 3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0" y="2011"/>
                          <a:ext cx="215"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6" name="Object 39"/>
            <p:cNvGraphicFramePr>
              <a:graphicFrameLocks/>
            </p:cNvGraphicFramePr>
            <p:nvPr/>
          </p:nvGraphicFramePr>
          <p:xfrm>
            <a:off x="4967" y="3417"/>
            <a:ext cx="201" cy="265"/>
          </p:xfrm>
          <a:graphic>
            <a:graphicData uri="http://schemas.openxmlformats.org/presentationml/2006/ole">
              <mc:AlternateContent xmlns:mc="http://schemas.openxmlformats.org/markup-compatibility/2006">
                <mc:Choice xmlns:v="urn:schemas-microsoft-com:vml" Requires="v">
                  <p:oleObj spid="_x0000_s15322" name="公式" r:id="rId19" imgW="266702" imgH="380876" progId="Equation.3">
                    <p:embed/>
                  </p:oleObj>
                </mc:Choice>
                <mc:Fallback>
                  <p:oleObj name="公式" r:id="rId19" imgW="266702" imgH="380876" progId="Equation.3">
                    <p:embed/>
                    <p:pic>
                      <p:nvPicPr>
                        <p:cNvPr id="0" name="Object 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67" y="3417"/>
                          <a:ext cx="20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7" name="Object 40"/>
            <p:cNvGraphicFramePr>
              <a:graphicFrameLocks/>
            </p:cNvGraphicFramePr>
            <p:nvPr/>
          </p:nvGraphicFramePr>
          <p:xfrm>
            <a:off x="5058" y="2925"/>
            <a:ext cx="193" cy="265"/>
          </p:xfrm>
          <a:graphic>
            <a:graphicData uri="http://schemas.openxmlformats.org/presentationml/2006/ole">
              <mc:AlternateContent xmlns:mc="http://schemas.openxmlformats.org/markup-compatibility/2006">
                <mc:Choice xmlns:v="urn:schemas-microsoft-com:vml" Requires="v">
                  <p:oleObj spid="_x0000_s15323" name="公式" r:id="rId21" imgW="257254" imgH="380876" progId="Equation.3">
                    <p:embed/>
                  </p:oleObj>
                </mc:Choice>
                <mc:Fallback>
                  <p:oleObj name="公式" r:id="rId21" imgW="257254" imgH="380876" progId="Equation.3">
                    <p:embed/>
                    <p:pic>
                      <p:nvPicPr>
                        <p:cNvPr id="0" name="Object 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58" y="2925"/>
                          <a:ext cx="193"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8" name="Line 41"/>
            <p:cNvSpPr>
              <a:spLocks noChangeShapeType="1"/>
            </p:cNvSpPr>
            <p:nvPr/>
          </p:nvSpPr>
          <p:spPr bwMode="auto">
            <a:xfrm>
              <a:off x="4707" y="2327"/>
              <a:ext cx="680" cy="92"/>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9" name="Line 42"/>
            <p:cNvSpPr>
              <a:spLocks noChangeShapeType="1"/>
            </p:cNvSpPr>
            <p:nvPr/>
          </p:nvSpPr>
          <p:spPr bwMode="auto">
            <a:xfrm>
              <a:off x="5025" y="3144"/>
              <a:ext cx="272" cy="138"/>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0" name="Line 43"/>
            <p:cNvSpPr>
              <a:spLocks noChangeShapeType="1"/>
            </p:cNvSpPr>
            <p:nvPr/>
          </p:nvSpPr>
          <p:spPr bwMode="auto">
            <a:xfrm flipV="1">
              <a:off x="5025" y="3327"/>
              <a:ext cx="317" cy="90"/>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1" name="Line 44"/>
            <p:cNvSpPr>
              <a:spLocks noChangeShapeType="1"/>
            </p:cNvSpPr>
            <p:nvPr/>
          </p:nvSpPr>
          <p:spPr bwMode="auto">
            <a:xfrm>
              <a:off x="4707" y="3226"/>
              <a:ext cx="680" cy="9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2" name="Line 45"/>
            <p:cNvSpPr>
              <a:spLocks noChangeShapeType="1"/>
            </p:cNvSpPr>
            <p:nvPr/>
          </p:nvSpPr>
          <p:spPr bwMode="auto">
            <a:xfrm>
              <a:off x="4707" y="3234"/>
              <a:ext cx="363" cy="183"/>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flipV="1">
              <a:off x="4707" y="3144"/>
              <a:ext cx="318" cy="9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flipH="1">
              <a:off x="4151" y="3008"/>
              <a:ext cx="90" cy="136"/>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Text Box 48"/>
            <p:cNvSpPr txBox="1">
              <a:spLocks noChangeArrowheads="1"/>
            </p:cNvSpPr>
            <p:nvPr/>
          </p:nvSpPr>
          <p:spPr bwMode="auto">
            <a:xfrm>
              <a:off x="3928" y="287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4386" name="Group 49"/>
            <p:cNvGrpSpPr>
              <a:grpSpLocks/>
            </p:cNvGrpSpPr>
            <p:nvPr/>
          </p:nvGrpSpPr>
          <p:grpSpPr bwMode="auto">
            <a:xfrm>
              <a:off x="4190" y="3090"/>
              <a:ext cx="45" cy="68"/>
              <a:chOff x="4014" y="2296"/>
              <a:chExt cx="45" cy="45"/>
            </a:xfrm>
          </p:grpSpPr>
          <p:sp>
            <p:nvSpPr>
              <p:cNvPr id="14395" name="Line 50"/>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6" name="Line 51"/>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87" name="Line 52"/>
            <p:cNvSpPr>
              <a:spLocks noChangeShapeType="1"/>
            </p:cNvSpPr>
            <p:nvPr/>
          </p:nvSpPr>
          <p:spPr bwMode="auto">
            <a:xfrm>
              <a:off x="4060" y="3143"/>
              <a:ext cx="680" cy="92"/>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Oval 53"/>
            <p:cNvSpPr>
              <a:spLocks noChangeArrowheads="1"/>
            </p:cNvSpPr>
            <p:nvPr/>
          </p:nvSpPr>
          <p:spPr bwMode="auto">
            <a:xfrm>
              <a:off x="4684" y="3205"/>
              <a:ext cx="46" cy="45"/>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4389" name="Object 54"/>
            <p:cNvGraphicFramePr>
              <a:graphicFrameLocks/>
            </p:cNvGraphicFramePr>
            <p:nvPr/>
          </p:nvGraphicFramePr>
          <p:xfrm>
            <a:off x="5329" y="2165"/>
            <a:ext cx="172" cy="208"/>
          </p:xfrm>
          <a:graphic>
            <a:graphicData uri="http://schemas.openxmlformats.org/presentationml/2006/ole">
              <mc:AlternateContent xmlns:mc="http://schemas.openxmlformats.org/markup-compatibility/2006">
                <mc:Choice xmlns:v="urn:schemas-microsoft-com:vml" Requires="v">
                  <p:oleObj spid="_x0000_s15324" name="公式" r:id="rId23" imgW="219192" imgH="276142" progId="Equation.3">
                    <p:embed/>
                  </p:oleObj>
                </mc:Choice>
                <mc:Fallback>
                  <p:oleObj name="公式" r:id="rId23" imgW="219192" imgH="276142" progId="Equation.3">
                    <p:embed/>
                    <p:pic>
                      <p:nvPicPr>
                        <p:cNvPr id="0" name="Object 5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29" y="2165"/>
                          <a:ext cx="17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0" name="Text Box 55"/>
            <p:cNvSpPr txBox="1">
              <a:spLocks noChangeArrowheads="1"/>
            </p:cNvSpPr>
            <p:nvPr/>
          </p:nvSpPr>
          <p:spPr bwMode="auto">
            <a:xfrm>
              <a:off x="4541" y="323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4391" name="Object 56"/>
            <p:cNvGraphicFramePr>
              <a:graphicFrameLocks/>
            </p:cNvGraphicFramePr>
            <p:nvPr/>
          </p:nvGraphicFramePr>
          <p:xfrm>
            <a:off x="4196" y="2132"/>
            <a:ext cx="127" cy="136"/>
          </p:xfrm>
          <a:graphic>
            <a:graphicData uri="http://schemas.openxmlformats.org/presentationml/2006/ole">
              <mc:AlternateContent xmlns:mc="http://schemas.openxmlformats.org/markup-compatibility/2006">
                <mc:Choice xmlns:v="urn:schemas-microsoft-com:vml" Requires="v">
                  <p:oleObj spid="_x0000_s15325" name="公式" r:id="rId25" imgW="114185" imgH="123900" progId="Equation.3">
                    <p:embed/>
                  </p:oleObj>
                </mc:Choice>
                <mc:Fallback>
                  <p:oleObj name="公式" r:id="rId25" imgW="114185" imgH="123900" progId="Equation.3">
                    <p:embed/>
                    <p:pic>
                      <p:nvPicPr>
                        <p:cNvPr id="0" name="Object 5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96" y="2132"/>
                          <a:ext cx="12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92" name="Group 57"/>
            <p:cNvGrpSpPr>
              <a:grpSpLocks/>
            </p:cNvGrpSpPr>
            <p:nvPr/>
          </p:nvGrpSpPr>
          <p:grpSpPr bwMode="auto">
            <a:xfrm>
              <a:off x="4334" y="3159"/>
              <a:ext cx="386" cy="288"/>
              <a:chOff x="4016" y="2870"/>
              <a:chExt cx="386" cy="288"/>
            </a:xfrm>
          </p:grpSpPr>
          <p:sp>
            <p:nvSpPr>
              <p:cNvPr id="14393" name="Text Box 58"/>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rgbClr val="66FFFF"/>
                    </a:solidFill>
                    <a:latin typeface="Times New Roman" pitchFamily="18" charset="0"/>
                    <a:sym typeface="Symbol" pitchFamily="18" charset="2"/>
                  </a:rPr>
                  <a:t></a:t>
                </a:r>
              </a:p>
            </p:txBody>
          </p:sp>
          <p:sp>
            <p:nvSpPr>
              <p:cNvPr id="14394" name="Arc 59"/>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 name="矩形 2"/>
          <p:cNvSpPr>
            <a:spLocks noChangeArrowheads="1"/>
          </p:cNvSpPr>
          <p:nvPr/>
        </p:nvSpPr>
        <p:spPr bwMode="auto">
          <a:xfrm>
            <a:off x="5451051" y="1389856"/>
            <a:ext cx="231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i="1" dirty="0">
                <a:solidFill>
                  <a:srgbClr val="FFC000"/>
                </a:solidFill>
              </a:rPr>
              <a:t>α</a:t>
            </a:r>
            <a:endParaRPr lang="zh-CN" altLang="en-US" sz="2000" b="1" dirty="0"/>
          </a:p>
        </p:txBody>
      </p:sp>
      <p:sp>
        <p:nvSpPr>
          <p:cNvPr id="4" name="矩形 3"/>
          <p:cNvSpPr>
            <a:spLocks noChangeArrowheads="1"/>
          </p:cNvSpPr>
          <p:nvPr/>
        </p:nvSpPr>
        <p:spPr bwMode="auto">
          <a:xfrm>
            <a:off x="349250" y="71438"/>
            <a:ext cx="8024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力矩并不局限于定轴转动，在一般情况下，力矩是空间矢量。力也是空间矢量。</a:t>
            </a:r>
          </a:p>
        </p:txBody>
      </p:sp>
      <p:graphicFrame>
        <p:nvGraphicFramePr>
          <p:cNvPr id="5" name="对象 4"/>
          <p:cNvGraphicFramePr>
            <a:graphicFrameLocks/>
          </p:cNvGraphicFramePr>
          <p:nvPr>
            <p:extLst>
              <p:ext uri="{D42A27DB-BD31-4B8C-83A1-F6EECF244321}">
                <p14:modId xmlns:p14="http://schemas.microsoft.com/office/powerpoint/2010/main" val="1021907069"/>
              </p:ext>
            </p:extLst>
          </p:nvPr>
        </p:nvGraphicFramePr>
        <p:xfrm>
          <a:off x="2522240" y="5664573"/>
          <a:ext cx="1658144" cy="986680"/>
        </p:xfrm>
        <a:graphic>
          <a:graphicData uri="http://schemas.openxmlformats.org/presentationml/2006/ole">
            <mc:AlternateContent xmlns:mc="http://schemas.openxmlformats.org/markup-compatibility/2006">
              <mc:Choice xmlns:v="urn:schemas-microsoft-com:vml" Requires="v">
                <p:oleObj spid="_x0000_s15326" name="Equation" r:id="rId27" imgW="965160" imgH="507960" progId="Equation.DSMT4">
                  <p:embed/>
                </p:oleObj>
              </mc:Choice>
              <mc:Fallback>
                <p:oleObj name="Equation" r:id="rId27" imgW="965160" imgH="507960" progId="Equation.DSMT4">
                  <p:embed/>
                  <p:pic>
                    <p:nvPicPr>
                      <p:cNvPr id="0" name="Object 14"/>
                      <p:cNvPicPr>
                        <a:picLocks noChangeArrowheads="1"/>
                      </p:cNvPicPr>
                      <p:nvPr/>
                    </p:nvPicPr>
                    <p:blipFill>
                      <a:blip r:embed="rId28"/>
                      <a:srcRect/>
                      <a:stretch>
                        <a:fillRect/>
                      </a:stretch>
                    </p:blipFill>
                    <p:spPr bwMode="auto">
                      <a:xfrm>
                        <a:off x="2522240" y="5664573"/>
                        <a:ext cx="1658144" cy="986680"/>
                      </a:xfrm>
                      <a:prstGeom prst="rect">
                        <a:avLst/>
                      </a:prstGeom>
                      <a:noFill/>
                      <a:ln>
                        <a:noFill/>
                      </a:ln>
                      <a:effectLst/>
                    </p:spPr>
                  </p:pic>
                </p:oleObj>
              </mc:Fallback>
            </mc:AlternateContent>
          </a:graphicData>
        </a:graphic>
      </p:graphicFrame>
      <p:sp>
        <p:nvSpPr>
          <p:cNvPr id="62" name="矩形 61"/>
          <p:cNvSpPr>
            <a:spLocks noChangeArrowheads="1"/>
          </p:cNvSpPr>
          <p:nvPr/>
        </p:nvSpPr>
        <p:spPr bwMode="auto">
          <a:xfrm>
            <a:off x="7292975" y="4771043"/>
            <a:ext cx="231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i="1" dirty="0">
                <a:solidFill>
                  <a:srgbClr val="FF0000"/>
                </a:solidFill>
              </a:rPr>
              <a:t>α</a:t>
            </a:r>
            <a:endParaRPr lang="zh-CN" altLang="en-US" sz="2400" dirty="0">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wipe(left)">
                                      <p:cBhvr>
                                        <p:cTn id="11" dur="500"/>
                                        <p:tgtEl>
                                          <p:spTgt spid="18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wipe(left)">
                                      <p:cBhvr>
                                        <p:cTn id="16" dur="500"/>
                                        <p:tgtEl>
                                          <p:spTgt spid="184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36"/>
                                        </p:tgtEl>
                                        <p:attrNameLst>
                                          <p:attrName>style.visibility</p:attrName>
                                        </p:attrNameLst>
                                      </p:cBhvr>
                                      <p:to>
                                        <p:strVal val="visible"/>
                                      </p:to>
                                    </p:set>
                                    <p:animEffect transition="in" filter="wipe(left)">
                                      <p:cBhvr>
                                        <p:cTn id="21" dur="500"/>
                                        <p:tgtEl>
                                          <p:spTgt spid="184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449"/>
                                        </p:tgtEl>
                                        <p:attrNameLst>
                                          <p:attrName>style.visibility</p:attrName>
                                        </p:attrNameLst>
                                      </p:cBhvr>
                                      <p:to>
                                        <p:strVal val="visible"/>
                                      </p:to>
                                    </p:set>
                                    <p:animEffect transition="in" filter="wipe(left)">
                                      <p:cBhvr>
                                        <p:cTn id="26" dur="500"/>
                                        <p:tgtEl>
                                          <p:spTgt spid="184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35"/>
                                        </p:tgtEl>
                                        <p:attrNameLst>
                                          <p:attrName>style.visibility</p:attrName>
                                        </p:attrNameLst>
                                      </p:cBhvr>
                                      <p:to>
                                        <p:strVal val="visible"/>
                                      </p:to>
                                    </p:set>
                                    <p:animEffect transition="in" filter="wipe(left)">
                                      <p:cBhvr>
                                        <p:cTn id="31" dur="500"/>
                                        <p:tgtEl>
                                          <p:spTgt spid="18435"/>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8440"/>
                                        </p:tgtEl>
                                        <p:attrNameLst>
                                          <p:attrName>style.visibility</p:attrName>
                                        </p:attrNameLst>
                                      </p:cBhvr>
                                      <p:to>
                                        <p:strVal val="visible"/>
                                      </p:to>
                                    </p:set>
                                    <p:animEffect transition="in" filter="wipe(left)">
                                      <p:cBhvr>
                                        <p:cTn id="35" dur="500"/>
                                        <p:tgtEl>
                                          <p:spTgt spid="184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450"/>
                                        </p:tgtEl>
                                        <p:attrNameLst>
                                          <p:attrName>style.visibility</p:attrName>
                                        </p:attrNameLst>
                                      </p:cBhvr>
                                      <p:to>
                                        <p:strVal val="visible"/>
                                      </p:to>
                                    </p:set>
                                    <p:animEffect transition="in" filter="wipe(left)">
                                      <p:cBhvr>
                                        <p:cTn id="40" dur="500"/>
                                        <p:tgtEl>
                                          <p:spTgt spid="18450"/>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441"/>
                                        </p:tgtEl>
                                        <p:attrNameLst>
                                          <p:attrName>style.visibility</p:attrName>
                                        </p:attrNameLst>
                                      </p:cBhvr>
                                      <p:to>
                                        <p:strVal val="visible"/>
                                      </p:to>
                                    </p:set>
                                    <p:animEffect transition="in" filter="wipe(left)">
                                      <p:cBhvr>
                                        <p:cTn id="44" dur="500"/>
                                        <p:tgtEl>
                                          <p:spTgt spid="18441"/>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8439"/>
                                        </p:tgtEl>
                                        <p:attrNameLst>
                                          <p:attrName>style.visibility</p:attrName>
                                        </p:attrNameLst>
                                      </p:cBhvr>
                                      <p:to>
                                        <p:strVal val="visible"/>
                                      </p:to>
                                    </p:set>
                                    <p:animEffect transition="in" filter="wipe(left)">
                                      <p:cBhvr>
                                        <p:cTn id="48" dur="500"/>
                                        <p:tgtEl>
                                          <p:spTgt spid="18439"/>
                                        </p:tgtEl>
                                      </p:cBhvr>
                                    </p:animEffect>
                                  </p:childTnLst>
                                </p:cTn>
                              </p:par>
                            </p:childTnLst>
                          </p:cTn>
                        </p:par>
                        <p:par>
                          <p:cTn id="49" fill="hold" nodeType="afterGroup">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8437"/>
                                        </p:tgtEl>
                                        <p:attrNameLst>
                                          <p:attrName>style.visibility</p:attrName>
                                        </p:attrNameLst>
                                      </p:cBhvr>
                                      <p:to>
                                        <p:strVal val="visible"/>
                                      </p:to>
                                    </p:set>
                                    <p:animEffect transition="in" filter="wipe(left)">
                                      <p:cBhvr>
                                        <p:cTn id="52" dur="500"/>
                                        <p:tgtEl>
                                          <p:spTgt spid="184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8452"/>
                                        </p:tgtEl>
                                        <p:attrNameLst>
                                          <p:attrName>style.visibility</p:attrName>
                                        </p:attrNameLst>
                                      </p:cBhvr>
                                      <p:to>
                                        <p:strVal val="visible"/>
                                      </p:to>
                                    </p:set>
                                    <p:animEffect transition="in" filter="wipe(up)">
                                      <p:cBhvr>
                                        <p:cTn id="57" dur="500"/>
                                        <p:tgtEl>
                                          <p:spTgt spid="1845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8453"/>
                                        </p:tgtEl>
                                        <p:attrNameLst>
                                          <p:attrName>style.visibility</p:attrName>
                                        </p:attrNameLst>
                                      </p:cBhvr>
                                      <p:to>
                                        <p:strVal val="visible"/>
                                      </p:to>
                                    </p:set>
                                    <p:animEffect transition="in" filter="wipe(up)">
                                      <p:cBhvr>
                                        <p:cTn id="60" dur="500"/>
                                        <p:tgtEl>
                                          <p:spTgt spid="1845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454"/>
                                        </p:tgtEl>
                                        <p:attrNameLst>
                                          <p:attrName>style.visibility</p:attrName>
                                        </p:attrNameLst>
                                      </p:cBhvr>
                                      <p:to>
                                        <p:strVal val="visible"/>
                                      </p:to>
                                    </p:set>
                                    <p:animEffect transition="in" filter="wipe(up)">
                                      <p:cBhvr>
                                        <p:cTn id="63" dur="500"/>
                                        <p:tgtEl>
                                          <p:spTgt spid="1845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455"/>
                                        </p:tgtEl>
                                        <p:attrNameLst>
                                          <p:attrName>style.visibility</p:attrName>
                                        </p:attrNameLst>
                                      </p:cBhvr>
                                      <p:to>
                                        <p:strVal val="visible"/>
                                      </p:to>
                                    </p:set>
                                    <p:animEffect transition="in" filter="wipe(up)">
                                      <p:cBhvr>
                                        <p:cTn id="66" dur="500"/>
                                        <p:tgtEl>
                                          <p:spTgt spid="18455"/>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8438"/>
                                        </p:tgtEl>
                                        <p:attrNameLst>
                                          <p:attrName>style.visibility</p:attrName>
                                        </p:attrNameLst>
                                      </p:cBhvr>
                                      <p:to>
                                        <p:strVal val="visible"/>
                                      </p:to>
                                    </p:set>
                                    <p:animEffect transition="in" filter="wipe(down)">
                                      <p:cBhvr>
                                        <p:cTn id="73" dur="500"/>
                                        <p:tgtEl>
                                          <p:spTgt spid="1843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451"/>
                                        </p:tgtEl>
                                        <p:attrNameLst>
                                          <p:attrName>style.visibility</p:attrName>
                                        </p:attrNameLst>
                                      </p:cBhvr>
                                      <p:to>
                                        <p:strVal val="visible"/>
                                      </p:to>
                                    </p:set>
                                    <p:animEffect transition="in" filter="wipe(left)">
                                      <p:cBhvr>
                                        <p:cTn id="78" dur="500"/>
                                        <p:tgtEl>
                                          <p:spTgt spid="1845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8457"/>
                                        </p:tgtEl>
                                        <p:attrNameLst>
                                          <p:attrName>style.visibility</p:attrName>
                                        </p:attrNameLst>
                                      </p:cBhvr>
                                      <p:to>
                                        <p:strVal val="visible"/>
                                      </p:to>
                                    </p:set>
                                    <p:animEffect transition="in" filter="wipe(down)">
                                      <p:cBhvr>
                                        <p:cTn id="83" dur="500"/>
                                        <p:tgtEl>
                                          <p:spTgt spid="1845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8443"/>
                                        </p:tgtEl>
                                        <p:attrNameLst>
                                          <p:attrName>style.visibility</p:attrName>
                                        </p:attrNameLst>
                                      </p:cBhvr>
                                      <p:to>
                                        <p:strVal val="visible"/>
                                      </p:to>
                                    </p:set>
                                    <p:animEffect transition="in" filter="wipe(left)">
                                      <p:cBhvr>
                                        <p:cTn id="88" dur="500"/>
                                        <p:tgtEl>
                                          <p:spTgt spid="1844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8444"/>
                                        </p:tgtEl>
                                        <p:attrNameLst>
                                          <p:attrName>style.visibility</p:attrName>
                                        </p:attrNameLst>
                                      </p:cBhvr>
                                      <p:to>
                                        <p:strVal val="visible"/>
                                      </p:to>
                                    </p:set>
                                    <p:animEffect transition="in" filter="wipe(left)">
                                      <p:cBhvr>
                                        <p:cTn id="93" dur="500"/>
                                        <p:tgtEl>
                                          <p:spTgt spid="1844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nodeType="clickEffect">
                                  <p:stCondLst>
                                    <p:cond delay="0"/>
                                  </p:stCondLst>
                                  <p:childTnLst>
                                    <p:set>
                                      <p:cBhvr>
                                        <p:cTn id="97" dur="1" fill="hold">
                                          <p:stCondLst>
                                            <p:cond delay="0"/>
                                          </p:stCondLst>
                                        </p:cTn>
                                        <p:tgtEl>
                                          <p:spTgt spid="18458"/>
                                        </p:tgtEl>
                                        <p:attrNameLst>
                                          <p:attrName>style.visibility</p:attrName>
                                        </p:attrNameLst>
                                      </p:cBhvr>
                                      <p:to>
                                        <p:strVal val="visible"/>
                                      </p:to>
                                    </p:set>
                                    <p:anim calcmode="lin" valueType="num">
                                      <p:cBhvr>
                                        <p:cTn id="98" dur="500" fill="hold"/>
                                        <p:tgtEl>
                                          <p:spTgt spid="18458"/>
                                        </p:tgtEl>
                                        <p:attrNameLst>
                                          <p:attrName>ppt_w</p:attrName>
                                        </p:attrNameLst>
                                      </p:cBhvr>
                                      <p:tavLst>
                                        <p:tav tm="0">
                                          <p:val>
                                            <p:fltVal val="0"/>
                                          </p:val>
                                        </p:tav>
                                        <p:tav tm="100000">
                                          <p:val>
                                            <p:strVal val="#ppt_w"/>
                                          </p:val>
                                        </p:tav>
                                      </p:tavLst>
                                    </p:anim>
                                    <p:anim calcmode="lin" valueType="num">
                                      <p:cBhvr>
                                        <p:cTn id="99" dur="500" fill="hold"/>
                                        <p:tgtEl>
                                          <p:spTgt spid="18458"/>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2" presetClass="entr" presetSubtype="8" fill="hold" nodeType="afterEffect">
                                  <p:stCondLst>
                                    <p:cond delay="0"/>
                                  </p:stCondLst>
                                  <p:childTnLst>
                                    <p:set>
                                      <p:cBhvr>
                                        <p:cTn id="102" dur="1" fill="hold">
                                          <p:stCondLst>
                                            <p:cond delay="0"/>
                                          </p:stCondLst>
                                        </p:cTn>
                                        <p:tgtEl>
                                          <p:spTgt spid="18446"/>
                                        </p:tgtEl>
                                        <p:attrNameLst>
                                          <p:attrName>style.visibility</p:attrName>
                                        </p:attrNameLst>
                                      </p:cBhvr>
                                      <p:to>
                                        <p:strVal val="visible"/>
                                      </p:to>
                                    </p:set>
                                    <p:animEffect transition="in" filter="wipe(left)">
                                      <p:cBhvr>
                                        <p:cTn id="103" dur="500"/>
                                        <p:tgtEl>
                                          <p:spTgt spid="1844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8445"/>
                                        </p:tgtEl>
                                        <p:attrNameLst>
                                          <p:attrName>style.visibility</p:attrName>
                                        </p:attrNameLst>
                                      </p:cBhvr>
                                      <p:to>
                                        <p:strVal val="visible"/>
                                      </p:to>
                                    </p:set>
                                    <p:animEffect transition="in" filter="wipe(left)">
                                      <p:cBhvr>
                                        <p:cTn id="108" dur="500"/>
                                        <p:tgtEl>
                                          <p:spTgt spid="1844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8447"/>
                                        </p:tgtEl>
                                        <p:attrNameLst>
                                          <p:attrName>style.visibility</p:attrName>
                                        </p:attrNameLst>
                                      </p:cBhvr>
                                      <p:to>
                                        <p:strVal val="visible"/>
                                      </p:to>
                                    </p:set>
                                    <p:animEffect transition="in" filter="wipe(left)">
                                      <p:cBhvr>
                                        <p:cTn id="113" dur="500"/>
                                        <p:tgtEl>
                                          <p:spTgt spid="18447"/>
                                        </p:tgtEl>
                                      </p:cBhvr>
                                    </p:animEffec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left)">
                                      <p:cBhvr>
                                        <p:cTn id="117" dur="500"/>
                                        <p:tgtEl>
                                          <p:spTgt spid="5"/>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36" grpId="0" animBg="1"/>
      <p:bldP spid="18437" grpId="0" animBg="1"/>
      <p:bldP spid="18438" grpId="0" animBg="1"/>
      <p:bldP spid="18439" grpId="0" animBg="1"/>
      <p:bldP spid="18440" grpId="0" animBg="1"/>
      <p:bldP spid="18441" grpId="0" animBg="1"/>
      <p:bldP spid="18442" grpId="0" autoUpdateAnimBg="0"/>
      <p:bldP spid="18444" grpId="0" autoUpdateAnimBg="0"/>
      <p:bldP spid="18445" grpId="0" autoUpdateAnimBg="0"/>
      <p:bldP spid="18447" grpId="0" autoUpdateAnimBg="0"/>
      <p:bldP spid="18452" grpId="0" animBg="1"/>
      <p:bldP spid="18453" grpId="0" animBg="1"/>
      <p:bldP spid="18454" grpId="0" animBg="1"/>
      <p:bldP spid="18455" grpId="0" animBg="1"/>
      <p:bldP spid="18457" grpId="0" animBg="1"/>
      <p:bldP spid="3"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498" y="67747"/>
            <a:ext cx="5655715" cy="461665"/>
          </a:xfrm>
          <a:prstGeom prst="rect">
            <a:avLst/>
          </a:prstGeom>
        </p:spPr>
        <p:txBody>
          <a:bodyPr wrap="none">
            <a:spAutoFit/>
          </a:bodyPr>
          <a:lstStyle/>
          <a:p>
            <a:r>
              <a:rPr lang="en-US" altLang="zh-CN" sz="2400" b="1" dirty="0">
                <a:solidFill>
                  <a:schemeClr val="bg1"/>
                </a:solidFill>
              </a:rPr>
              <a:t>1. </a:t>
            </a:r>
            <a:r>
              <a:rPr lang="zh-CN" altLang="en-US" sz="2400" b="1" dirty="0">
                <a:solidFill>
                  <a:schemeClr val="bg1"/>
                </a:solidFill>
              </a:rPr>
              <a:t>力矩求和只能对同一参考点</a:t>
            </a:r>
            <a:r>
              <a:rPr lang="en-US" altLang="zh-CN" sz="2400" b="1" dirty="0">
                <a:solidFill>
                  <a:schemeClr val="bg1"/>
                </a:solidFill>
              </a:rPr>
              <a:t>(</a:t>
            </a:r>
            <a:r>
              <a:rPr lang="zh-CN" altLang="en-US" sz="2400" b="1" dirty="0">
                <a:solidFill>
                  <a:schemeClr val="bg1"/>
                </a:solidFill>
              </a:rPr>
              <a:t>或轴</a:t>
            </a:r>
            <a:r>
              <a:rPr lang="en-US" altLang="zh-CN" sz="2400" b="1" dirty="0">
                <a:solidFill>
                  <a:schemeClr val="bg1"/>
                </a:solidFill>
              </a:rPr>
              <a:t>)</a:t>
            </a:r>
            <a:r>
              <a:rPr lang="zh-CN" altLang="en-US" sz="2400" b="1" dirty="0">
                <a:solidFill>
                  <a:schemeClr val="bg1"/>
                </a:solidFill>
              </a:rPr>
              <a:t>进行</a:t>
            </a: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43811"/>
            <a:ext cx="4430229" cy="106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348880"/>
            <a:ext cx="8156064" cy="19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2919" y="1853138"/>
            <a:ext cx="7675499" cy="461665"/>
          </a:xfrm>
          <a:prstGeom prst="rect">
            <a:avLst/>
          </a:prstGeom>
          <a:noFill/>
        </p:spPr>
        <p:txBody>
          <a:bodyPr wrap="none" rtlCol="0">
            <a:spAutoFit/>
          </a:bodyPr>
          <a:lstStyle/>
          <a:p>
            <a:r>
              <a:rPr lang="en-US" altLang="zh-CN" sz="2400" b="1" dirty="0">
                <a:solidFill>
                  <a:schemeClr val="bg1"/>
                </a:solidFill>
              </a:rPr>
              <a:t>2.</a:t>
            </a:r>
            <a:r>
              <a:rPr lang="zh-CN" altLang="en-US" sz="2400" b="1" dirty="0">
                <a:solidFill>
                  <a:schemeClr val="bg1"/>
                </a:solidFill>
              </a:rPr>
              <a:t>一个刚体所受合外力为</a:t>
            </a:r>
            <a:r>
              <a:rPr lang="en-US" altLang="zh-CN" sz="2400" b="1" dirty="0">
                <a:solidFill>
                  <a:schemeClr val="bg1"/>
                </a:solidFill>
              </a:rPr>
              <a:t>0</a:t>
            </a:r>
            <a:r>
              <a:rPr lang="zh-CN" altLang="en-US" sz="2400" b="1" dirty="0">
                <a:solidFill>
                  <a:schemeClr val="bg1"/>
                </a:solidFill>
              </a:rPr>
              <a:t>与所受合力矩为</a:t>
            </a:r>
            <a:r>
              <a:rPr lang="en-US" altLang="zh-CN" sz="2400" b="1" dirty="0">
                <a:solidFill>
                  <a:schemeClr val="bg1"/>
                </a:solidFill>
              </a:rPr>
              <a:t>0</a:t>
            </a:r>
            <a:r>
              <a:rPr lang="zh-CN" altLang="en-US" sz="2400" b="1" dirty="0">
                <a:solidFill>
                  <a:schemeClr val="bg1"/>
                </a:solidFill>
              </a:rPr>
              <a:t>是不等价的</a:t>
            </a:r>
            <a:r>
              <a:rPr lang="en-US" altLang="zh-CN" sz="2400" b="1" dirty="0">
                <a:solidFill>
                  <a:schemeClr val="bg1"/>
                </a:solidFill>
              </a:rPr>
              <a:t> </a:t>
            </a:r>
            <a:endParaRPr lang="zh-CN" altLang="en-US" sz="2400" b="1" dirty="0">
              <a:solidFill>
                <a:schemeClr val="bg1"/>
              </a:solidFill>
            </a:endParaRPr>
          </a:p>
        </p:txBody>
      </p:sp>
      <p:sp>
        <p:nvSpPr>
          <p:cNvPr id="4" name="矩形 3"/>
          <p:cNvSpPr/>
          <p:nvPr/>
        </p:nvSpPr>
        <p:spPr>
          <a:xfrm>
            <a:off x="323528" y="4488997"/>
            <a:ext cx="3172663" cy="461665"/>
          </a:xfrm>
          <a:prstGeom prst="rect">
            <a:avLst/>
          </a:prstGeom>
        </p:spPr>
        <p:txBody>
          <a:bodyPr wrap="none">
            <a:spAutoFit/>
          </a:bodyPr>
          <a:lstStyle/>
          <a:p>
            <a:r>
              <a:rPr lang="en-US" altLang="zh-CN" sz="2400" b="1" dirty="0">
                <a:solidFill>
                  <a:schemeClr val="bg1"/>
                </a:solidFill>
              </a:rPr>
              <a:t>3. </a:t>
            </a:r>
            <a:r>
              <a:rPr lang="zh-CN" altLang="en-US" sz="2400" b="1" dirty="0">
                <a:solidFill>
                  <a:schemeClr val="bg1"/>
                </a:solidFill>
              </a:rPr>
              <a:t>刚体的合内力矩为</a:t>
            </a:r>
            <a:r>
              <a:rPr lang="en-US" altLang="zh-CN" sz="2400" b="1" dirty="0">
                <a:solidFill>
                  <a:schemeClr val="bg1"/>
                </a:solidFill>
              </a:rPr>
              <a:t>0</a:t>
            </a:r>
            <a:endParaRPr lang="zh-CN" altLang="en-US" sz="2400" b="1" dirty="0">
              <a:solidFill>
                <a:schemeClr val="bg1"/>
              </a:solidFill>
            </a:endParaRPr>
          </a:p>
        </p:txBody>
      </p:sp>
      <p:pic>
        <p:nvPicPr>
          <p:cNvPr id="655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4482304"/>
            <a:ext cx="4464496" cy="213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307068541"/>
              </p:ext>
            </p:extLst>
          </p:nvPr>
        </p:nvGraphicFramePr>
        <p:xfrm>
          <a:off x="1108274" y="5157193"/>
          <a:ext cx="1864081" cy="1008112"/>
        </p:xfrm>
        <a:graphic>
          <a:graphicData uri="http://schemas.openxmlformats.org/presentationml/2006/ole">
            <mc:AlternateContent xmlns:mc="http://schemas.openxmlformats.org/markup-compatibility/2006">
              <mc:Choice xmlns:v="urn:schemas-microsoft-com:vml" Requires="v">
                <p:oleObj spid="_x0000_s68647" name="Equation" r:id="rId6" imgW="647640" imgH="355320" progId="Equation.DSMT4">
                  <p:embed/>
                </p:oleObj>
              </mc:Choice>
              <mc:Fallback>
                <p:oleObj name="Equation" r:id="rId6" imgW="647640" imgH="355320" progId="Equation.DSMT4">
                  <p:embed/>
                  <p:pic>
                    <p:nvPicPr>
                      <p:cNvPr id="0" name=""/>
                      <p:cNvPicPr/>
                      <p:nvPr/>
                    </p:nvPicPr>
                    <p:blipFill>
                      <a:blip r:embed="rId7"/>
                      <a:stretch>
                        <a:fillRect/>
                      </a:stretch>
                    </p:blipFill>
                    <p:spPr>
                      <a:xfrm>
                        <a:off x="1108274" y="5157193"/>
                        <a:ext cx="1864081" cy="1008112"/>
                      </a:xfrm>
                      <a:prstGeom prst="rect">
                        <a:avLst/>
                      </a:prstGeom>
                    </p:spPr>
                  </p:pic>
                </p:oleObj>
              </mc:Fallback>
            </mc:AlternateContent>
          </a:graphicData>
        </a:graphic>
      </p:graphicFrame>
    </p:spTree>
    <p:extLst>
      <p:ext uri="{BB962C8B-B14F-4D97-AF65-F5344CB8AC3E}">
        <p14:creationId xmlns:p14="http://schemas.microsoft.com/office/powerpoint/2010/main" val="3674355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5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5478463" y="742950"/>
            <a:ext cx="3352800" cy="2214563"/>
            <a:chOff x="3451" y="468"/>
            <a:chExt cx="2112" cy="1395"/>
          </a:xfrm>
        </p:grpSpPr>
        <p:grpSp>
          <p:nvGrpSpPr>
            <p:cNvPr id="15403" name="Group 3"/>
            <p:cNvGrpSpPr>
              <a:grpSpLocks/>
            </p:cNvGrpSpPr>
            <p:nvPr/>
          </p:nvGrpSpPr>
          <p:grpSpPr bwMode="auto">
            <a:xfrm>
              <a:off x="3451" y="596"/>
              <a:ext cx="2112" cy="1267"/>
              <a:chOff x="3451" y="596"/>
              <a:chExt cx="2112" cy="1267"/>
            </a:xfrm>
          </p:grpSpPr>
          <p:sp>
            <p:nvSpPr>
              <p:cNvPr id="15405" name="Text Box 4"/>
              <p:cNvSpPr txBox="1">
                <a:spLocks noChangeArrowheads="1"/>
              </p:cNvSpPr>
              <p:nvPr/>
            </p:nvSpPr>
            <p:spPr bwMode="auto">
              <a:xfrm>
                <a:off x="5275" y="12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406" name="Line 5"/>
              <p:cNvSpPr>
                <a:spLocks noChangeShapeType="1"/>
              </p:cNvSpPr>
              <p:nvPr/>
            </p:nvSpPr>
            <p:spPr bwMode="auto">
              <a:xfrm>
                <a:off x="3787" y="615"/>
                <a:ext cx="0" cy="1248"/>
              </a:xfrm>
              <a:prstGeom prst="line">
                <a:avLst/>
              </a:prstGeom>
              <a:noFill/>
              <a:ln w="2857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Rectangle 6"/>
              <p:cNvSpPr>
                <a:spLocks noChangeArrowheads="1"/>
              </p:cNvSpPr>
              <p:nvPr/>
            </p:nvSpPr>
            <p:spPr bwMode="auto">
              <a:xfrm>
                <a:off x="3787" y="1335"/>
                <a:ext cx="1440"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Text Box 7"/>
              <p:cNvSpPr txBox="1">
                <a:spLocks noChangeArrowheads="1"/>
              </p:cNvSpPr>
              <p:nvPr/>
            </p:nvSpPr>
            <p:spPr bwMode="auto">
              <a:xfrm>
                <a:off x="4411" y="99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L</a:t>
                </a:r>
                <a:endParaRPr lang="en-US" altLang="zh-CN" sz="2400" i="1">
                  <a:solidFill>
                    <a:schemeClr val="accent2"/>
                  </a:solidFill>
                  <a:latin typeface="Times New Roman" pitchFamily="18" charset="0"/>
                </a:endParaRPr>
              </a:p>
            </p:txBody>
          </p:sp>
          <p:sp>
            <p:nvSpPr>
              <p:cNvPr id="15409" name="Text Box 8"/>
              <p:cNvSpPr txBox="1">
                <a:spLocks noChangeArrowheads="1"/>
              </p:cNvSpPr>
              <p:nvPr/>
            </p:nvSpPr>
            <p:spPr bwMode="auto">
              <a:xfrm>
                <a:off x="3748" y="5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FFFF00"/>
                    </a:solidFill>
                    <a:latin typeface="Times New Roman" pitchFamily="18" charset="0"/>
                    <a:sym typeface="Symbol" pitchFamily="18" charset="2"/>
                  </a:rPr>
                  <a:t></a:t>
                </a:r>
                <a:endParaRPr lang="en-US" altLang="zh-CN" sz="2800" i="1">
                  <a:solidFill>
                    <a:srgbClr val="FFFF00"/>
                  </a:solidFill>
                  <a:latin typeface="Times New Roman" pitchFamily="18" charset="0"/>
                </a:endParaRPr>
              </a:p>
            </p:txBody>
          </p:sp>
          <p:sp>
            <p:nvSpPr>
              <p:cNvPr id="15410" name="Text Box 9"/>
              <p:cNvSpPr txBox="1">
                <a:spLocks noChangeArrowheads="1"/>
              </p:cNvSpPr>
              <p:nvPr/>
            </p:nvSpPr>
            <p:spPr bwMode="auto">
              <a:xfrm>
                <a:off x="3451" y="13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O</a:t>
                </a:r>
                <a:endParaRPr lang="en-US" altLang="zh-CN" sz="2800" i="1">
                  <a:solidFill>
                    <a:schemeClr val="accent2"/>
                  </a:solidFill>
                  <a:latin typeface="Times New Roman" pitchFamily="18" charset="0"/>
                </a:endParaRPr>
              </a:p>
            </p:txBody>
          </p:sp>
          <p:sp>
            <p:nvSpPr>
              <p:cNvPr id="15411" name="Line 10"/>
              <p:cNvSpPr>
                <a:spLocks noChangeShapeType="1"/>
              </p:cNvSpPr>
              <p:nvPr/>
            </p:nvSpPr>
            <p:spPr bwMode="auto">
              <a:xfrm>
                <a:off x="3787" y="1527"/>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Text Box 11"/>
              <p:cNvSpPr txBox="1">
                <a:spLocks noChangeArrowheads="1"/>
              </p:cNvSpPr>
              <p:nvPr/>
            </p:nvSpPr>
            <p:spPr bwMode="auto">
              <a:xfrm>
                <a:off x="4075" y="999"/>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M</a:t>
                </a:r>
                <a:endParaRPr lang="en-US" altLang="zh-CN" sz="2400" i="1">
                  <a:solidFill>
                    <a:schemeClr val="accent2"/>
                  </a:solidFill>
                  <a:latin typeface="Times New Roman" pitchFamily="18" charset="0"/>
                </a:endParaRPr>
              </a:p>
            </p:txBody>
          </p:sp>
          <p:sp>
            <p:nvSpPr>
              <p:cNvPr id="15413" name="Arc 12"/>
              <p:cNvSpPr>
                <a:spLocks/>
              </p:cNvSpPr>
              <p:nvPr/>
            </p:nvSpPr>
            <p:spPr bwMode="auto">
              <a:xfrm rot="107392" flipH="1">
                <a:off x="3658" y="979"/>
                <a:ext cx="256" cy="12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04" name="Text Box 13"/>
            <p:cNvSpPr txBox="1">
              <a:spLocks noChangeArrowheads="1"/>
            </p:cNvSpPr>
            <p:nvPr/>
          </p:nvSpPr>
          <p:spPr bwMode="auto">
            <a:xfrm>
              <a:off x="3574" y="4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y</a:t>
              </a:r>
              <a:endParaRPr lang="en-US" altLang="zh-CN" sz="2400" i="1">
                <a:solidFill>
                  <a:schemeClr val="accent2"/>
                </a:solidFill>
                <a:latin typeface="Times New Roman" pitchFamily="18" charset="0"/>
              </a:endParaRPr>
            </a:p>
          </p:txBody>
        </p:sp>
      </p:grpSp>
      <p:sp>
        <p:nvSpPr>
          <p:cNvPr id="19470" name="Text Box 14"/>
          <p:cNvSpPr txBox="1">
            <a:spLocks noChangeArrowheads="1"/>
          </p:cNvSpPr>
          <p:nvPr/>
        </p:nvSpPr>
        <p:spPr bwMode="auto">
          <a:xfrm>
            <a:off x="250825" y="363538"/>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宋体" pitchFamily="2" charset="-122"/>
              </a:rPr>
              <a:t>例</a:t>
            </a:r>
            <a:endParaRPr lang="zh-CN" altLang="en-US" sz="2400">
              <a:solidFill>
                <a:srgbClr val="00FF00"/>
              </a:solidFill>
              <a:latin typeface="Times New Roman" pitchFamily="18" charset="0"/>
            </a:endParaRPr>
          </a:p>
        </p:txBody>
      </p:sp>
      <p:sp>
        <p:nvSpPr>
          <p:cNvPr id="19471" name="Text Box 15"/>
          <p:cNvSpPr txBox="1">
            <a:spLocks noChangeArrowheads="1"/>
          </p:cNvSpPr>
          <p:nvPr/>
        </p:nvSpPr>
        <p:spPr bwMode="auto">
          <a:xfrm>
            <a:off x="684213" y="298450"/>
            <a:ext cx="8459787" cy="5492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249238" eaLnBrk="0" hangingPunct="0">
              <a:defRPr>
                <a:solidFill>
                  <a:schemeClr val="tx1"/>
                </a:solidFill>
                <a:latin typeface="Arial" charset="0"/>
                <a:ea typeface="宋体" pitchFamily="2" charset="-122"/>
              </a:defRPr>
            </a:lvl1pPr>
            <a:lvl2pPr marL="742950" indent="-285750" defTabSz="249238" eaLnBrk="0" hangingPunct="0">
              <a:defRPr>
                <a:solidFill>
                  <a:schemeClr val="tx1"/>
                </a:solidFill>
                <a:latin typeface="Arial" charset="0"/>
                <a:ea typeface="宋体" pitchFamily="2" charset="-122"/>
              </a:defRPr>
            </a:lvl2pPr>
            <a:lvl3pPr marL="1143000" indent="-228600" defTabSz="249238" eaLnBrk="0" hangingPunct="0">
              <a:defRPr>
                <a:solidFill>
                  <a:schemeClr val="tx1"/>
                </a:solidFill>
                <a:latin typeface="Arial" charset="0"/>
                <a:ea typeface="宋体" pitchFamily="2" charset="-122"/>
              </a:defRPr>
            </a:lvl3pPr>
            <a:lvl4pPr marL="1600200" indent="-228600" defTabSz="249238" eaLnBrk="0" hangingPunct="0">
              <a:defRPr>
                <a:solidFill>
                  <a:schemeClr val="tx1"/>
                </a:solidFill>
                <a:latin typeface="Arial" charset="0"/>
                <a:ea typeface="宋体" pitchFamily="2" charset="-122"/>
              </a:defRPr>
            </a:lvl4pPr>
            <a:lvl5pPr marL="2057400" indent="-228600" defTabSz="249238" eaLnBrk="0" hangingPunct="0">
              <a:defRPr>
                <a:solidFill>
                  <a:schemeClr val="tx1"/>
                </a:solidFill>
                <a:latin typeface="Arial" charset="0"/>
                <a:ea typeface="宋体" pitchFamily="2" charset="-122"/>
              </a:defRPr>
            </a:lvl5pPr>
            <a:lvl6pPr marL="2514600" indent="-228600" defTabSz="249238" eaLnBrk="0" fontAlgn="base" hangingPunct="0">
              <a:spcBef>
                <a:spcPct val="0"/>
              </a:spcBef>
              <a:spcAft>
                <a:spcPct val="0"/>
              </a:spcAft>
              <a:defRPr>
                <a:solidFill>
                  <a:schemeClr val="tx1"/>
                </a:solidFill>
                <a:latin typeface="Arial" charset="0"/>
                <a:ea typeface="宋体" pitchFamily="2" charset="-122"/>
              </a:defRPr>
            </a:lvl6pPr>
            <a:lvl7pPr marL="2971800" indent="-228600" defTabSz="249238" eaLnBrk="0" fontAlgn="base" hangingPunct="0">
              <a:spcBef>
                <a:spcPct val="0"/>
              </a:spcBef>
              <a:spcAft>
                <a:spcPct val="0"/>
              </a:spcAft>
              <a:defRPr>
                <a:solidFill>
                  <a:schemeClr val="tx1"/>
                </a:solidFill>
                <a:latin typeface="Arial" charset="0"/>
                <a:ea typeface="宋体" pitchFamily="2" charset="-122"/>
              </a:defRPr>
            </a:lvl7pPr>
            <a:lvl8pPr marL="3429000" indent="-228600" defTabSz="249238" eaLnBrk="0" fontAlgn="base" hangingPunct="0">
              <a:spcBef>
                <a:spcPct val="0"/>
              </a:spcBef>
              <a:spcAft>
                <a:spcPct val="0"/>
              </a:spcAft>
              <a:defRPr>
                <a:solidFill>
                  <a:schemeClr val="tx1"/>
                </a:solidFill>
                <a:latin typeface="Arial" charset="0"/>
                <a:ea typeface="宋体" pitchFamily="2" charset="-122"/>
              </a:defRPr>
            </a:lvl8pPr>
            <a:lvl9pPr marL="3886200" indent="-228600" defTabSz="249238"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已知棒长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，在摩擦系数为</a:t>
            </a:r>
            <a:r>
              <a:rPr lang="zh-CN" altLang="en-US" sz="2400" b="1">
                <a:solidFill>
                  <a:srgbClr val="66FFFF"/>
                </a:solidFill>
                <a:latin typeface="Times New Roman" pitchFamily="18" charset="0"/>
              </a:rPr>
              <a:t>  </a:t>
            </a:r>
            <a:r>
              <a:rPr lang="zh-CN" altLang="en-US" sz="2400" b="1" i="1">
                <a:solidFill>
                  <a:srgbClr val="66FFFF"/>
                </a:solidFill>
                <a:latin typeface="Times New Roman" pitchFamily="18" charset="0"/>
                <a:sym typeface="Symbol" pitchFamily="18" charset="2"/>
              </a:rPr>
              <a:t> </a:t>
            </a:r>
            <a:r>
              <a:rPr lang="zh-CN" altLang="en-US" sz="2400" b="1">
                <a:solidFill>
                  <a:srgbClr val="66FFFF"/>
                </a:solidFill>
                <a:latin typeface="Times New Roman" pitchFamily="18" charset="0"/>
                <a:sym typeface="Symbol" pitchFamily="18" charset="2"/>
              </a:rPr>
              <a:t> </a:t>
            </a:r>
            <a:r>
              <a:rPr lang="zh-CN" altLang="en-US" sz="2400" b="1">
                <a:solidFill>
                  <a:schemeClr val="bg1"/>
                </a:solidFill>
                <a:latin typeface="Times New Roman" pitchFamily="18" charset="0"/>
                <a:sym typeface="Symbol" pitchFamily="18" charset="2"/>
              </a:rPr>
              <a:t>的桌面转动 </a:t>
            </a:r>
            <a:r>
              <a:rPr lang="en-US" altLang="zh-CN" sz="2400" b="1">
                <a:solidFill>
                  <a:schemeClr val="bg1"/>
                </a:solidFill>
                <a:latin typeface="Times New Roman" pitchFamily="18" charset="0"/>
                <a:sym typeface="Symbol" pitchFamily="18" charset="2"/>
              </a:rPr>
              <a:t>(</a:t>
            </a:r>
            <a:r>
              <a:rPr lang="zh-CN" altLang="en-US" sz="2400" b="1">
                <a:solidFill>
                  <a:schemeClr val="bg1"/>
                </a:solidFill>
                <a:latin typeface="Times New Roman" pitchFamily="18" charset="0"/>
                <a:sym typeface="Symbol" pitchFamily="18" charset="2"/>
              </a:rPr>
              <a:t>如图</a:t>
            </a:r>
            <a:r>
              <a:rPr lang="en-US" altLang="zh-CN" sz="2400" b="1">
                <a:solidFill>
                  <a:schemeClr val="bg1"/>
                </a:solidFill>
                <a:latin typeface="Times New Roman" pitchFamily="18" charset="0"/>
                <a:sym typeface="Symbol" pitchFamily="18" charset="2"/>
              </a:rPr>
              <a:t>)</a:t>
            </a:r>
            <a:endParaRPr lang="en-US" altLang="zh-CN" sz="2400" b="1">
              <a:solidFill>
                <a:schemeClr val="bg1"/>
              </a:solidFill>
              <a:latin typeface="Times New Roman" pitchFamily="18" charset="0"/>
            </a:endParaRPr>
          </a:p>
        </p:txBody>
      </p:sp>
      <p:sp>
        <p:nvSpPr>
          <p:cNvPr id="19472" name="Rectangle 16"/>
          <p:cNvSpPr>
            <a:spLocks noChangeArrowheads="1"/>
          </p:cNvSpPr>
          <p:nvPr/>
        </p:nvSpPr>
        <p:spPr bwMode="auto">
          <a:xfrm>
            <a:off x="269875" y="1603375"/>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2400" b="1">
                <a:solidFill>
                  <a:srgbClr val="FFFF00"/>
                </a:solidFill>
                <a:latin typeface="Times New Roman" pitchFamily="18" charset="0"/>
              </a:rPr>
              <a:t>解</a:t>
            </a:r>
          </a:p>
        </p:txBody>
      </p:sp>
      <p:graphicFrame>
        <p:nvGraphicFramePr>
          <p:cNvPr id="19473" name="Object 17"/>
          <p:cNvGraphicFramePr>
            <a:graphicFrameLocks/>
          </p:cNvGraphicFramePr>
          <p:nvPr/>
        </p:nvGraphicFramePr>
        <p:xfrm>
          <a:off x="1181100" y="1533525"/>
          <a:ext cx="1428750" cy="742950"/>
        </p:xfrm>
        <a:graphic>
          <a:graphicData uri="http://schemas.openxmlformats.org/presentationml/2006/ole">
            <mc:AlternateContent xmlns:mc="http://schemas.openxmlformats.org/markup-compatibility/2006">
              <mc:Choice xmlns:v="urn:schemas-microsoft-com:vml" Requires="v">
                <p:oleObj spid="_x0000_s15840" name="Equation" r:id="rId3" imgW="1495472" imgH="733410" progId="Equation.3">
                  <p:embed/>
                </p:oleObj>
              </mc:Choice>
              <mc:Fallback>
                <p:oleObj name="Equation" r:id="rId3" imgW="1495472" imgH="733410"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533525"/>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18"/>
          <p:cNvGraphicFramePr>
            <a:graphicFrameLocks/>
          </p:cNvGraphicFramePr>
          <p:nvPr/>
        </p:nvGraphicFramePr>
        <p:xfrm>
          <a:off x="3254375" y="1746250"/>
          <a:ext cx="1633538" cy="354013"/>
        </p:xfrm>
        <a:graphic>
          <a:graphicData uri="http://schemas.openxmlformats.org/presentationml/2006/ole">
            <mc:AlternateContent xmlns:mc="http://schemas.openxmlformats.org/markup-compatibility/2006">
              <mc:Choice xmlns:v="urn:schemas-microsoft-com:vml" Requires="v">
                <p:oleObj spid="_x0000_s15841" name="Equation" r:id="rId5" imgW="1724112" imgH="304755" progId="Equation.3">
                  <p:embed/>
                </p:oleObj>
              </mc:Choice>
              <mc:Fallback>
                <p:oleObj name="Equation" r:id="rId5" imgW="1724112" imgH="304755"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1746250"/>
                        <a:ext cx="1633538"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5" name="Text Box 19"/>
          <p:cNvSpPr txBox="1">
            <a:spLocks noChangeArrowheads="1"/>
          </p:cNvSpPr>
          <p:nvPr/>
        </p:nvSpPr>
        <p:spPr bwMode="auto">
          <a:xfrm>
            <a:off x="742950" y="2324100"/>
            <a:ext cx="140335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根据力矩</a:t>
            </a:r>
            <a:endParaRPr lang="zh-CN" altLang="en-US" sz="2400">
              <a:solidFill>
                <a:schemeClr val="bg1"/>
              </a:solidFill>
              <a:latin typeface="Times New Roman" pitchFamily="18" charset="0"/>
            </a:endParaRPr>
          </a:p>
        </p:txBody>
      </p:sp>
      <p:graphicFrame>
        <p:nvGraphicFramePr>
          <p:cNvPr id="19476" name="Object 20"/>
          <p:cNvGraphicFramePr>
            <a:graphicFrameLocks/>
          </p:cNvGraphicFramePr>
          <p:nvPr/>
        </p:nvGraphicFramePr>
        <p:xfrm>
          <a:off x="2430463" y="2247900"/>
          <a:ext cx="2479675" cy="742950"/>
        </p:xfrm>
        <a:graphic>
          <a:graphicData uri="http://schemas.openxmlformats.org/presentationml/2006/ole">
            <mc:AlternateContent xmlns:mc="http://schemas.openxmlformats.org/markup-compatibility/2006">
              <mc:Choice xmlns:v="urn:schemas-microsoft-com:vml" Requires="v">
                <p:oleObj spid="_x0000_s15842" name="公式" r:id="rId7" imgW="2667016" imgH="733410" progId="Equation.3">
                  <p:embed/>
                </p:oleObj>
              </mc:Choice>
              <mc:Fallback>
                <p:oleObj name="公式" r:id="rId7" imgW="2667016" imgH="733410" progId="Equation.3">
                  <p:embed/>
                  <p:pic>
                    <p:nvPicPr>
                      <p:cNvPr id="0" name="Object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0463" y="2247900"/>
                        <a:ext cx="24796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7" name="Object 21"/>
          <p:cNvGraphicFramePr>
            <a:graphicFrameLocks/>
          </p:cNvGraphicFramePr>
          <p:nvPr/>
        </p:nvGraphicFramePr>
        <p:xfrm>
          <a:off x="1570038" y="3068638"/>
          <a:ext cx="4227512" cy="742950"/>
        </p:xfrm>
        <a:graphic>
          <a:graphicData uri="http://schemas.openxmlformats.org/presentationml/2006/ole">
            <mc:AlternateContent xmlns:mc="http://schemas.openxmlformats.org/markup-compatibility/2006">
              <mc:Choice xmlns:v="urn:schemas-microsoft-com:vml" Requires="v">
                <p:oleObj spid="_x0000_s15843" name="公式" r:id="rId9" imgW="4610050" imgH="733410" progId="Equation.3">
                  <p:embed/>
                </p:oleObj>
              </mc:Choice>
              <mc:Fallback>
                <p:oleObj name="公式" r:id="rId9" imgW="4610050" imgH="733410" progId="Equation.3">
                  <p:embed/>
                  <p:pic>
                    <p:nvPicPr>
                      <p:cNvPr id="0" name="Object 2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038" y="3068638"/>
                        <a:ext cx="42275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78" name="Group 22"/>
          <p:cNvGrpSpPr>
            <a:grpSpLocks/>
          </p:cNvGrpSpPr>
          <p:nvPr/>
        </p:nvGrpSpPr>
        <p:grpSpPr bwMode="auto">
          <a:xfrm>
            <a:off x="6019800" y="2257425"/>
            <a:ext cx="1524000" cy="595313"/>
            <a:chOff x="3984" y="2688"/>
            <a:chExt cx="960" cy="375"/>
          </a:xfrm>
        </p:grpSpPr>
        <p:sp>
          <p:nvSpPr>
            <p:cNvPr id="15397" name="Line 23"/>
            <p:cNvSpPr>
              <a:spLocks noChangeShapeType="1"/>
            </p:cNvSpPr>
            <p:nvPr/>
          </p:nvSpPr>
          <p:spPr bwMode="auto">
            <a:xfrm>
              <a:off x="4560"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8" name="Line 24"/>
            <p:cNvSpPr>
              <a:spLocks noChangeShapeType="1"/>
            </p:cNvSpPr>
            <p:nvPr/>
          </p:nvSpPr>
          <p:spPr bwMode="auto">
            <a:xfrm>
              <a:off x="4752"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9" name="Rectangle 25"/>
            <p:cNvSpPr>
              <a:spLocks noChangeArrowheads="1"/>
            </p:cNvSpPr>
            <p:nvPr/>
          </p:nvSpPr>
          <p:spPr bwMode="auto">
            <a:xfrm>
              <a:off x="4182" y="2736"/>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800" i="1">
                  <a:solidFill>
                    <a:srgbClr val="FFFF00"/>
                  </a:solidFill>
                  <a:latin typeface="Times New Roman" pitchFamily="18" charset="0"/>
                </a:rPr>
                <a:t>x</a:t>
              </a:r>
            </a:p>
          </p:txBody>
        </p:sp>
        <p:sp>
          <p:nvSpPr>
            <p:cNvPr id="15400" name="Line 26"/>
            <p:cNvSpPr>
              <a:spLocks noChangeShapeType="1"/>
            </p:cNvSpPr>
            <p:nvPr/>
          </p:nvSpPr>
          <p:spPr bwMode="auto">
            <a:xfrm flipH="1">
              <a:off x="3984"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1" name="Line 27"/>
            <p:cNvSpPr>
              <a:spLocks noChangeShapeType="1"/>
            </p:cNvSpPr>
            <p:nvPr/>
          </p:nvSpPr>
          <p:spPr bwMode="auto">
            <a:xfrm>
              <a:off x="4368"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2" name="Line 28"/>
            <p:cNvSpPr>
              <a:spLocks noChangeShapeType="1"/>
            </p:cNvSpPr>
            <p:nvPr/>
          </p:nvSpPr>
          <p:spPr bwMode="auto">
            <a:xfrm flipH="1">
              <a:off x="4752"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485" name="AutoShape 29"/>
          <p:cNvSpPr>
            <a:spLocks noChangeArrowheads="1"/>
          </p:cNvSpPr>
          <p:nvPr/>
        </p:nvSpPr>
        <p:spPr bwMode="auto">
          <a:xfrm>
            <a:off x="6732588" y="2997200"/>
            <a:ext cx="533400" cy="533400"/>
          </a:xfrm>
          <a:prstGeom prst="wedgeRectCallout">
            <a:avLst>
              <a:gd name="adj1" fmla="val 16370"/>
              <a:gd name="adj2" fmla="val -175597"/>
            </a:avLst>
          </a:prstGeom>
          <a:solidFill>
            <a:srgbClr val="66FFCC">
              <a:alpha val="25882"/>
            </a:srgbClr>
          </a:solidFill>
          <a:ln w="9525">
            <a:solidFill>
              <a:srgbClr val="0099CC">
                <a:alpha val="65881"/>
              </a:srgbClr>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solidFill>
                  <a:srgbClr val="FFFF00"/>
                </a:solidFill>
                <a:latin typeface="Times New Roman" pitchFamily="18" charset="0"/>
              </a:rPr>
              <a:t>d</a:t>
            </a:r>
            <a:r>
              <a:rPr lang="en-US" altLang="zh-CN" sz="2800" i="1">
                <a:solidFill>
                  <a:srgbClr val="FFFF00"/>
                </a:solidFill>
                <a:latin typeface="Times New Roman" pitchFamily="18" charset="0"/>
              </a:rPr>
              <a:t>x</a:t>
            </a:r>
          </a:p>
        </p:txBody>
      </p:sp>
      <p:grpSp>
        <p:nvGrpSpPr>
          <p:cNvPr id="19486" name="Group 30"/>
          <p:cNvGrpSpPr>
            <a:grpSpLocks/>
          </p:cNvGrpSpPr>
          <p:nvPr/>
        </p:nvGrpSpPr>
        <p:grpSpPr bwMode="auto">
          <a:xfrm>
            <a:off x="5634038" y="4402138"/>
            <a:ext cx="2538412" cy="2122487"/>
            <a:chOff x="2405" y="2721"/>
            <a:chExt cx="1599" cy="1337"/>
          </a:xfrm>
        </p:grpSpPr>
        <p:graphicFrame>
          <p:nvGraphicFramePr>
            <p:cNvPr id="15388" name="Object 31"/>
            <p:cNvGraphicFramePr>
              <a:graphicFrameLocks/>
            </p:cNvGraphicFramePr>
            <p:nvPr/>
          </p:nvGraphicFramePr>
          <p:xfrm>
            <a:off x="2449" y="3738"/>
            <a:ext cx="1555" cy="320"/>
          </p:xfrm>
          <a:graphic>
            <a:graphicData uri="http://schemas.openxmlformats.org/presentationml/2006/ole">
              <mc:AlternateContent xmlns:mc="http://schemas.openxmlformats.org/markup-compatibility/2006">
                <mc:Choice xmlns:v="urn:schemas-microsoft-com:vml" Requires="v">
                  <p:oleObj spid="_x0000_s15844" name="公式" r:id="rId11" imgW="2390866" imgH="419207" progId="Equation.3">
                    <p:embed/>
                  </p:oleObj>
                </mc:Choice>
                <mc:Fallback>
                  <p:oleObj name="公式" r:id="rId11" imgW="2390866" imgH="419207"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9" y="3738"/>
                          <a:ext cx="155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89" name="Group 32"/>
            <p:cNvGrpSpPr>
              <a:grpSpLocks/>
            </p:cNvGrpSpPr>
            <p:nvPr/>
          </p:nvGrpSpPr>
          <p:grpSpPr bwMode="auto">
            <a:xfrm>
              <a:off x="2405" y="2721"/>
              <a:ext cx="1564" cy="1008"/>
              <a:chOff x="2208" y="2652"/>
              <a:chExt cx="1564" cy="1008"/>
            </a:xfrm>
          </p:grpSpPr>
          <p:grpSp>
            <p:nvGrpSpPr>
              <p:cNvPr id="15390" name="Group 33"/>
              <p:cNvGrpSpPr>
                <a:grpSpLocks/>
              </p:cNvGrpSpPr>
              <p:nvPr/>
            </p:nvGrpSpPr>
            <p:grpSpPr bwMode="auto">
              <a:xfrm>
                <a:off x="2496" y="2652"/>
                <a:ext cx="864" cy="864"/>
                <a:chOff x="2496" y="2652"/>
                <a:chExt cx="864" cy="864"/>
              </a:xfrm>
            </p:grpSpPr>
            <p:sp>
              <p:nvSpPr>
                <p:cNvPr id="15395" name="Oval 34"/>
                <p:cNvSpPr>
                  <a:spLocks noChangeArrowheads="1"/>
                </p:cNvSpPr>
                <p:nvPr/>
              </p:nvSpPr>
              <p:spPr bwMode="auto">
                <a:xfrm>
                  <a:off x="2496" y="2652"/>
                  <a:ext cx="864" cy="864"/>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Oval 35"/>
                <p:cNvSpPr>
                  <a:spLocks noChangeArrowheads="1"/>
                </p:cNvSpPr>
                <p:nvPr/>
              </p:nvSpPr>
              <p:spPr bwMode="auto">
                <a:xfrm>
                  <a:off x="2688" y="2844"/>
                  <a:ext cx="480" cy="48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91" name="Line 36"/>
              <p:cNvSpPr>
                <a:spLocks noChangeShapeType="1"/>
              </p:cNvSpPr>
              <p:nvPr/>
            </p:nvSpPr>
            <p:spPr bwMode="auto">
              <a:xfrm>
                <a:off x="3360" y="3036"/>
                <a:ext cx="0" cy="624"/>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37"/>
              <p:cNvSpPr>
                <a:spLocks noChangeShapeType="1"/>
              </p:cNvSpPr>
              <p:nvPr/>
            </p:nvSpPr>
            <p:spPr bwMode="auto">
              <a:xfrm>
                <a:off x="2688" y="3036"/>
                <a:ext cx="0" cy="62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Text Box 38"/>
              <p:cNvSpPr txBox="1">
                <a:spLocks noChangeArrowheads="1"/>
              </p:cNvSpPr>
              <p:nvPr/>
            </p:nvSpPr>
            <p:spPr bwMode="auto">
              <a:xfrm>
                <a:off x="3408" y="3276"/>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sp>
            <p:nvSpPr>
              <p:cNvPr id="15394" name="Text Box 39"/>
              <p:cNvSpPr txBox="1">
                <a:spLocks noChangeArrowheads="1"/>
              </p:cNvSpPr>
              <p:nvPr/>
            </p:nvSpPr>
            <p:spPr bwMode="auto">
              <a:xfrm>
                <a:off x="2208" y="3324"/>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496" name="Text Box 40"/>
          <p:cNvSpPr txBox="1">
            <a:spLocks noChangeArrowheads="1"/>
          </p:cNvSpPr>
          <p:nvPr/>
        </p:nvSpPr>
        <p:spPr bwMode="auto">
          <a:xfrm>
            <a:off x="1038225" y="4365625"/>
            <a:ext cx="137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例如</a:t>
            </a:r>
            <a:endParaRPr lang="zh-CN" altLang="en-US" sz="2400" b="1" i="1">
              <a:solidFill>
                <a:srgbClr val="66FFFF"/>
              </a:solidFill>
              <a:latin typeface="Times New Roman" pitchFamily="18" charset="0"/>
            </a:endParaRPr>
          </a:p>
        </p:txBody>
      </p:sp>
      <p:grpSp>
        <p:nvGrpSpPr>
          <p:cNvPr id="19497" name="Group 41"/>
          <p:cNvGrpSpPr>
            <a:grpSpLocks/>
          </p:cNvGrpSpPr>
          <p:nvPr/>
        </p:nvGrpSpPr>
        <p:grpSpPr bwMode="auto">
          <a:xfrm>
            <a:off x="2087563" y="4843463"/>
            <a:ext cx="2555875" cy="1609725"/>
            <a:chOff x="1315" y="3051"/>
            <a:chExt cx="1610" cy="1014"/>
          </a:xfrm>
        </p:grpSpPr>
        <p:sp>
          <p:nvSpPr>
            <p:cNvPr id="15380" name="Text Box 42"/>
            <p:cNvSpPr txBox="1">
              <a:spLocks noChangeArrowheads="1"/>
            </p:cNvSpPr>
            <p:nvPr/>
          </p:nvSpPr>
          <p:spPr bwMode="auto">
            <a:xfrm>
              <a:off x="2546" y="324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nvGrpSpPr>
            <p:cNvPr id="15381" name="Group 43"/>
            <p:cNvGrpSpPr>
              <a:grpSpLocks/>
            </p:cNvGrpSpPr>
            <p:nvPr/>
          </p:nvGrpSpPr>
          <p:grpSpPr bwMode="auto">
            <a:xfrm>
              <a:off x="1315" y="3051"/>
              <a:ext cx="1610" cy="1014"/>
              <a:chOff x="1315" y="3051"/>
              <a:chExt cx="1610" cy="1014"/>
            </a:xfrm>
          </p:grpSpPr>
          <p:grpSp>
            <p:nvGrpSpPr>
              <p:cNvPr id="15382" name="Group 44"/>
              <p:cNvGrpSpPr>
                <a:grpSpLocks/>
              </p:cNvGrpSpPr>
              <p:nvPr/>
            </p:nvGrpSpPr>
            <p:grpSpPr bwMode="auto">
              <a:xfrm>
                <a:off x="1433" y="3099"/>
                <a:ext cx="1260" cy="576"/>
                <a:chOff x="1433" y="3099"/>
                <a:chExt cx="1260" cy="576"/>
              </a:xfrm>
            </p:grpSpPr>
            <p:sp>
              <p:nvSpPr>
                <p:cNvPr id="15385" name="Oval 45"/>
                <p:cNvSpPr>
                  <a:spLocks noChangeArrowheads="1"/>
                </p:cNvSpPr>
                <p:nvPr/>
              </p:nvSpPr>
              <p:spPr bwMode="auto">
                <a:xfrm>
                  <a:off x="1970" y="3099"/>
                  <a:ext cx="459" cy="48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46"/>
                <p:cNvSpPr>
                  <a:spLocks noChangeShapeType="1"/>
                </p:cNvSpPr>
                <p:nvPr/>
              </p:nvSpPr>
              <p:spPr bwMode="auto">
                <a:xfrm>
                  <a:off x="2384" y="3195"/>
                  <a:ext cx="309" cy="48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47"/>
                <p:cNvSpPr>
                  <a:spLocks noChangeShapeType="1"/>
                </p:cNvSpPr>
                <p:nvPr/>
              </p:nvSpPr>
              <p:spPr bwMode="auto">
                <a:xfrm flipH="1">
                  <a:off x="1433" y="3120"/>
                  <a:ext cx="668" cy="336"/>
                </a:xfrm>
                <a:prstGeom prst="line">
                  <a:avLst/>
                </a:prstGeom>
                <a:noFill/>
                <a:ln w="222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5383" name="Object 48"/>
              <p:cNvGraphicFramePr>
                <a:graphicFrameLocks/>
              </p:cNvGraphicFramePr>
              <p:nvPr/>
            </p:nvGraphicFramePr>
            <p:xfrm>
              <a:off x="1315" y="3745"/>
              <a:ext cx="1610" cy="320"/>
            </p:xfrm>
            <a:graphic>
              <a:graphicData uri="http://schemas.openxmlformats.org/presentationml/2006/ole">
                <mc:AlternateContent xmlns:mc="http://schemas.openxmlformats.org/markup-compatibility/2006">
                  <mc:Choice xmlns:v="urn:schemas-microsoft-com:vml" Requires="v">
                    <p:oleObj spid="_x0000_s15845" name="公式" r:id="rId13" imgW="2466990" imgH="419207" progId="Equation.3">
                      <p:embed/>
                    </p:oleObj>
                  </mc:Choice>
                  <mc:Fallback>
                    <p:oleObj name="公式" r:id="rId13" imgW="2466990" imgH="419207" progId="Equation.3">
                      <p:embed/>
                      <p:pic>
                        <p:nvPicPr>
                          <p:cNvPr id="0" name="Object 4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5" y="3745"/>
                            <a:ext cx="161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4" name="Text Box 49"/>
              <p:cNvSpPr txBox="1">
                <a:spLocks noChangeArrowheads="1"/>
              </p:cNvSpPr>
              <p:nvPr/>
            </p:nvSpPr>
            <p:spPr bwMode="auto">
              <a:xfrm>
                <a:off x="1586" y="3051"/>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506" name="Rectangle 50"/>
          <p:cNvSpPr>
            <a:spLocks noChangeArrowheads="1"/>
          </p:cNvSpPr>
          <p:nvPr/>
        </p:nvSpPr>
        <p:spPr bwMode="auto">
          <a:xfrm>
            <a:off x="1000125" y="3816350"/>
            <a:ext cx="565150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在定轴转动中，力矩可用代数值进行计算</a:t>
            </a:r>
          </a:p>
        </p:txBody>
      </p:sp>
      <p:sp>
        <p:nvSpPr>
          <p:cNvPr id="19507" name="Rectangle 51"/>
          <p:cNvSpPr>
            <a:spLocks noChangeArrowheads="1"/>
          </p:cNvSpPr>
          <p:nvPr/>
        </p:nvSpPr>
        <p:spPr bwMode="auto">
          <a:xfrm>
            <a:off x="757238" y="3716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9508" name="Text Box 52"/>
          <p:cNvSpPr txBox="1">
            <a:spLocks noChangeArrowheads="1"/>
          </p:cNvSpPr>
          <p:nvPr/>
        </p:nvSpPr>
        <p:spPr bwMode="auto">
          <a:xfrm>
            <a:off x="127000" y="962025"/>
            <a:ext cx="347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 摩擦力对</a:t>
            </a:r>
            <a:r>
              <a:rPr lang="en-US" altLang="zh-CN" sz="2400" b="1" i="1">
                <a:solidFill>
                  <a:srgbClr val="66FFFF"/>
                </a:solidFill>
                <a:latin typeface="Times New Roman" pitchFamily="18" charset="0"/>
              </a:rPr>
              <a:t>y</a:t>
            </a:r>
            <a:r>
              <a:rPr lang="zh-CN" altLang="en-US" sz="2400" b="1">
                <a:solidFill>
                  <a:schemeClr val="bg1"/>
                </a:solidFill>
                <a:latin typeface="Times New Roman" pitchFamily="18" charset="0"/>
              </a:rPr>
              <a:t>轴的力矩</a:t>
            </a:r>
          </a:p>
        </p:txBody>
      </p:sp>
      <p:sp>
        <p:nvSpPr>
          <p:cNvPr id="19509" name="Rectangle 53"/>
          <p:cNvSpPr>
            <a:spLocks noChangeArrowheads="1"/>
          </p:cNvSpPr>
          <p:nvPr/>
        </p:nvSpPr>
        <p:spPr bwMode="auto">
          <a:xfrm>
            <a:off x="6929438" y="2119313"/>
            <a:ext cx="304800" cy="152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70"/>
                                        </p:tgtEl>
                                        <p:attrNameLst>
                                          <p:attrName>style.visibility</p:attrName>
                                        </p:attrNameLst>
                                      </p:cBhvr>
                                      <p:to>
                                        <p:strVal val="visible"/>
                                      </p:to>
                                    </p:set>
                                    <p:animEffect transition="in" filter="wipe(left)">
                                      <p:cBhvr>
                                        <p:cTn id="7" dur="500"/>
                                        <p:tgtEl>
                                          <p:spTgt spid="194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71"/>
                                        </p:tgtEl>
                                        <p:attrNameLst>
                                          <p:attrName>style.visibility</p:attrName>
                                        </p:attrNameLst>
                                      </p:cBhvr>
                                      <p:to>
                                        <p:strVal val="visible"/>
                                      </p:to>
                                    </p:set>
                                    <p:animEffect transition="in" filter="wipe(left)">
                                      <p:cBhvr>
                                        <p:cTn id="12" dur="500"/>
                                        <p:tgtEl>
                                          <p:spTgt spid="194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anim calcmode="lin" valueType="num">
                                      <p:cBhvr>
                                        <p:cTn id="17" dur="500" fill="hold"/>
                                        <p:tgtEl>
                                          <p:spTgt spid="19458"/>
                                        </p:tgtEl>
                                        <p:attrNameLst>
                                          <p:attrName>ppt_w</p:attrName>
                                        </p:attrNameLst>
                                      </p:cBhvr>
                                      <p:tavLst>
                                        <p:tav tm="0">
                                          <p:val>
                                            <p:fltVal val="0"/>
                                          </p:val>
                                        </p:tav>
                                        <p:tav tm="100000">
                                          <p:val>
                                            <p:strVal val="#ppt_w"/>
                                          </p:val>
                                        </p:tav>
                                      </p:tavLst>
                                    </p:anim>
                                    <p:anim calcmode="lin" valueType="num">
                                      <p:cBhvr>
                                        <p:cTn id="18" dur="500" fill="hold"/>
                                        <p:tgtEl>
                                          <p:spTgt spid="1945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508"/>
                                        </p:tgtEl>
                                        <p:attrNameLst>
                                          <p:attrName>style.visibility</p:attrName>
                                        </p:attrNameLst>
                                      </p:cBhvr>
                                      <p:to>
                                        <p:strVal val="visible"/>
                                      </p:to>
                                    </p:set>
                                    <p:animEffect transition="in" filter="wipe(left)">
                                      <p:cBhvr>
                                        <p:cTn id="23" dur="500"/>
                                        <p:tgtEl>
                                          <p:spTgt spid="195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472"/>
                                        </p:tgtEl>
                                        <p:attrNameLst>
                                          <p:attrName>style.visibility</p:attrName>
                                        </p:attrNameLst>
                                      </p:cBhvr>
                                      <p:to>
                                        <p:strVal val="visible"/>
                                      </p:to>
                                    </p:set>
                                    <p:animEffect transition="in" filter="wipe(left)">
                                      <p:cBhvr>
                                        <p:cTn id="28" dur="500"/>
                                        <p:tgtEl>
                                          <p:spTgt spid="194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509"/>
                                        </p:tgtEl>
                                        <p:attrNameLst>
                                          <p:attrName>style.visibility</p:attrName>
                                        </p:attrNameLst>
                                      </p:cBhvr>
                                      <p:to>
                                        <p:strVal val="visible"/>
                                      </p:to>
                                    </p:set>
                                    <p:animEffect transition="in" filter="wipe(down)">
                                      <p:cBhvr>
                                        <p:cTn id="33" dur="500"/>
                                        <p:tgtEl>
                                          <p:spTgt spid="1950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nodeType="clickEffect">
                                  <p:stCondLst>
                                    <p:cond delay="0"/>
                                  </p:stCondLst>
                                  <p:childTnLst>
                                    <p:set>
                                      <p:cBhvr>
                                        <p:cTn id="37" dur="1" fill="hold">
                                          <p:stCondLst>
                                            <p:cond delay="0"/>
                                          </p:stCondLst>
                                        </p:cTn>
                                        <p:tgtEl>
                                          <p:spTgt spid="19478"/>
                                        </p:tgtEl>
                                        <p:attrNameLst>
                                          <p:attrName>style.visibility</p:attrName>
                                        </p:attrNameLst>
                                      </p:cBhvr>
                                      <p:to>
                                        <p:strVal val="visible"/>
                                      </p:to>
                                    </p:set>
                                    <p:anim calcmode="lin" valueType="num">
                                      <p:cBhvr>
                                        <p:cTn id="38" dur="500" fill="hold"/>
                                        <p:tgtEl>
                                          <p:spTgt spid="19478"/>
                                        </p:tgtEl>
                                        <p:attrNameLst>
                                          <p:attrName>ppt_w</p:attrName>
                                        </p:attrNameLst>
                                      </p:cBhvr>
                                      <p:tavLst>
                                        <p:tav tm="0">
                                          <p:val>
                                            <p:fltVal val="0"/>
                                          </p:val>
                                        </p:tav>
                                        <p:tav tm="100000">
                                          <p:val>
                                            <p:strVal val="#ppt_w"/>
                                          </p:val>
                                        </p:tav>
                                      </p:tavLst>
                                    </p:anim>
                                    <p:anim calcmode="lin" valueType="num">
                                      <p:cBhvr>
                                        <p:cTn id="39" dur="500" fill="hold"/>
                                        <p:tgtEl>
                                          <p:spTgt spid="19478"/>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485"/>
                                        </p:tgtEl>
                                        <p:attrNameLst>
                                          <p:attrName>style.visibility</p:attrName>
                                        </p:attrNameLst>
                                      </p:cBhvr>
                                      <p:to>
                                        <p:strVal val="visible"/>
                                      </p:to>
                                    </p:set>
                                    <p:animEffect transition="in" filter="wipe(down)">
                                      <p:cBhvr>
                                        <p:cTn id="44" dur="500"/>
                                        <p:tgtEl>
                                          <p:spTgt spid="194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473"/>
                                        </p:tgtEl>
                                        <p:attrNameLst>
                                          <p:attrName>style.visibility</p:attrName>
                                        </p:attrNameLst>
                                      </p:cBhvr>
                                      <p:to>
                                        <p:strVal val="visible"/>
                                      </p:to>
                                    </p:set>
                                    <p:animEffect transition="in" filter="wipe(left)">
                                      <p:cBhvr>
                                        <p:cTn id="49" dur="500"/>
                                        <p:tgtEl>
                                          <p:spTgt spid="1947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9474"/>
                                        </p:tgtEl>
                                        <p:attrNameLst>
                                          <p:attrName>style.visibility</p:attrName>
                                        </p:attrNameLst>
                                      </p:cBhvr>
                                      <p:to>
                                        <p:strVal val="visible"/>
                                      </p:to>
                                    </p:set>
                                    <p:animEffect transition="in" filter="wipe(left)">
                                      <p:cBhvr>
                                        <p:cTn id="54" dur="500"/>
                                        <p:tgtEl>
                                          <p:spTgt spid="194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475"/>
                                        </p:tgtEl>
                                        <p:attrNameLst>
                                          <p:attrName>style.visibility</p:attrName>
                                        </p:attrNameLst>
                                      </p:cBhvr>
                                      <p:to>
                                        <p:strVal val="visible"/>
                                      </p:to>
                                    </p:set>
                                    <p:animEffect transition="in" filter="wipe(left)">
                                      <p:cBhvr>
                                        <p:cTn id="59" dur="500"/>
                                        <p:tgtEl>
                                          <p:spTgt spid="1947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9476"/>
                                        </p:tgtEl>
                                        <p:attrNameLst>
                                          <p:attrName>style.visibility</p:attrName>
                                        </p:attrNameLst>
                                      </p:cBhvr>
                                      <p:to>
                                        <p:strVal val="visible"/>
                                      </p:to>
                                    </p:set>
                                    <p:animEffect transition="in" filter="wipe(left)">
                                      <p:cBhvr>
                                        <p:cTn id="64" dur="500"/>
                                        <p:tgtEl>
                                          <p:spTgt spid="1947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477"/>
                                        </p:tgtEl>
                                        <p:attrNameLst>
                                          <p:attrName>style.visibility</p:attrName>
                                        </p:attrNameLst>
                                      </p:cBhvr>
                                      <p:to>
                                        <p:strVal val="visible"/>
                                      </p:to>
                                    </p:set>
                                    <p:animEffect transition="in" filter="wipe(left)">
                                      <p:cBhvr>
                                        <p:cTn id="69" dur="500"/>
                                        <p:tgtEl>
                                          <p:spTgt spid="1947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507"/>
                                        </p:tgtEl>
                                        <p:attrNameLst>
                                          <p:attrName>style.visibility</p:attrName>
                                        </p:attrNameLst>
                                      </p:cBhvr>
                                      <p:to>
                                        <p:strVal val="visible"/>
                                      </p:to>
                                    </p:set>
                                    <p:animEffect transition="in" filter="wipe(left)">
                                      <p:cBhvr>
                                        <p:cTn id="74" dur="500"/>
                                        <p:tgtEl>
                                          <p:spTgt spid="195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506"/>
                                        </p:tgtEl>
                                        <p:attrNameLst>
                                          <p:attrName>style.visibility</p:attrName>
                                        </p:attrNameLst>
                                      </p:cBhvr>
                                      <p:to>
                                        <p:strVal val="visible"/>
                                      </p:to>
                                    </p:set>
                                    <p:animEffect transition="in" filter="wipe(left)">
                                      <p:cBhvr>
                                        <p:cTn id="79" dur="500"/>
                                        <p:tgtEl>
                                          <p:spTgt spid="1950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496"/>
                                        </p:tgtEl>
                                        <p:attrNameLst>
                                          <p:attrName>style.visibility</p:attrName>
                                        </p:attrNameLst>
                                      </p:cBhvr>
                                      <p:to>
                                        <p:strVal val="visible"/>
                                      </p:to>
                                    </p:set>
                                    <p:animEffect transition="in" filter="wipe(left)">
                                      <p:cBhvr>
                                        <p:cTn id="84" dur="500"/>
                                        <p:tgtEl>
                                          <p:spTgt spid="194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nodeType="clickEffect">
                                  <p:stCondLst>
                                    <p:cond delay="0"/>
                                  </p:stCondLst>
                                  <p:childTnLst>
                                    <p:set>
                                      <p:cBhvr>
                                        <p:cTn id="88" dur="1" fill="hold">
                                          <p:stCondLst>
                                            <p:cond delay="0"/>
                                          </p:stCondLst>
                                        </p:cTn>
                                        <p:tgtEl>
                                          <p:spTgt spid="19497"/>
                                        </p:tgtEl>
                                        <p:attrNameLst>
                                          <p:attrName>style.visibility</p:attrName>
                                        </p:attrNameLst>
                                      </p:cBhvr>
                                      <p:to>
                                        <p:strVal val="visible"/>
                                      </p:to>
                                    </p:set>
                                    <p:anim calcmode="lin" valueType="num">
                                      <p:cBhvr>
                                        <p:cTn id="89" dur="500" fill="hold"/>
                                        <p:tgtEl>
                                          <p:spTgt spid="19497"/>
                                        </p:tgtEl>
                                        <p:attrNameLst>
                                          <p:attrName>ppt_w</p:attrName>
                                        </p:attrNameLst>
                                      </p:cBhvr>
                                      <p:tavLst>
                                        <p:tav tm="0">
                                          <p:val>
                                            <p:fltVal val="0"/>
                                          </p:val>
                                        </p:tav>
                                        <p:tav tm="100000">
                                          <p:val>
                                            <p:strVal val="#ppt_w"/>
                                          </p:val>
                                        </p:tav>
                                      </p:tavLst>
                                    </p:anim>
                                    <p:anim calcmode="lin" valueType="num">
                                      <p:cBhvr>
                                        <p:cTn id="90" dur="500" fill="hold"/>
                                        <p:tgtEl>
                                          <p:spTgt spid="19497"/>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4" presetClass="entr" presetSubtype="32" fill="hold" nodeType="clickEffect">
                                  <p:stCondLst>
                                    <p:cond delay="0"/>
                                  </p:stCondLst>
                                  <p:childTnLst>
                                    <p:set>
                                      <p:cBhvr>
                                        <p:cTn id="94" dur="1" fill="hold">
                                          <p:stCondLst>
                                            <p:cond delay="0"/>
                                          </p:stCondLst>
                                        </p:cTn>
                                        <p:tgtEl>
                                          <p:spTgt spid="19486"/>
                                        </p:tgtEl>
                                        <p:attrNameLst>
                                          <p:attrName>style.visibility</p:attrName>
                                        </p:attrNameLst>
                                      </p:cBhvr>
                                      <p:to>
                                        <p:strVal val="visible"/>
                                      </p:to>
                                    </p:set>
                                    <p:animEffect transition="in" filter="box(out)">
                                      <p:cBhvr>
                                        <p:cTn id="95" dur="500"/>
                                        <p:tgtEl>
                                          <p:spTgt spid="19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0" grpId="0" autoUpdateAnimBg="0"/>
      <p:bldP spid="19471" grpId="0" autoUpdateAnimBg="0"/>
      <p:bldP spid="19472" grpId="0" autoUpdateAnimBg="0"/>
      <p:bldP spid="19475" grpId="0" autoUpdateAnimBg="0"/>
      <p:bldP spid="19485" grpId="0" animBg="1"/>
      <p:bldP spid="19496" grpId="0" autoUpdateAnimBg="0"/>
      <p:bldP spid="19506" grpId="0" autoUpdateAnimBg="0"/>
      <p:bldP spid="19507" grpId="0"/>
      <p:bldP spid="19508" grpId="0"/>
      <p:bldP spid="195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1" name="Text Box 11"/>
          <p:cNvSpPr txBox="1">
            <a:spLocks noChangeArrowheads="1"/>
          </p:cNvSpPr>
          <p:nvPr/>
        </p:nvSpPr>
        <p:spPr bwMode="auto">
          <a:xfrm>
            <a:off x="179388" y="188640"/>
            <a:ext cx="426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刚体对定轴的转动定律</a:t>
            </a:r>
            <a:endParaRPr lang="zh-CN" altLang="en-US" sz="2800" b="1" i="1">
              <a:solidFill>
                <a:srgbClr val="FFFF00"/>
              </a:solidFill>
              <a:latin typeface="Times New Roman" pitchFamily="18" charset="0"/>
            </a:endParaRPr>
          </a:p>
        </p:txBody>
      </p:sp>
      <p:sp>
        <p:nvSpPr>
          <p:cNvPr id="20492" name="Text Box 12"/>
          <p:cNvSpPr txBox="1">
            <a:spLocks noChangeArrowheads="1"/>
          </p:cNvSpPr>
          <p:nvPr/>
        </p:nvSpPr>
        <p:spPr bwMode="auto">
          <a:xfrm>
            <a:off x="454025" y="1152042"/>
            <a:ext cx="147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实验证明</a:t>
            </a:r>
            <a:endParaRPr lang="zh-CN" altLang="en-US" sz="2400" b="1" i="1">
              <a:solidFill>
                <a:srgbClr val="66FFFF"/>
              </a:solidFill>
              <a:latin typeface="Times New Roman" pitchFamily="18" charset="0"/>
            </a:endParaRPr>
          </a:p>
        </p:txBody>
      </p:sp>
      <p:sp>
        <p:nvSpPr>
          <p:cNvPr id="20493" name="Text Box 13"/>
          <p:cNvSpPr txBox="1">
            <a:spLocks noChangeArrowheads="1"/>
          </p:cNvSpPr>
          <p:nvPr/>
        </p:nvSpPr>
        <p:spPr bwMode="auto">
          <a:xfrm>
            <a:off x="2287588" y="8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当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为零时，则刚体保持静止或匀速转动</a:t>
            </a:r>
            <a:endParaRPr lang="zh-CN" altLang="en-US" sz="2400" b="1" i="1">
              <a:solidFill>
                <a:schemeClr val="bg1"/>
              </a:solidFill>
              <a:latin typeface="Times New Roman" pitchFamily="18" charset="0"/>
            </a:endParaRPr>
          </a:p>
        </p:txBody>
      </p:sp>
      <p:sp>
        <p:nvSpPr>
          <p:cNvPr id="20494" name="Text Box 14"/>
          <p:cNvSpPr txBox="1">
            <a:spLocks noChangeArrowheads="1"/>
          </p:cNvSpPr>
          <p:nvPr/>
        </p:nvSpPr>
        <p:spPr bwMode="auto">
          <a:xfrm>
            <a:off x="2287589" y="1533042"/>
            <a:ext cx="63888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当存在 </a:t>
            </a:r>
            <a:r>
              <a:rPr lang="en-US" altLang="zh-CN" sz="2400" b="1" i="1" dirty="0">
                <a:solidFill>
                  <a:srgbClr val="66FFFF"/>
                </a:solidFill>
                <a:latin typeface="Times New Roman" pitchFamily="18" charset="0"/>
              </a:rPr>
              <a:t>M </a:t>
            </a:r>
            <a:r>
              <a:rPr lang="zh-CN" altLang="en-US" sz="2400" b="1" dirty="0">
                <a:solidFill>
                  <a:schemeClr val="bg1"/>
                </a:solidFill>
                <a:latin typeface="Times New Roman" pitchFamily="18" charset="0"/>
              </a:rPr>
              <a:t>时，</a:t>
            </a:r>
            <a:r>
              <a:rPr lang="zh-CN" altLang="en-US" sz="2400" b="1" i="1" dirty="0">
                <a:solidFill>
                  <a:srgbClr val="66FFFF"/>
                </a:solidFill>
                <a:latin typeface="Times New Roman" pitchFamily="18" charset="0"/>
                <a:sym typeface="Symbol" pitchFamily="18" charset="2"/>
              </a:rPr>
              <a:t></a:t>
            </a:r>
            <a:r>
              <a:rPr lang="zh-CN" altLang="en-US" sz="2400" b="1" dirty="0">
                <a:solidFill>
                  <a:schemeClr val="bg1"/>
                </a:solidFill>
                <a:latin typeface="Times New Roman" pitchFamily="18" charset="0"/>
              </a:rPr>
              <a:t> 与 </a:t>
            </a:r>
            <a:r>
              <a:rPr lang="en-US" altLang="zh-CN" sz="2400" b="1" i="1" dirty="0">
                <a:solidFill>
                  <a:srgbClr val="66FFFF"/>
                </a:solidFill>
                <a:latin typeface="Times New Roman" pitchFamily="18" charset="0"/>
              </a:rPr>
              <a:t>M</a:t>
            </a:r>
            <a:r>
              <a:rPr lang="en-US" altLang="zh-CN" sz="2400" b="1" i="1" dirty="0">
                <a:solidFill>
                  <a:schemeClr val="bg1"/>
                </a:solidFill>
                <a:latin typeface="Times New Roman" pitchFamily="18" charset="0"/>
              </a:rPr>
              <a:t> </a:t>
            </a:r>
            <a:r>
              <a:rPr lang="zh-CN" altLang="en-US" sz="2400" b="1" dirty="0">
                <a:solidFill>
                  <a:schemeClr val="bg1"/>
                </a:solidFill>
                <a:latin typeface="Times New Roman" pitchFamily="18" charset="0"/>
              </a:rPr>
              <a:t>成正比，此外还与刚体的质量大小及其质量分布都有关</a:t>
            </a:r>
            <a:endParaRPr lang="zh-CN" altLang="en-US" sz="2400" b="1" i="1" dirty="0">
              <a:solidFill>
                <a:schemeClr val="bg1"/>
              </a:solidFill>
              <a:latin typeface="Times New Roman" pitchFamily="18" charset="0"/>
            </a:endParaRPr>
          </a:p>
        </p:txBody>
      </p:sp>
      <p:sp>
        <p:nvSpPr>
          <p:cNvPr id="20495" name="AutoShape 15"/>
          <p:cNvSpPr>
            <a:spLocks/>
          </p:cNvSpPr>
          <p:nvPr/>
        </p:nvSpPr>
        <p:spPr bwMode="auto">
          <a:xfrm>
            <a:off x="2036763" y="961542"/>
            <a:ext cx="322262" cy="935037"/>
          </a:xfrm>
          <a:prstGeom prst="leftBrace">
            <a:avLst>
              <a:gd name="adj1" fmla="val 24179"/>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solidFill>
                <a:srgbClr val="FF9966"/>
              </a:solidFill>
              <a:latin typeface="Times New Roman" pitchFamily="18" charset="0"/>
            </a:endParaRPr>
          </a:p>
        </p:txBody>
      </p:sp>
      <p:sp>
        <p:nvSpPr>
          <p:cNvPr id="11" name="Freeform 2"/>
          <p:cNvSpPr>
            <a:spLocks/>
          </p:cNvSpPr>
          <p:nvPr/>
        </p:nvSpPr>
        <p:spPr bwMode="auto">
          <a:xfrm>
            <a:off x="6315385" y="2565175"/>
            <a:ext cx="2849562" cy="3335338"/>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2" name="Line 3"/>
          <p:cNvSpPr>
            <a:spLocks noChangeShapeType="1"/>
          </p:cNvSpPr>
          <p:nvPr/>
        </p:nvSpPr>
        <p:spPr bwMode="auto">
          <a:xfrm>
            <a:off x="7047222" y="293665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
          <p:cNvSpPr>
            <a:spLocks noChangeShapeType="1"/>
          </p:cNvSpPr>
          <p:nvPr/>
        </p:nvSpPr>
        <p:spPr bwMode="auto">
          <a:xfrm>
            <a:off x="7047222" y="5087713"/>
            <a:ext cx="0" cy="4572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5"/>
          <p:cNvSpPr txBox="1">
            <a:spLocks noChangeArrowheads="1"/>
          </p:cNvSpPr>
          <p:nvPr/>
        </p:nvSpPr>
        <p:spPr bwMode="auto">
          <a:xfrm>
            <a:off x="7226610" y="291601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16" name="Line 6"/>
          <p:cNvSpPr>
            <a:spLocks noChangeShapeType="1"/>
          </p:cNvSpPr>
          <p:nvPr/>
        </p:nvSpPr>
        <p:spPr bwMode="auto">
          <a:xfrm>
            <a:off x="7047222" y="4232050"/>
            <a:ext cx="914400" cy="381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7"/>
          <p:cNvSpPr txBox="1">
            <a:spLocks noChangeArrowheads="1"/>
          </p:cNvSpPr>
          <p:nvPr/>
        </p:nvSpPr>
        <p:spPr bwMode="auto">
          <a:xfrm>
            <a:off x="6615422" y="396535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18" name="Object 8"/>
          <p:cNvGraphicFramePr>
            <a:graphicFrameLocks/>
          </p:cNvGraphicFramePr>
          <p:nvPr>
            <p:extLst>
              <p:ext uri="{D42A27DB-BD31-4B8C-83A1-F6EECF244321}">
                <p14:modId xmlns:p14="http://schemas.microsoft.com/office/powerpoint/2010/main" val="3818650997"/>
              </p:ext>
            </p:extLst>
          </p:nvPr>
        </p:nvGraphicFramePr>
        <p:xfrm>
          <a:off x="7394885" y="3955825"/>
          <a:ext cx="215900" cy="431800"/>
        </p:xfrm>
        <a:graphic>
          <a:graphicData uri="http://schemas.openxmlformats.org/presentationml/2006/ole">
            <mc:AlternateContent xmlns:mc="http://schemas.openxmlformats.org/markup-compatibility/2006">
              <mc:Choice xmlns:v="urn:schemas-microsoft-com:vml" Requires="v">
                <p:oleObj spid="_x0000_s16748" name="公式" r:id="rId3" imgW="123903" imgH="342816" progId="Equation.3">
                  <p:embed/>
                </p:oleObj>
              </mc:Choice>
              <mc:Fallback>
                <p:oleObj name="公式" r:id="rId3" imgW="123903" imgH="34281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885" y="3955825"/>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p:cNvGraphicFramePr>
          <p:nvPr>
            <p:extLst>
              <p:ext uri="{D42A27DB-BD31-4B8C-83A1-F6EECF244321}">
                <p14:modId xmlns:p14="http://schemas.microsoft.com/office/powerpoint/2010/main" val="546979204"/>
              </p:ext>
            </p:extLst>
          </p:nvPr>
        </p:nvGraphicFramePr>
        <p:xfrm>
          <a:off x="8529947" y="3816125"/>
          <a:ext cx="306388" cy="442913"/>
        </p:xfrm>
        <a:graphic>
          <a:graphicData uri="http://schemas.openxmlformats.org/presentationml/2006/ole">
            <mc:AlternateContent xmlns:mc="http://schemas.openxmlformats.org/markup-compatibility/2006">
              <mc:Choice xmlns:v="urn:schemas-microsoft-com:vml" Requires="v">
                <p:oleObj spid="_x0000_s16749" name="公式" r:id="rId5" imgW="219192" imgH="352533" progId="Equation.3">
                  <p:embed/>
                </p:oleObj>
              </mc:Choice>
              <mc:Fallback>
                <p:oleObj name="公式" r:id="rId5" imgW="219192" imgH="352533"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9947" y="3816125"/>
                        <a:ext cx="3063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0"/>
          <p:cNvSpPr>
            <a:spLocks noChangeShapeType="1"/>
          </p:cNvSpPr>
          <p:nvPr/>
        </p:nvSpPr>
        <p:spPr bwMode="auto">
          <a:xfrm flipV="1">
            <a:off x="7961622" y="4165375"/>
            <a:ext cx="1066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1"/>
          <p:cNvSpPr>
            <a:spLocks noChangeShapeType="1"/>
          </p:cNvSpPr>
          <p:nvPr/>
        </p:nvSpPr>
        <p:spPr bwMode="auto">
          <a:xfrm flipH="1" flipV="1">
            <a:off x="7856847" y="3851050"/>
            <a:ext cx="152400" cy="762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2"/>
          <p:cNvGraphicFramePr>
            <a:graphicFrameLocks/>
          </p:cNvGraphicFramePr>
          <p:nvPr>
            <p:extLst>
              <p:ext uri="{D42A27DB-BD31-4B8C-83A1-F6EECF244321}">
                <p14:modId xmlns:p14="http://schemas.microsoft.com/office/powerpoint/2010/main" val="2789295102"/>
              </p:ext>
            </p:extLst>
          </p:nvPr>
        </p:nvGraphicFramePr>
        <p:xfrm>
          <a:off x="7891772" y="3617688"/>
          <a:ext cx="280988" cy="482600"/>
        </p:xfrm>
        <a:graphic>
          <a:graphicData uri="http://schemas.openxmlformats.org/presentationml/2006/ole">
            <mc:AlternateContent xmlns:mc="http://schemas.openxmlformats.org/markup-compatibility/2006">
              <mc:Choice xmlns:v="urn:schemas-microsoft-com:vml" Requires="v">
                <p:oleObj spid="_x0000_s16750" name="公式" r:id="rId7" imgW="190578" imgH="390594" progId="Equation.3">
                  <p:embed/>
                </p:oleObj>
              </mc:Choice>
              <mc:Fallback>
                <p:oleObj name="公式" r:id="rId7" imgW="190578" imgH="390594"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772" y="3617688"/>
                        <a:ext cx="28098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3"/>
          <p:cNvGraphicFramePr>
            <a:graphicFrameLocks/>
          </p:cNvGraphicFramePr>
          <p:nvPr>
            <p:extLst>
              <p:ext uri="{D42A27DB-BD31-4B8C-83A1-F6EECF244321}">
                <p14:modId xmlns:p14="http://schemas.microsoft.com/office/powerpoint/2010/main" val="2036158679"/>
              </p:ext>
            </p:extLst>
          </p:nvPr>
        </p:nvGraphicFramePr>
        <p:xfrm>
          <a:off x="7918760" y="4505100"/>
          <a:ext cx="190500" cy="190500"/>
        </p:xfrm>
        <a:graphic>
          <a:graphicData uri="http://schemas.openxmlformats.org/presentationml/2006/ole">
            <mc:AlternateContent xmlns:mc="http://schemas.openxmlformats.org/markup-compatibility/2006">
              <mc:Choice xmlns:v="urn:schemas-microsoft-com:vml" Requires="v">
                <p:oleObj spid="_x0000_s16751" name="公式" r:id="rId9" imgW="190417" imgH="190417" progId="Equation.3">
                  <p:embed/>
                </p:oleObj>
              </mc:Choice>
              <mc:Fallback>
                <p:oleObj name="公式" r:id="rId9" imgW="190417" imgH="190417"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8760" y="45051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4"/>
          <p:cNvSpPr txBox="1">
            <a:spLocks noChangeArrowheads="1"/>
          </p:cNvSpPr>
          <p:nvPr/>
        </p:nvSpPr>
        <p:spPr bwMode="auto">
          <a:xfrm>
            <a:off x="917091" y="2741388"/>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66FFFF"/>
                </a:solidFill>
                <a:latin typeface="Times New Roman" pitchFamily="18" charset="0"/>
              </a:rPr>
              <a:t>理论推证</a:t>
            </a:r>
          </a:p>
        </p:txBody>
      </p:sp>
      <p:graphicFrame>
        <p:nvGraphicFramePr>
          <p:cNvPr id="25" name="Object 15"/>
          <p:cNvGraphicFramePr>
            <a:graphicFrameLocks/>
          </p:cNvGraphicFramePr>
          <p:nvPr>
            <p:extLst>
              <p:ext uri="{D42A27DB-BD31-4B8C-83A1-F6EECF244321}">
                <p14:modId xmlns:p14="http://schemas.microsoft.com/office/powerpoint/2010/main" val="704235737"/>
              </p:ext>
            </p:extLst>
          </p:nvPr>
        </p:nvGraphicFramePr>
        <p:xfrm>
          <a:off x="2669781" y="3310928"/>
          <a:ext cx="2334267" cy="540122"/>
        </p:xfrm>
        <a:graphic>
          <a:graphicData uri="http://schemas.openxmlformats.org/presentationml/2006/ole">
            <mc:AlternateContent xmlns:mc="http://schemas.openxmlformats.org/markup-compatibility/2006">
              <mc:Choice xmlns:v="urn:schemas-microsoft-com:vml" Requires="v">
                <p:oleObj spid="_x0000_s16752" name="Equation" r:id="rId11" imgW="914400" imgH="253800" progId="Equation.DSMT4">
                  <p:embed/>
                </p:oleObj>
              </mc:Choice>
              <mc:Fallback>
                <p:oleObj name="Equation" r:id="rId11" imgW="914400" imgH="253800" progId="Equation.DSMT4">
                  <p:embed/>
                  <p:pic>
                    <p:nvPicPr>
                      <p:cNvPr id="0" name=""/>
                      <p:cNvPicPr>
                        <a:picLocks noChangeArrowheads="1"/>
                      </p:cNvPicPr>
                      <p:nvPr/>
                    </p:nvPicPr>
                    <p:blipFill>
                      <a:blip r:embed="rId12"/>
                      <a:srcRect/>
                      <a:stretch>
                        <a:fillRect/>
                      </a:stretch>
                    </p:blipFill>
                    <p:spPr bwMode="auto">
                      <a:xfrm>
                        <a:off x="2669781" y="3310928"/>
                        <a:ext cx="2334267" cy="540122"/>
                      </a:xfrm>
                      <a:prstGeom prst="rect">
                        <a:avLst/>
                      </a:prstGeom>
                      <a:noFill/>
                      <a:ln>
                        <a:noFill/>
                      </a:ln>
                      <a:effectLst/>
                      <a:extLst/>
                    </p:spPr>
                  </p:pic>
                </p:oleObj>
              </mc:Fallback>
            </mc:AlternateContent>
          </a:graphicData>
        </a:graphic>
      </p:graphicFrame>
      <p:sp>
        <p:nvSpPr>
          <p:cNvPr id="26" name="Text Box 16"/>
          <p:cNvSpPr txBox="1">
            <a:spLocks noChangeArrowheads="1"/>
          </p:cNvSpPr>
          <p:nvPr/>
        </p:nvSpPr>
        <p:spPr bwMode="auto">
          <a:xfrm>
            <a:off x="821841" y="3335321"/>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取一质量元</a:t>
            </a:r>
          </a:p>
        </p:txBody>
      </p:sp>
      <p:sp>
        <p:nvSpPr>
          <p:cNvPr id="27" name="Rectangle 28"/>
          <p:cNvSpPr>
            <a:spLocks noChangeArrowheads="1"/>
          </p:cNvSpPr>
          <p:nvPr/>
        </p:nvSpPr>
        <p:spPr bwMode="auto">
          <a:xfrm>
            <a:off x="558316" y="26175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00"/>
                </a:solidFill>
                <a:latin typeface="Times New Roman" pitchFamily="18" charset="0"/>
              </a:rPr>
              <a:t>•</a:t>
            </a:r>
          </a:p>
        </p:txBody>
      </p:sp>
      <p:graphicFrame>
        <p:nvGraphicFramePr>
          <p:cNvPr id="28" name="Object 29"/>
          <p:cNvGraphicFramePr>
            <a:graphicFrameLocks noGrp="1"/>
          </p:cNvGraphicFramePr>
          <p:nvPr>
            <p:ph sz="half" idx="1"/>
            <p:extLst>
              <p:ext uri="{D42A27DB-BD31-4B8C-83A1-F6EECF244321}">
                <p14:modId xmlns:p14="http://schemas.microsoft.com/office/powerpoint/2010/main" val="1757069541"/>
              </p:ext>
            </p:extLst>
          </p:nvPr>
        </p:nvGraphicFramePr>
        <p:xfrm>
          <a:off x="7596497" y="4493988"/>
          <a:ext cx="355600" cy="431800"/>
        </p:xfrm>
        <a:graphic>
          <a:graphicData uri="http://schemas.openxmlformats.org/presentationml/2006/ole">
            <mc:AlternateContent xmlns:mc="http://schemas.openxmlformats.org/markup-compatibility/2006">
              <mc:Choice xmlns:v="urn:schemas-microsoft-com:vml" Requires="v">
                <p:oleObj spid="_x0000_s16753" name="公式" r:id="rId13" imgW="266702" imgH="342816" progId="Equation.3">
                  <p:embed/>
                </p:oleObj>
              </mc:Choice>
              <mc:Fallback>
                <p:oleObj name="公式" r:id="rId13" imgW="266702" imgH="342816" progId="Equation.3">
                  <p:embed/>
                  <p:pic>
                    <p:nvPicPr>
                      <p:cNvPr id="0" name=""/>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6497" y="4493988"/>
                        <a:ext cx="355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Arc 30"/>
          <p:cNvSpPr>
            <a:spLocks/>
          </p:cNvSpPr>
          <p:nvPr/>
        </p:nvSpPr>
        <p:spPr bwMode="auto">
          <a:xfrm flipH="1">
            <a:off x="6799572" y="32128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对象 29"/>
          <p:cNvGraphicFramePr>
            <a:graphicFrameLocks noChangeAspect="1"/>
          </p:cNvGraphicFramePr>
          <p:nvPr>
            <p:extLst>
              <p:ext uri="{D42A27DB-BD31-4B8C-83A1-F6EECF244321}">
                <p14:modId xmlns:p14="http://schemas.microsoft.com/office/powerpoint/2010/main" val="3020427914"/>
              </p:ext>
            </p:extLst>
          </p:nvPr>
        </p:nvGraphicFramePr>
        <p:xfrm>
          <a:off x="788504" y="3920900"/>
          <a:ext cx="4341812" cy="717550"/>
        </p:xfrm>
        <a:graphic>
          <a:graphicData uri="http://schemas.openxmlformats.org/presentationml/2006/ole">
            <mc:AlternateContent xmlns:mc="http://schemas.openxmlformats.org/markup-compatibility/2006">
              <mc:Choice xmlns:v="urn:schemas-microsoft-com:vml" Requires="v">
                <p:oleObj spid="_x0000_s16754" name="Equation" r:id="rId15" imgW="1536480" imgH="253800" progId="Equation.DSMT4">
                  <p:embed/>
                </p:oleObj>
              </mc:Choice>
              <mc:Fallback>
                <p:oleObj name="Equation" r:id="rId15" imgW="1536480" imgH="253800" progId="Equation.DSMT4">
                  <p:embed/>
                  <p:pic>
                    <p:nvPicPr>
                      <p:cNvPr id="0" name=""/>
                      <p:cNvPicPr/>
                      <p:nvPr/>
                    </p:nvPicPr>
                    <p:blipFill>
                      <a:blip r:embed="rId16"/>
                      <a:stretch>
                        <a:fillRect/>
                      </a:stretch>
                    </p:blipFill>
                    <p:spPr>
                      <a:xfrm>
                        <a:off x="788504" y="3920900"/>
                        <a:ext cx="4341812" cy="71755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96176741"/>
              </p:ext>
            </p:extLst>
          </p:nvPr>
        </p:nvGraphicFramePr>
        <p:xfrm>
          <a:off x="213817" y="4792438"/>
          <a:ext cx="5919788" cy="752475"/>
        </p:xfrm>
        <a:graphic>
          <a:graphicData uri="http://schemas.openxmlformats.org/presentationml/2006/ole">
            <mc:AlternateContent xmlns:mc="http://schemas.openxmlformats.org/markup-compatibility/2006">
              <mc:Choice xmlns:v="urn:schemas-microsoft-com:vml" Requires="v">
                <p:oleObj spid="_x0000_s16755" name="Equation" r:id="rId17" imgW="2095200" imgH="266400" progId="Equation.DSMT4">
                  <p:embed/>
                </p:oleObj>
              </mc:Choice>
              <mc:Fallback>
                <p:oleObj name="Equation" r:id="rId17" imgW="2095200" imgH="266400" progId="Equation.DSMT4">
                  <p:embed/>
                  <p:pic>
                    <p:nvPicPr>
                      <p:cNvPr id="0" name=""/>
                      <p:cNvPicPr>
                        <a:picLocks noChangeAspect="1" noChangeArrowheads="1"/>
                      </p:cNvPicPr>
                      <p:nvPr/>
                    </p:nvPicPr>
                    <p:blipFill>
                      <a:blip r:embed="rId18"/>
                      <a:srcRect/>
                      <a:stretch>
                        <a:fillRect/>
                      </a:stretch>
                    </p:blipFill>
                    <p:spPr bwMode="auto">
                      <a:xfrm>
                        <a:off x="213817" y="4792438"/>
                        <a:ext cx="59197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下箭头 31"/>
          <p:cNvSpPr/>
          <p:nvPr/>
        </p:nvSpPr>
        <p:spPr>
          <a:xfrm>
            <a:off x="612713" y="5419720"/>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a:off x="2968166" y="5421582"/>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20725" y="5698249"/>
            <a:ext cx="2037737" cy="523220"/>
          </a:xfrm>
          <a:prstGeom prst="rect">
            <a:avLst/>
          </a:prstGeom>
        </p:spPr>
        <p:txBody>
          <a:bodyPr wrap="none">
            <a:spAutoFit/>
          </a:bodyPr>
          <a:lstStyle/>
          <a:p>
            <a:pPr lvl="0"/>
            <a:r>
              <a:rPr lang="zh-CN" altLang="en-US" sz="2800" b="1">
                <a:solidFill>
                  <a:schemeClr val="bg1"/>
                </a:solidFill>
              </a:rPr>
              <a:t>合内力矩</a:t>
            </a:r>
            <a:r>
              <a:rPr lang="en-US" altLang="zh-CN" sz="2800" b="1">
                <a:solidFill>
                  <a:schemeClr val="bg1"/>
                </a:solidFill>
                <a:latin typeface="+mn-lt"/>
              </a:rPr>
              <a:t>=0</a:t>
            </a:r>
            <a:endParaRPr lang="zh-CN" altLang="en-US" sz="2800" b="1">
              <a:solidFill>
                <a:schemeClr val="bg1"/>
              </a:solidFill>
              <a:latin typeface="+mn-lt"/>
            </a:endParaRPr>
          </a:p>
        </p:txBody>
      </p:sp>
      <p:sp>
        <p:nvSpPr>
          <p:cNvPr id="35" name="矩形 34"/>
          <p:cNvSpPr/>
          <p:nvPr/>
        </p:nvSpPr>
        <p:spPr>
          <a:xfrm>
            <a:off x="3188408" y="5688942"/>
            <a:ext cx="1627369" cy="523220"/>
          </a:xfrm>
          <a:prstGeom prst="rect">
            <a:avLst/>
          </a:prstGeom>
        </p:spPr>
        <p:txBody>
          <a:bodyPr wrap="none">
            <a:spAutoFit/>
          </a:bodyPr>
          <a:lstStyle/>
          <a:p>
            <a:pPr lvl="0"/>
            <a:r>
              <a:rPr lang="zh-CN" altLang="en-US" sz="2800" b="1">
                <a:solidFill>
                  <a:schemeClr val="bg1"/>
                </a:solidFill>
              </a:rPr>
              <a:t>合外力矩</a:t>
            </a:r>
          </a:p>
        </p:txBody>
      </p:sp>
      <p:graphicFrame>
        <p:nvGraphicFramePr>
          <p:cNvPr id="36" name="对象 35"/>
          <p:cNvGraphicFramePr>
            <a:graphicFrameLocks noChangeAspect="1"/>
          </p:cNvGraphicFramePr>
          <p:nvPr>
            <p:extLst>
              <p:ext uri="{D42A27DB-BD31-4B8C-83A1-F6EECF244321}">
                <p14:modId xmlns:p14="http://schemas.microsoft.com/office/powerpoint/2010/main" val="2054174770"/>
              </p:ext>
            </p:extLst>
          </p:nvPr>
        </p:nvGraphicFramePr>
        <p:xfrm>
          <a:off x="4815777" y="5585427"/>
          <a:ext cx="2368550" cy="730250"/>
        </p:xfrm>
        <a:graphic>
          <a:graphicData uri="http://schemas.openxmlformats.org/presentationml/2006/ole">
            <mc:AlternateContent xmlns:mc="http://schemas.openxmlformats.org/markup-compatibility/2006">
              <mc:Choice xmlns:v="urn:schemas-microsoft-com:vml" Requires="v">
                <p:oleObj spid="_x0000_s16756" name="Equation" r:id="rId19" imgW="863280" imgH="266400" progId="Equation.DSMT4">
                  <p:embed/>
                </p:oleObj>
              </mc:Choice>
              <mc:Fallback>
                <p:oleObj name="Equation" r:id="rId19" imgW="863280" imgH="266400" progId="Equation.DSMT4">
                  <p:embed/>
                  <p:pic>
                    <p:nvPicPr>
                      <p:cNvPr id="0" name=""/>
                      <p:cNvPicPr/>
                      <p:nvPr/>
                    </p:nvPicPr>
                    <p:blipFill>
                      <a:blip r:embed="rId20"/>
                      <a:stretch>
                        <a:fillRect/>
                      </a:stretch>
                    </p:blipFill>
                    <p:spPr>
                      <a:xfrm>
                        <a:off x="4815777" y="5585427"/>
                        <a:ext cx="2368550" cy="73025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92"/>
                                        </p:tgtEl>
                                        <p:attrNameLst>
                                          <p:attrName>style.visibility</p:attrName>
                                        </p:attrNameLst>
                                      </p:cBhvr>
                                      <p:to>
                                        <p:strVal val="visible"/>
                                      </p:to>
                                    </p:set>
                                    <p:animEffect transition="in" filter="wipe(left)">
                                      <p:cBhvr>
                                        <p:cTn id="7" dur="500"/>
                                        <p:tgtEl>
                                          <p:spTgt spid="2049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95"/>
                                        </p:tgtEl>
                                        <p:attrNameLst>
                                          <p:attrName>style.visibility</p:attrName>
                                        </p:attrNameLst>
                                      </p:cBhvr>
                                      <p:to>
                                        <p:strVal val="visible"/>
                                      </p:to>
                                    </p:set>
                                    <p:animEffect transition="in" filter="wipe(left)">
                                      <p:cBhvr>
                                        <p:cTn id="10" dur="500"/>
                                        <p:tgtEl>
                                          <p:spTgt spid="2049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493"/>
                                        </p:tgtEl>
                                        <p:attrNameLst>
                                          <p:attrName>style.visibility</p:attrName>
                                        </p:attrNameLst>
                                      </p:cBhvr>
                                      <p:to>
                                        <p:strVal val="visible"/>
                                      </p:to>
                                    </p:set>
                                    <p:animEffect transition="in" filter="wipe(left)">
                                      <p:cBhvr>
                                        <p:cTn id="13" dur="500"/>
                                        <p:tgtEl>
                                          <p:spTgt spid="204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494"/>
                                        </p:tgtEl>
                                        <p:attrNameLst>
                                          <p:attrName>style.visibility</p:attrName>
                                        </p:attrNameLst>
                                      </p:cBhvr>
                                      <p:to>
                                        <p:strVal val="visible"/>
                                      </p:to>
                                    </p:set>
                                    <p:animEffect transition="in" filter="wipe(left)">
                                      <p:cBhvr>
                                        <p:cTn id="18" dur="500"/>
                                        <p:tgtEl>
                                          <p:spTgt spid="204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left)">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autoUpdateAnimBg="0"/>
      <p:bldP spid="20493" grpId="0" autoUpdateAnimBg="0"/>
      <p:bldP spid="20494" grpId="0" autoUpdateAnimBg="0"/>
      <p:bldP spid="20495" grpId="0" animBg="1" autoUpdateAnimBg="0"/>
      <p:bldP spid="11" grpId="0" animBg="1"/>
      <p:bldP spid="12" grpId="0" animBg="1"/>
      <p:bldP spid="14" grpId="0" animBg="1"/>
      <p:bldP spid="15" grpId="0" autoUpdateAnimBg="0"/>
      <p:bldP spid="16" grpId="0" animBg="1"/>
      <p:bldP spid="17" grpId="0" autoUpdateAnimBg="0"/>
      <p:bldP spid="20" grpId="0" animBg="1"/>
      <p:bldP spid="21" grpId="0" animBg="1"/>
      <p:bldP spid="24" grpId="0"/>
      <p:bldP spid="26" grpId="0" autoUpdateAnimBg="0"/>
      <p:bldP spid="27" grpId="0"/>
      <p:bldP spid="29" grpId="0" animBg="1"/>
      <p:bldP spid="32" grpId="0" animBg="1"/>
      <p:bldP spid="33" grpId="0" animBg="1"/>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p:cNvGraphicFramePr>
          <p:nvPr>
            <p:extLst>
              <p:ext uri="{D42A27DB-BD31-4B8C-83A1-F6EECF244321}">
                <p14:modId xmlns:p14="http://schemas.microsoft.com/office/powerpoint/2010/main" val="3643810185"/>
              </p:ext>
            </p:extLst>
          </p:nvPr>
        </p:nvGraphicFramePr>
        <p:xfrm>
          <a:off x="3851920" y="3933056"/>
          <a:ext cx="1295400" cy="433387"/>
        </p:xfrm>
        <a:graphic>
          <a:graphicData uri="http://schemas.openxmlformats.org/presentationml/2006/ole">
            <mc:AlternateContent xmlns:mc="http://schemas.openxmlformats.org/markup-compatibility/2006">
              <mc:Choice xmlns:v="urn:schemas-microsoft-com:vml" Requires="v">
                <p:oleObj spid="_x0000_s79988" name="Equation" r:id="rId3" imgW="1133482" imgH="304755" progId="Equation.DSMT4">
                  <p:embed/>
                </p:oleObj>
              </mc:Choice>
              <mc:Fallback>
                <p:oleObj name="Equation" r:id="rId3" imgW="1133482" imgH="304755"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933056"/>
                        <a:ext cx="1295400" cy="433387"/>
                      </a:xfrm>
                      <a:prstGeom prst="rect">
                        <a:avLst/>
                      </a:prstGeom>
                      <a:noFill/>
                      <a:ln>
                        <a:noFill/>
                      </a:ln>
                      <a:effectLst/>
                      <a:extLst/>
                    </p:spPr>
                  </p:pic>
                </p:oleObj>
              </mc:Fallback>
            </mc:AlternateContent>
          </a:graphicData>
        </a:graphic>
      </p:graphicFrame>
      <p:sp>
        <p:nvSpPr>
          <p:cNvPr id="5" name="矩形 4"/>
          <p:cNvSpPr>
            <a:spLocks noChangeArrowheads="1"/>
          </p:cNvSpPr>
          <p:nvPr/>
        </p:nvSpPr>
        <p:spPr bwMode="auto">
          <a:xfrm>
            <a:off x="465138" y="4725144"/>
            <a:ext cx="8286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mn-lt"/>
              </a:rPr>
              <a:t>对比</a:t>
            </a:r>
            <a:r>
              <a:rPr lang="zh-CN" altLang="en-US" sz="2800" b="1">
                <a:solidFill>
                  <a:schemeClr val="bg1"/>
                </a:solidFill>
                <a:latin typeface="+mn-lt"/>
              </a:rPr>
              <a:t>牛顿第二定律  </a:t>
            </a:r>
            <a:r>
              <a:rPr lang="en-US" altLang="zh-CN" sz="2800" b="1" i="1">
                <a:solidFill>
                  <a:schemeClr val="bg1"/>
                </a:solidFill>
                <a:latin typeface="+mn-lt"/>
              </a:rPr>
              <a:t>F</a:t>
            </a:r>
            <a:r>
              <a:rPr lang="en-US" altLang="zh-CN" sz="2800" b="1">
                <a:solidFill>
                  <a:schemeClr val="bg1"/>
                </a:solidFill>
                <a:latin typeface="+mn-lt"/>
              </a:rPr>
              <a:t>=</a:t>
            </a:r>
            <a:r>
              <a:rPr lang="en-US" altLang="zh-CN" sz="2800" b="1" i="1">
                <a:solidFill>
                  <a:schemeClr val="bg1"/>
                </a:solidFill>
                <a:latin typeface="+mn-lt"/>
              </a:rPr>
              <a:t>ma</a:t>
            </a:r>
            <a:r>
              <a:rPr lang="zh-CN" altLang="en-US" sz="2800" b="1" dirty="0">
                <a:solidFill>
                  <a:schemeClr val="bg1"/>
                </a:solidFill>
                <a:latin typeface="+mn-lt"/>
              </a:rPr>
              <a:t>，</a:t>
            </a:r>
            <a:r>
              <a:rPr lang="en-US" altLang="zh-CN" sz="2800" b="1" i="1" dirty="0">
                <a:solidFill>
                  <a:schemeClr val="bg1"/>
                </a:solidFill>
                <a:latin typeface="+mn-lt"/>
              </a:rPr>
              <a:t>m</a:t>
            </a:r>
            <a:r>
              <a:rPr lang="zh-CN" altLang="en-US" sz="2800" b="1" dirty="0">
                <a:solidFill>
                  <a:schemeClr val="bg1"/>
                </a:solidFill>
                <a:latin typeface="+mn-lt"/>
              </a:rPr>
              <a:t>是描述物体惯性的物理量</a:t>
            </a:r>
            <a:endParaRPr lang="en-US" altLang="zh-CN" sz="2800" b="1" dirty="0">
              <a:solidFill>
                <a:schemeClr val="bg1"/>
              </a:solidFill>
              <a:latin typeface="+mn-lt"/>
            </a:endParaRPr>
          </a:p>
          <a:p>
            <a:r>
              <a:rPr lang="en-US" altLang="zh-CN" sz="2800" b="1" i="1" dirty="0">
                <a:solidFill>
                  <a:schemeClr val="bg1"/>
                </a:solidFill>
                <a:latin typeface="+mn-lt"/>
              </a:rPr>
              <a:t>J</a:t>
            </a:r>
            <a:r>
              <a:rPr lang="zh-CN" altLang="en-US" sz="2800" b="1" dirty="0">
                <a:solidFill>
                  <a:schemeClr val="bg1"/>
                </a:solidFill>
              </a:rPr>
              <a:t>也是描述物体</a:t>
            </a:r>
            <a:r>
              <a:rPr lang="zh-CN" altLang="en-US" sz="2800" b="1" dirty="0">
                <a:solidFill>
                  <a:srgbClr val="FFC000"/>
                </a:solidFill>
              </a:rPr>
              <a:t>惯性</a:t>
            </a:r>
            <a:r>
              <a:rPr lang="zh-CN" altLang="en-US" sz="2800" b="1" dirty="0">
                <a:solidFill>
                  <a:schemeClr val="bg1"/>
                </a:solidFill>
              </a:rPr>
              <a:t>的物理量，并且是</a:t>
            </a:r>
            <a:r>
              <a:rPr lang="zh-CN" altLang="en-US" sz="2800" b="1" dirty="0">
                <a:solidFill>
                  <a:srgbClr val="FFC000"/>
                </a:solidFill>
              </a:rPr>
              <a:t>描述物体转动时的惯性</a:t>
            </a:r>
            <a:r>
              <a:rPr lang="zh-CN" altLang="en-US" sz="2800" b="1" dirty="0">
                <a:solidFill>
                  <a:schemeClr val="bg1"/>
                </a:solidFill>
              </a:rPr>
              <a:t>，称为</a:t>
            </a:r>
            <a:r>
              <a:rPr lang="zh-CN" altLang="en-US" sz="2800" b="1" dirty="0">
                <a:solidFill>
                  <a:srgbClr val="FFC000"/>
                </a:solidFill>
              </a:rPr>
              <a:t>转动惯量</a:t>
            </a:r>
            <a:r>
              <a:rPr lang="zh-CN" altLang="en-US" sz="2800" b="1" dirty="0">
                <a:solidFill>
                  <a:schemeClr val="bg1"/>
                </a:solidFill>
              </a:rPr>
              <a:t>。单位</a:t>
            </a:r>
            <a:r>
              <a:rPr lang="en-US" altLang="zh-CN" sz="28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33766997"/>
              </p:ext>
            </p:extLst>
          </p:nvPr>
        </p:nvGraphicFramePr>
        <p:xfrm>
          <a:off x="5748338" y="6025307"/>
          <a:ext cx="946150" cy="487362"/>
        </p:xfrm>
        <a:graphic>
          <a:graphicData uri="http://schemas.openxmlformats.org/presentationml/2006/ole">
            <mc:AlternateContent xmlns:mc="http://schemas.openxmlformats.org/markup-compatibility/2006">
              <mc:Choice xmlns:v="urn:schemas-microsoft-com:vml" Requires="v">
                <p:oleObj spid="_x0000_s79989" name="Equation" r:id="rId5" imgW="444307" imgH="228501" progId="Equation.DSMT4">
                  <p:embed/>
                </p:oleObj>
              </mc:Choice>
              <mc:Fallback>
                <p:oleObj name="Equation" r:id="rId5" imgW="444307"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8338" y="6025307"/>
                        <a:ext cx="946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4"/>
          <p:cNvSpPr txBox="1">
            <a:spLocks noChangeArrowheads="1"/>
          </p:cNvSpPr>
          <p:nvPr/>
        </p:nvSpPr>
        <p:spPr bwMode="auto">
          <a:xfrm>
            <a:off x="572269" y="2996952"/>
            <a:ext cx="8286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如果定义一个既包含物体的质量大小又反映其质量分布的物理量</a:t>
            </a:r>
            <a:r>
              <a:rPr lang="en-US" altLang="zh-CN" sz="2400" b="1" dirty="0">
                <a:solidFill>
                  <a:schemeClr val="bg1"/>
                </a:solidFill>
                <a:latin typeface="Times New Roman" pitchFamily="18" charset="0"/>
              </a:rPr>
              <a:t>J</a:t>
            </a:r>
            <a:r>
              <a:rPr lang="zh-CN" altLang="en-US" sz="2400" b="1" dirty="0">
                <a:solidFill>
                  <a:schemeClr val="bg1"/>
                </a:solidFill>
                <a:latin typeface="Times New Roman" pitchFamily="18" charset="0"/>
              </a:rPr>
              <a:t>，它与</a:t>
            </a:r>
            <a:r>
              <a:rPr lang="en-US" altLang="zh-CN" sz="2400" b="1" dirty="0">
                <a:solidFill>
                  <a:schemeClr val="bg1"/>
                </a:solidFill>
                <a:latin typeface="Times New Roman" pitchFamily="18" charset="0"/>
              </a:rPr>
              <a:t>M</a:t>
            </a:r>
            <a:r>
              <a:rPr lang="zh-CN" altLang="en-US" sz="2400" b="1" dirty="0">
                <a:solidFill>
                  <a:schemeClr val="bg1"/>
                </a:solidFill>
                <a:latin typeface="Times New Roman" pitchFamily="18" charset="0"/>
              </a:rPr>
              <a:t>成反比</a:t>
            </a:r>
            <a:endParaRPr lang="zh-CN" altLang="en-US" sz="2400" b="1" i="1" dirty="0">
              <a:solidFill>
                <a:schemeClr val="bg1"/>
              </a:solidFill>
              <a:latin typeface="Times New Roman"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08400822"/>
              </p:ext>
            </p:extLst>
          </p:nvPr>
        </p:nvGraphicFramePr>
        <p:xfrm>
          <a:off x="827584" y="188640"/>
          <a:ext cx="4954588" cy="1260475"/>
        </p:xfrm>
        <a:graphic>
          <a:graphicData uri="http://schemas.openxmlformats.org/presentationml/2006/ole">
            <mc:AlternateContent xmlns:mc="http://schemas.openxmlformats.org/markup-compatibility/2006">
              <mc:Choice xmlns:v="urn:schemas-microsoft-com:vml" Requires="v">
                <p:oleObj spid="_x0000_s79990" name="Equation" r:id="rId7" imgW="1993680" imgH="507960" progId="Equation.DSMT4">
                  <p:embed/>
                </p:oleObj>
              </mc:Choice>
              <mc:Fallback>
                <p:oleObj name="Equation" r:id="rId7" imgW="1993680" imgH="50796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188640"/>
                        <a:ext cx="49545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89027210"/>
              </p:ext>
            </p:extLst>
          </p:nvPr>
        </p:nvGraphicFramePr>
        <p:xfrm>
          <a:off x="828192" y="1556792"/>
          <a:ext cx="7560642" cy="1302944"/>
        </p:xfrm>
        <a:graphic>
          <a:graphicData uri="http://schemas.openxmlformats.org/presentationml/2006/ole">
            <mc:AlternateContent xmlns:mc="http://schemas.openxmlformats.org/markup-compatibility/2006">
              <mc:Choice xmlns:v="urn:schemas-microsoft-com:vml" Requires="v">
                <p:oleObj spid="_x0000_s79991" name="Equation" r:id="rId9" imgW="2946240" imgH="507960" progId="Equation.DSMT4">
                  <p:embed/>
                </p:oleObj>
              </mc:Choice>
              <mc:Fallback>
                <p:oleObj name="Equation" r:id="rId9" imgW="2946240" imgH="507960" progId="Equation.DSMT4">
                  <p:embed/>
                  <p:pic>
                    <p:nvPicPr>
                      <p:cNvPr id="0" name="对象 8"/>
                      <p:cNvPicPr>
                        <a:picLocks noChangeAspect="1" noChangeArrowheads="1"/>
                      </p:cNvPicPr>
                      <p:nvPr/>
                    </p:nvPicPr>
                    <p:blipFill>
                      <a:blip r:embed="rId10"/>
                      <a:srcRect/>
                      <a:stretch>
                        <a:fillRect/>
                      </a:stretch>
                    </p:blipFill>
                    <p:spPr bwMode="auto">
                      <a:xfrm>
                        <a:off x="828192" y="1556792"/>
                        <a:ext cx="7560642" cy="13029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68688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p:cNvGraphicFramePr>
          <p:nvPr/>
        </p:nvGraphicFramePr>
        <p:xfrm>
          <a:off x="3724275" y="747713"/>
          <a:ext cx="1165225" cy="376237"/>
        </p:xfrm>
        <a:graphic>
          <a:graphicData uri="http://schemas.openxmlformats.org/presentationml/2006/ole">
            <mc:AlternateContent xmlns:mc="http://schemas.openxmlformats.org/markup-compatibility/2006">
              <mc:Choice xmlns:v="urn:schemas-microsoft-com:vml" Requires="v">
                <p:oleObj spid="_x0000_s18592" name="公式" r:id="rId3" imgW="1200157" imgH="323920" progId="Equation.3">
                  <p:embed/>
                </p:oleObj>
              </mc:Choice>
              <mc:Fallback>
                <p:oleObj name="公式" r:id="rId3" imgW="1200157" imgH="32392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747713"/>
                        <a:ext cx="1165225" cy="376237"/>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728663" y="7651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刚体的转动定律</a:t>
            </a:r>
          </a:p>
        </p:txBody>
      </p:sp>
      <p:sp>
        <p:nvSpPr>
          <p:cNvPr id="6" name="AutoShape 7"/>
          <p:cNvSpPr>
            <a:spLocks noChangeArrowheads="1"/>
          </p:cNvSpPr>
          <p:nvPr/>
        </p:nvSpPr>
        <p:spPr bwMode="auto">
          <a:xfrm>
            <a:off x="1590675" y="1455738"/>
            <a:ext cx="3313113" cy="922337"/>
          </a:xfrm>
          <a:prstGeom prst="wedgeRectCallout">
            <a:avLst>
              <a:gd name="adj1" fmla="val 18616"/>
              <a:gd name="adj2" fmla="val -93889"/>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作用在刚体上所有的外力对</a:t>
            </a:r>
          </a:p>
          <a:p>
            <a:pPr algn="ctr" eaLnBrk="0" hangingPunct="0"/>
            <a:r>
              <a:rPr lang="zh-CN" altLang="en-US" sz="2000" b="1">
                <a:solidFill>
                  <a:schemeClr val="bg1"/>
                </a:solidFill>
                <a:latin typeface="楷体_GB2312" pitchFamily="49" charset="-122"/>
                <a:ea typeface="楷体_GB2312" pitchFamily="49" charset="-122"/>
              </a:rPr>
              <a:t>定轴 </a:t>
            </a:r>
            <a:r>
              <a:rPr lang="en-US" altLang="zh-CN" sz="2000" b="1" i="1">
                <a:solidFill>
                  <a:schemeClr val="bg1"/>
                </a:solidFill>
                <a:latin typeface="楷体_GB2312" pitchFamily="49" charset="-122"/>
                <a:ea typeface="楷体_GB2312" pitchFamily="49" charset="-122"/>
              </a:rPr>
              <a:t>z </a:t>
            </a:r>
            <a:r>
              <a:rPr lang="zh-CN" altLang="en-US" sz="2000" b="1">
                <a:solidFill>
                  <a:schemeClr val="bg1"/>
                </a:solidFill>
                <a:latin typeface="楷体_GB2312" pitchFamily="49" charset="-122"/>
                <a:ea typeface="楷体_GB2312" pitchFamily="49" charset="-122"/>
              </a:rPr>
              <a:t>轴的力矩的代数和</a:t>
            </a:r>
          </a:p>
        </p:txBody>
      </p:sp>
      <p:sp>
        <p:nvSpPr>
          <p:cNvPr id="7" name="AutoShape 8"/>
          <p:cNvSpPr>
            <a:spLocks noChangeArrowheads="1"/>
          </p:cNvSpPr>
          <p:nvPr/>
        </p:nvSpPr>
        <p:spPr bwMode="auto">
          <a:xfrm>
            <a:off x="5551488" y="1525588"/>
            <a:ext cx="1762125" cy="841375"/>
          </a:xfrm>
          <a:prstGeom prst="wedgeRectCallout">
            <a:avLst>
              <a:gd name="adj1" fmla="val -100991"/>
              <a:gd name="adj2" fmla="val -10830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刚体对 </a:t>
            </a:r>
            <a:r>
              <a:rPr lang="en-US" altLang="zh-CN" sz="2000" b="1" i="1">
                <a:solidFill>
                  <a:schemeClr val="bg1"/>
                </a:solidFill>
                <a:latin typeface="楷体_GB2312" pitchFamily="49" charset="-122"/>
                <a:ea typeface="楷体_GB2312" pitchFamily="49" charset="-122"/>
              </a:rPr>
              <a:t>z</a:t>
            </a:r>
            <a:r>
              <a:rPr lang="en-US" altLang="zh-CN" sz="2000" b="1">
                <a:solidFill>
                  <a:schemeClr val="bg1"/>
                </a:solidFill>
                <a:latin typeface="楷体_GB2312" pitchFamily="49" charset="-122"/>
                <a:ea typeface="楷体_GB2312" pitchFamily="49" charset="-122"/>
              </a:rPr>
              <a:t> </a:t>
            </a:r>
            <a:r>
              <a:rPr lang="zh-CN" altLang="en-US" sz="2000" b="1">
                <a:solidFill>
                  <a:schemeClr val="bg1"/>
                </a:solidFill>
                <a:latin typeface="楷体_GB2312" pitchFamily="49" charset="-122"/>
                <a:ea typeface="楷体_GB2312" pitchFamily="49" charset="-122"/>
              </a:rPr>
              <a:t>轴</a:t>
            </a:r>
          </a:p>
          <a:p>
            <a:pPr algn="ctr" eaLnBrk="0" hangingPunct="0"/>
            <a:r>
              <a:rPr lang="zh-CN" altLang="en-US" sz="2000" b="1">
                <a:solidFill>
                  <a:schemeClr val="bg1"/>
                </a:solidFill>
                <a:latin typeface="楷体_GB2312" pitchFamily="49" charset="-122"/>
                <a:ea typeface="楷体_GB2312" pitchFamily="49" charset="-122"/>
              </a:rPr>
              <a:t>的转动惯量</a:t>
            </a:r>
          </a:p>
        </p:txBody>
      </p:sp>
      <p:sp>
        <p:nvSpPr>
          <p:cNvPr id="8" name="Text Box 9"/>
          <p:cNvSpPr txBox="1">
            <a:spLocks noChangeArrowheads="1"/>
          </p:cNvSpPr>
          <p:nvPr/>
        </p:nvSpPr>
        <p:spPr bwMode="auto">
          <a:xfrm>
            <a:off x="1280840" y="2590800"/>
            <a:ext cx="5916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(1) </a:t>
            </a:r>
            <a:r>
              <a:rPr lang="en-US" altLang="zh-CN" sz="2400" b="1" i="1">
                <a:solidFill>
                  <a:srgbClr val="66FFFF"/>
                </a:solidFill>
                <a:latin typeface="Times New Roman" pitchFamily="18" charset="0"/>
                <a:ea typeface="楷体_GB2312" pitchFamily="49" charset="-122"/>
              </a:rPr>
              <a:t>M</a:t>
            </a:r>
            <a:r>
              <a:rPr lang="en-US" altLang="zh-CN"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正比于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rgbClr val="66FFFF"/>
                </a:solidFill>
                <a:latin typeface="Times New Roman" pitchFamily="18" charset="0"/>
                <a:ea typeface="楷体_GB2312" pitchFamily="49" charset="-122"/>
              </a:rPr>
              <a:t> </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力矩越大</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刚体的</a:t>
            </a:r>
            <a:r>
              <a:rPr lang="zh-CN" altLang="en-US" sz="2400" b="1" i="1">
                <a:solidFill>
                  <a:schemeClr val="bg1"/>
                </a:solidFill>
                <a:latin typeface="Times New Roman" pitchFamily="18" charset="0"/>
                <a:ea typeface="楷体_GB2312" pitchFamily="49" charset="-122"/>
              </a:rPr>
              <a:t>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越大</a:t>
            </a:r>
            <a:endParaRPr lang="zh-CN" altLang="en-US" sz="2400" b="1" i="1">
              <a:solidFill>
                <a:schemeClr val="bg1"/>
              </a:solidFill>
              <a:latin typeface="Times New Roman" pitchFamily="18" charset="0"/>
              <a:ea typeface="楷体_GB2312" pitchFamily="49" charset="-122"/>
            </a:endParaRPr>
          </a:p>
        </p:txBody>
      </p:sp>
      <p:sp>
        <p:nvSpPr>
          <p:cNvPr id="9" name="Text Box 10"/>
          <p:cNvSpPr txBox="1">
            <a:spLocks noChangeArrowheads="1"/>
          </p:cNvSpPr>
          <p:nvPr/>
        </p:nvSpPr>
        <p:spPr bwMode="auto">
          <a:xfrm>
            <a:off x="1331640" y="3206750"/>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(2) </a:t>
            </a:r>
            <a:r>
              <a:rPr lang="zh-CN" altLang="en-US" sz="2400" b="1">
                <a:solidFill>
                  <a:schemeClr val="bg1"/>
                </a:solidFill>
                <a:latin typeface="楷体_GB2312" pitchFamily="49" charset="-122"/>
                <a:ea typeface="楷体_GB2312" pitchFamily="49" charset="-122"/>
              </a:rPr>
              <a:t>力矩相同，若转动惯量不同，产生的角加速度不同</a:t>
            </a:r>
            <a:endParaRPr lang="zh-CN" altLang="en-US" sz="2400" b="1" i="1">
              <a:solidFill>
                <a:schemeClr val="bg1"/>
              </a:solidFill>
              <a:latin typeface="楷体_GB2312" pitchFamily="49" charset="-122"/>
              <a:ea typeface="楷体_GB2312" pitchFamily="49" charset="-122"/>
            </a:endParaRPr>
          </a:p>
        </p:txBody>
      </p:sp>
      <p:sp>
        <p:nvSpPr>
          <p:cNvPr id="10" name="Text Box 16"/>
          <p:cNvSpPr txBox="1">
            <a:spLocks noChangeArrowheads="1"/>
          </p:cNvSpPr>
          <p:nvPr/>
        </p:nvSpPr>
        <p:spPr bwMode="auto">
          <a:xfrm>
            <a:off x="1280840" y="3775213"/>
            <a:ext cx="3079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(3) </a:t>
            </a:r>
            <a:r>
              <a:rPr lang="zh-CN" altLang="en-US" sz="2400" b="1">
                <a:solidFill>
                  <a:schemeClr val="bg1"/>
                </a:solidFill>
                <a:latin typeface="楷体_GB2312" pitchFamily="49" charset="-122"/>
                <a:ea typeface="楷体_GB2312" pitchFamily="49" charset="-122"/>
              </a:rPr>
              <a:t>与牛顿定律比较：</a:t>
            </a:r>
          </a:p>
        </p:txBody>
      </p:sp>
      <p:graphicFrame>
        <p:nvGraphicFramePr>
          <p:cNvPr id="11" name="Object 17"/>
          <p:cNvGraphicFramePr>
            <a:graphicFrameLocks noChangeAspect="1"/>
          </p:cNvGraphicFramePr>
          <p:nvPr>
            <p:extLst>
              <p:ext uri="{D42A27DB-BD31-4B8C-83A1-F6EECF244321}">
                <p14:modId xmlns:p14="http://schemas.microsoft.com/office/powerpoint/2010/main" val="4082337177"/>
              </p:ext>
            </p:extLst>
          </p:nvPr>
        </p:nvGraphicFramePr>
        <p:xfrm>
          <a:off x="4130403" y="3865701"/>
          <a:ext cx="3016250" cy="354012"/>
        </p:xfrm>
        <a:graphic>
          <a:graphicData uri="http://schemas.openxmlformats.org/presentationml/2006/ole">
            <mc:AlternateContent xmlns:mc="http://schemas.openxmlformats.org/markup-compatibility/2006">
              <mc:Choice xmlns:v="urn:schemas-microsoft-com:vml" Requires="v">
                <p:oleObj spid="_x0000_s18593" name="Equation" r:id="rId5" imgW="3267094" imgH="304755" progId="Equation.3">
                  <p:embed/>
                </p:oleObj>
              </mc:Choice>
              <mc:Fallback>
                <p:oleObj name="Equation" r:id="rId5" imgW="3267094" imgH="304755"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0403" y="3865701"/>
                        <a:ext cx="3016250" cy="3540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8"/>
          <p:cNvSpPr txBox="1">
            <a:spLocks noChangeArrowheads="1"/>
          </p:cNvSpPr>
          <p:nvPr/>
        </p:nvSpPr>
        <p:spPr bwMode="auto">
          <a:xfrm>
            <a:off x="323528" y="254000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宋体" pitchFamily="2" charset="-122"/>
              </a:rPr>
              <a:t>讨论</a:t>
            </a:r>
          </a:p>
        </p:txBody>
      </p:sp>
      <p:sp>
        <p:nvSpPr>
          <p:cNvPr id="13" name="AutoShape 20"/>
          <p:cNvSpPr>
            <a:spLocks noChangeArrowheads="1"/>
          </p:cNvSpPr>
          <p:nvPr/>
        </p:nvSpPr>
        <p:spPr bwMode="auto">
          <a:xfrm>
            <a:off x="161603" y="2474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517" name="Picture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737" y="4605649"/>
            <a:ext cx="747770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P spid="7" grpId="0" animBg="1" autoUpdateAnimBg="0"/>
      <p:bldP spid="8" grpId="0" autoUpdateAnimBg="0"/>
      <p:bldP spid="9" grpId="0" autoUpdateAnimBg="0"/>
      <p:bldP spid="10" grpId="0" autoUpdateAnimBg="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8763" y="1052513"/>
            <a:ext cx="83454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defRPr/>
            </a:pPr>
            <a:r>
              <a:rPr lang="zh-CN" altLang="en-US" sz="2400" b="1" dirty="0">
                <a:solidFill>
                  <a:srgbClr val="FFC000"/>
                </a:solidFill>
              </a:rPr>
              <a:t>一、</a:t>
            </a:r>
            <a:r>
              <a:rPr lang="zh-CN" altLang="zh-CN" sz="2400" b="1" dirty="0">
                <a:solidFill>
                  <a:srgbClr val="FFC000"/>
                </a:solidFill>
              </a:rPr>
              <a:t>刚体和自由度的概念</a:t>
            </a:r>
          </a:p>
          <a:p>
            <a:pPr marL="457200" indent="-457200">
              <a:lnSpc>
                <a:spcPct val="125000"/>
              </a:lnSpc>
              <a:buFont typeface="Arial" panose="020B0604020202020204" pitchFamily="34" charset="0"/>
              <a:buChar char="•"/>
              <a:defRPr/>
            </a:pPr>
            <a:r>
              <a:rPr lang="zh-CN" altLang="en-US" sz="2400" b="1" dirty="0">
                <a:solidFill>
                  <a:schemeClr val="bg1"/>
                </a:solidFill>
              </a:rPr>
              <a:t>如果需要研究物体的转动，就不能忽略它的形状和大小而把它简化为质点来处理。但如果物体的形状和转动不能忽略，而形变可以忽略。我们就得到实际物体的另外一个抽象的质点组</a:t>
            </a:r>
            <a:r>
              <a:rPr lang="en-US" altLang="zh-CN" sz="2400" b="1" dirty="0">
                <a:solidFill>
                  <a:schemeClr val="bg1"/>
                </a:solidFill>
              </a:rPr>
              <a:t>——</a:t>
            </a:r>
            <a:r>
              <a:rPr lang="zh-CN" altLang="en-US" sz="2400" b="1" dirty="0">
                <a:solidFill>
                  <a:schemeClr val="bg1"/>
                </a:solidFill>
              </a:rPr>
              <a:t>刚体</a:t>
            </a:r>
            <a:r>
              <a:rPr lang="en-US" altLang="zh-CN" sz="2400" b="1" dirty="0">
                <a:solidFill>
                  <a:schemeClr val="bg1"/>
                </a:solidFill>
              </a:rPr>
              <a:t>(rigid body)</a:t>
            </a:r>
            <a:r>
              <a:rPr lang="zh-CN" altLang="en-US" sz="2400" b="1" dirty="0">
                <a:solidFill>
                  <a:schemeClr val="bg1"/>
                </a:solidFill>
              </a:rPr>
              <a:t>，即形状和大小完全不变的物体。</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en-US" sz="2400" b="1" dirty="0">
                <a:solidFill>
                  <a:schemeClr val="bg1"/>
                </a:solidFill>
              </a:rPr>
              <a:t>刚体是组内任意两质点间的距离保持不变的质点组。 </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zh-CN" sz="2400" b="1" dirty="0">
                <a:solidFill>
                  <a:schemeClr val="bg1"/>
                </a:solidFill>
              </a:rPr>
              <a:t>刚体和质点都是对实际物体的</a:t>
            </a:r>
            <a:r>
              <a:rPr lang="zh-CN" altLang="zh-CN" sz="2400" b="1" dirty="0">
                <a:solidFill>
                  <a:srgbClr val="FFC000"/>
                </a:solidFill>
              </a:rPr>
              <a:t>抽象</a:t>
            </a:r>
            <a:r>
              <a:rPr lang="zh-CN" altLang="zh-CN" sz="2400" b="1" dirty="0">
                <a:solidFill>
                  <a:schemeClr val="bg1"/>
                </a:solidFill>
              </a:rPr>
              <a:t>。刚体考虑了物体的</a:t>
            </a:r>
            <a:r>
              <a:rPr lang="zh-CN" altLang="zh-CN" sz="2400" b="1" dirty="0">
                <a:solidFill>
                  <a:srgbClr val="FFC000"/>
                </a:solidFill>
              </a:rPr>
              <a:t>体积效应</a:t>
            </a:r>
            <a:r>
              <a:rPr lang="zh-CN" altLang="zh-CN" sz="2400" b="1" dirty="0">
                <a:solidFill>
                  <a:schemeClr val="bg1"/>
                </a:solidFill>
              </a:rPr>
              <a:t>，但忽略了物体的形变。与质点相比，刚体更加接近实际物体。</a:t>
            </a:r>
            <a:endParaRPr lang="en-US" altLang="zh-CN" sz="2400" b="1" dirty="0">
              <a:solidFill>
                <a:schemeClr val="bg1"/>
              </a:solidFill>
            </a:endParaRPr>
          </a:p>
          <a:p>
            <a:pPr>
              <a:lnSpc>
                <a:spcPct val="125000"/>
              </a:lnSpc>
              <a:defRPr/>
            </a:pPr>
            <a:endParaRPr lang="zh-CN" altLang="zh-CN" sz="2400" b="1" dirty="0">
              <a:solidFill>
                <a:schemeClr val="bg1"/>
              </a:solidFill>
            </a:endParaRPr>
          </a:p>
        </p:txBody>
      </p:sp>
      <p:sp>
        <p:nvSpPr>
          <p:cNvPr id="3075" name="Rectangle 2"/>
          <p:cNvSpPr>
            <a:spLocks noChangeArrowheads="1"/>
          </p:cNvSpPr>
          <p:nvPr/>
        </p:nvSpPr>
        <p:spPr bwMode="auto">
          <a:xfrm>
            <a:off x="1547813" y="131763"/>
            <a:ext cx="560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en-US" altLang="zh-CN" sz="3200" b="1">
                <a:solidFill>
                  <a:srgbClr val="66FF33"/>
                </a:solidFill>
                <a:latin typeface="Times New Roman" pitchFamily="18" charset="0"/>
                <a:ea typeface="黑体" pitchFamily="49" charset="-122"/>
              </a:rPr>
              <a:t>5.1  </a:t>
            </a:r>
            <a:r>
              <a:rPr lang="zh-CN" altLang="en-US" sz="3200" b="1">
                <a:solidFill>
                  <a:srgbClr val="66FF33"/>
                </a:solidFill>
                <a:latin typeface="黑体" pitchFamily="49" charset="-122"/>
                <a:ea typeface="黑体" pitchFamily="49" charset="-122"/>
              </a:rPr>
              <a:t>刚体运动的描述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82563" y="30163"/>
            <a:ext cx="4049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转动惯量的计算</a:t>
            </a:r>
          </a:p>
        </p:txBody>
      </p:sp>
      <p:graphicFrame>
        <p:nvGraphicFramePr>
          <p:cNvPr id="22531" name="Object 3"/>
          <p:cNvGraphicFramePr>
            <a:graphicFrameLocks/>
          </p:cNvGraphicFramePr>
          <p:nvPr/>
        </p:nvGraphicFramePr>
        <p:xfrm>
          <a:off x="2627313" y="954088"/>
          <a:ext cx="1714500" cy="490537"/>
        </p:xfrm>
        <a:graphic>
          <a:graphicData uri="http://schemas.openxmlformats.org/presentationml/2006/ole">
            <mc:AlternateContent xmlns:mc="http://schemas.openxmlformats.org/markup-compatibility/2006">
              <mc:Choice xmlns:v="urn:schemas-microsoft-com:vml" Requires="v">
                <p:oleObj spid="_x0000_s19617" name="Equation" r:id="rId3" imgW="1819401" imgH="457267" progId="Equation.3">
                  <p:embed/>
                </p:oleObj>
              </mc:Choice>
              <mc:Fallback>
                <p:oleObj name="Equation" r:id="rId3" imgW="1819401" imgH="457267"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954088"/>
                        <a:ext cx="1714500" cy="490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4"/>
          <p:cNvSpPr txBox="1">
            <a:spLocks noChangeArrowheads="1"/>
          </p:cNvSpPr>
          <p:nvPr/>
        </p:nvSpPr>
        <p:spPr bwMode="auto">
          <a:xfrm>
            <a:off x="755650" y="9810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定义式</a:t>
            </a:r>
            <a:endParaRPr lang="zh-CN" altLang="en-US" sz="2400">
              <a:solidFill>
                <a:schemeClr val="bg1"/>
              </a:solidFill>
              <a:latin typeface="Times New Roman" pitchFamily="18" charset="0"/>
            </a:endParaRPr>
          </a:p>
        </p:txBody>
      </p:sp>
      <p:sp>
        <p:nvSpPr>
          <p:cNvPr id="22533" name="Text Box 5"/>
          <p:cNvSpPr txBox="1">
            <a:spLocks noChangeArrowheads="1"/>
          </p:cNvSpPr>
          <p:nvPr/>
        </p:nvSpPr>
        <p:spPr bwMode="auto">
          <a:xfrm>
            <a:off x="5084763" y="981075"/>
            <a:ext cx="2655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质量不连续分布</a:t>
            </a:r>
          </a:p>
        </p:txBody>
      </p:sp>
      <p:sp>
        <p:nvSpPr>
          <p:cNvPr id="22534" name="Text Box 6"/>
          <p:cNvSpPr txBox="1">
            <a:spLocks noChangeArrowheads="1"/>
          </p:cNvSpPr>
          <p:nvPr/>
        </p:nvSpPr>
        <p:spPr bwMode="auto">
          <a:xfrm>
            <a:off x="5076825" y="1892300"/>
            <a:ext cx="2519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质量连续分布</a:t>
            </a:r>
          </a:p>
        </p:txBody>
      </p:sp>
      <p:graphicFrame>
        <p:nvGraphicFramePr>
          <p:cNvPr id="22535" name="Object 7"/>
          <p:cNvGraphicFramePr>
            <a:graphicFrameLocks/>
          </p:cNvGraphicFramePr>
          <p:nvPr/>
        </p:nvGraphicFramePr>
        <p:xfrm>
          <a:off x="2627313" y="1890713"/>
          <a:ext cx="1393825" cy="525462"/>
        </p:xfrm>
        <a:graphic>
          <a:graphicData uri="http://schemas.openxmlformats.org/presentationml/2006/ole">
            <mc:AlternateContent xmlns:mc="http://schemas.openxmlformats.org/markup-compatibility/2006">
              <mc:Choice xmlns:v="urn:schemas-microsoft-com:vml" Requires="v">
                <p:oleObj spid="_x0000_s19618" name="公式" r:id="rId5" imgW="1457411" imgH="495328" progId="Equation.3">
                  <p:embed/>
                </p:oleObj>
              </mc:Choice>
              <mc:Fallback>
                <p:oleObj name="公式" r:id="rId5" imgW="1457411" imgH="495328"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1890713"/>
                        <a:ext cx="1393825" cy="5254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矩形 25"/>
          <p:cNvSpPr>
            <a:spLocks noChangeArrowheads="1"/>
          </p:cNvSpPr>
          <p:nvPr/>
        </p:nvSpPr>
        <p:spPr bwMode="auto">
          <a:xfrm>
            <a:off x="522015" y="3514259"/>
            <a:ext cx="7556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求转动惯量需要用积分的方法，是本课程重点内容之一。</a:t>
            </a:r>
            <a:endParaRPr lang="zh-CN" altLang="en-US" sz="2400" b="1" dirty="0">
              <a:solidFill>
                <a:schemeClr val="bg1"/>
              </a:solidFill>
            </a:endParaRPr>
          </a:p>
        </p:txBody>
      </p:sp>
      <p:pic>
        <p:nvPicPr>
          <p:cNvPr id="19509"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4646631"/>
            <a:ext cx="1872208" cy="70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8"/>
          <p:cNvSpPr txBox="1">
            <a:spLocks noChangeArrowheads="1"/>
          </p:cNvSpPr>
          <p:nvPr/>
        </p:nvSpPr>
        <p:spPr bwMode="auto">
          <a:xfrm>
            <a:off x="182563" y="2498325"/>
            <a:ext cx="878567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Times New Roman" pitchFamily="18" charset="0"/>
              </a:rPr>
              <a:t>计算转动惯量的三个要素</a:t>
            </a:r>
            <a:r>
              <a:rPr lang="en-US" altLang="zh-CN" sz="2400" b="1" dirty="0">
                <a:solidFill>
                  <a:schemeClr val="bg1"/>
                </a:solidFill>
                <a:latin typeface="Times New Roman" pitchFamily="18" charset="0"/>
              </a:rPr>
              <a:t>:(1)</a:t>
            </a:r>
            <a:r>
              <a:rPr lang="zh-CN" altLang="en-US" sz="2400" b="1" dirty="0">
                <a:solidFill>
                  <a:schemeClr val="bg1"/>
                </a:solidFill>
                <a:latin typeface="Times New Roman" pitchFamily="18" charset="0"/>
              </a:rPr>
              <a:t>总质量 </a:t>
            </a:r>
            <a:r>
              <a:rPr lang="en-US" altLang="zh-CN" sz="2400" b="1" dirty="0">
                <a:solidFill>
                  <a:schemeClr val="bg1"/>
                </a:solidFill>
                <a:latin typeface="Times New Roman" pitchFamily="18" charset="0"/>
              </a:rPr>
              <a:t>(2)</a:t>
            </a:r>
            <a:r>
              <a:rPr lang="zh-CN" altLang="en-US" sz="2400" b="1" dirty="0">
                <a:solidFill>
                  <a:schemeClr val="bg1"/>
                </a:solidFill>
                <a:latin typeface="Times New Roman" pitchFamily="18" charset="0"/>
              </a:rPr>
              <a:t>质量分布 </a:t>
            </a:r>
            <a:r>
              <a:rPr lang="en-US" altLang="zh-CN" sz="2400" b="1" dirty="0">
                <a:solidFill>
                  <a:schemeClr val="bg1"/>
                </a:solidFill>
                <a:latin typeface="Times New Roman" pitchFamily="18" charset="0"/>
              </a:rPr>
              <a:t>(3)</a:t>
            </a:r>
            <a:r>
              <a:rPr lang="zh-CN" altLang="en-US" sz="2400" b="1" dirty="0">
                <a:solidFill>
                  <a:schemeClr val="bg1"/>
                </a:solidFill>
                <a:latin typeface="Times New Roman" pitchFamily="18" charset="0"/>
              </a:rPr>
              <a:t>转轴的位置</a:t>
            </a:r>
          </a:p>
        </p:txBody>
      </p:sp>
      <p:pic>
        <p:nvPicPr>
          <p:cNvPr id="19542"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4190425"/>
            <a:ext cx="3155505" cy="16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5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left)">
                                      <p:cBhvr>
                                        <p:cTn id="12" dur="500"/>
                                        <p:tgtEl>
                                          <p:spTgt spid="22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531"/>
                                        </p:tgtEl>
                                        <p:attrNameLst>
                                          <p:attrName>style.visibility</p:attrName>
                                        </p:attrNameLst>
                                      </p:cBhvr>
                                      <p:to>
                                        <p:strVal val="visible"/>
                                      </p:to>
                                    </p:set>
                                    <p:animEffect transition="in" filter="wipe(left)">
                                      <p:cBhvr>
                                        <p:cTn id="17" dur="500"/>
                                        <p:tgtEl>
                                          <p:spTgt spid="225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2535"/>
                                        </p:tgtEl>
                                        <p:attrNameLst>
                                          <p:attrName>style.visibility</p:attrName>
                                        </p:attrNameLst>
                                      </p:cBhvr>
                                      <p:to>
                                        <p:strVal val="visible"/>
                                      </p:to>
                                    </p:set>
                                    <p:animEffect transition="in" filter="wipe(left)">
                                      <p:cBhvr>
                                        <p:cTn id="27" dur="500"/>
                                        <p:tgtEl>
                                          <p:spTgt spid="225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wipe(left)">
                                      <p:cBhvr>
                                        <p:cTn id="32" dur="500"/>
                                        <p:tgtEl>
                                          <p:spTgt spid="225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5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2" grpId="0" autoUpdateAnimBg="0"/>
      <p:bldP spid="22533" grpId="0" autoUpdateAnimBg="0"/>
      <p:bldP spid="22534" grpId="0" autoUpdateAnimBg="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07505" y="722084"/>
            <a:ext cx="8633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rPr>
              <a:t>对于质量相同的刚体，一个质量分布靠近转轴，另一个质量分布远离转轴，从定义中可以看出，前者的转动惯量比后者小。</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62" y="2272422"/>
            <a:ext cx="37052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74" y="1715210"/>
            <a:ext cx="416242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5301208"/>
            <a:ext cx="8064896" cy="830997"/>
          </a:xfrm>
          <a:prstGeom prst="rect">
            <a:avLst/>
          </a:prstGeom>
          <a:noFill/>
        </p:spPr>
        <p:txBody>
          <a:bodyPr wrap="square" rtlCol="0">
            <a:spAutoFit/>
          </a:bodyPr>
          <a:lstStyle/>
          <a:p>
            <a:r>
              <a:rPr lang="zh-CN" altLang="en-US" sz="2400" b="1">
                <a:solidFill>
                  <a:schemeClr val="bg1"/>
                </a:solidFill>
              </a:rPr>
              <a:t>转动惯量仅取决于刚体本身的性质，即与</a:t>
            </a:r>
            <a:r>
              <a:rPr lang="zh-CN" altLang="en-US" sz="2400" b="1">
                <a:solidFill>
                  <a:srgbClr val="FFC000"/>
                </a:solidFill>
              </a:rPr>
              <a:t>刚体的质量</a:t>
            </a:r>
            <a:r>
              <a:rPr lang="zh-CN" altLang="en-US" sz="2400" b="1">
                <a:solidFill>
                  <a:schemeClr val="bg1"/>
                </a:solidFill>
              </a:rPr>
              <a:t>、</a:t>
            </a:r>
            <a:r>
              <a:rPr lang="zh-CN" altLang="en-US" sz="2400" b="1">
                <a:solidFill>
                  <a:srgbClr val="FFC000"/>
                </a:solidFill>
              </a:rPr>
              <a:t>质量分布</a:t>
            </a:r>
            <a:r>
              <a:rPr lang="zh-CN" altLang="en-US" sz="2400" b="1">
                <a:solidFill>
                  <a:schemeClr val="bg1"/>
                </a:solidFill>
              </a:rPr>
              <a:t>以及</a:t>
            </a:r>
            <a:r>
              <a:rPr lang="zh-CN" altLang="en-US" sz="2400" b="1">
                <a:solidFill>
                  <a:srgbClr val="FFC000"/>
                </a:solidFill>
              </a:rPr>
              <a:t>转轴的位置</a:t>
            </a:r>
            <a:r>
              <a:rPr lang="zh-CN" altLang="en-US" sz="2400" b="1">
                <a:solidFill>
                  <a:schemeClr val="bg1"/>
                </a:solidFill>
              </a:rPr>
              <a:t>有关。</a:t>
            </a:r>
          </a:p>
        </p:txBody>
      </p:sp>
    </p:spTree>
    <p:extLst>
      <p:ext uri="{BB962C8B-B14F-4D97-AF65-F5344CB8AC3E}">
        <p14:creationId xmlns:p14="http://schemas.microsoft.com/office/powerpoint/2010/main" val="1008294598"/>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68313" y="669925"/>
            <a:ext cx="358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(1)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与刚体的总质量有关</a:t>
            </a:r>
          </a:p>
        </p:txBody>
      </p:sp>
      <p:sp>
        <p:nvSpPr>
          <p:cNvPr id="5" name="Text Box 10"/>
          <p:cNvSpPr txBox="1">
            <a:spLocks noChangeArrowheads="1"/>
          </p:cNvSpPr>
          <p:nvPr/>
        </p:nvSpPr>
        <p:spPr bwMode="auto">
          <a:xfrm>
            <a:off x="503238" y="1349375"/>
            <a:ext cx="709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两根等长的细木棒和细铁棒绕端点轴转动惯量</a:t>
            </a:r>
          </a:p>
        </p:txBody>
      </p:sp>
      <p:sp>
        <p:nvSpPr>
          <p:cNvPr id="6" name="Line 11"/>
          <p:cNvSpPr>
            <a:spLocks noChangeShapeType="1"/>
          </p:cNvSpPr>
          <p:nvPr/>
        </p:nvSpPr>
        <p:spPr bwMode="auto">
          <a:xfrm>
            <a:off x="5713413" y="2082800"/>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12"/>
          <p:cNvSpPr>
            <a:spLocks noChangeArrowheads="1"/>
          </p:cNvSpPr>
          <p:nvPr/>
        </p:nvSpPr>
        <p:spPr bwMode="auto">
          <a:xfrm>
            <a:off x="5713413" y="2768600"/>
            <a:ext cx="22860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3"/>
          <p:cNvSpPr>
            <a:spLocks noChangeArrowheads="1"/>
          </p:cNvSpPr>
          <p:nvPr/>
        </p:nvSpPr>
        <p:spPr bwMode="auto">
          <a:xfrm>
            <a:off x="6627813" y="2768600"/>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4"/>
          <p:cNvSpPr txBox="1">
            <a:spLocks noChangeArrowheads="1"/>
          </p:cNvSpPr>
          <p:nvPr/>
        </p:nvSpPr>
        <p:spPr bwMode="auto">
          <a:xfrm>
            <a:off x="7389813" y="2235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10" name="Text Box 15"/>
          <p:cNvSpPr txBox="1">
            <a:spLocks noChangeArrowheads="1"/>
          </p:cNvSpPr>
          <p:nvPr/>
        </p:nvSpPr>
        <p:spPr bwMode="auto">
          <a:xfrm>
            <a:off x="5699125" y="177323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11" name="Text Box 16"/>
          <p:cNvSpPr txBox="1">
            <a:spLocks noChangeArrowheads="1"/>
          </p:cNvSpPr>
          <p:nvPr/>
        </p:nvSpPr>
        <p:spPr bwMode="auto">
          <a:xfrm>
            <a:off x="5294313"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12" name="Line 17"/>
          <p:cNvSpPr>
            <a:spLocks noChangeShapeType="1"/>
          </p:cNvSpPr>
          <p:nvPr/>
        </p:nvSpPr>
        <p:spPr bwMode="auto">
          <a:xfrm>
            <a:off x="5713413" y="2997200"/>
            <a:ext cx="27432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8"/>
          <p:cNvSpPr txBox="1">
            <a:spLocks noChangeArrowheads="1"/>
          </p:cNvSpPr>
          <p:nvPr/>
        </p:nvSpPr>
        <p:spPr bwMode="auto">
          <a:xfrm>
            <a:off x="8075613" y="2882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4" name="Text Box 19"/>
          <p:cNvSpPr txBox="1">
            <a:spLocks noChangeArrowheads="1"/>
          </p:cNvSpPr>
          <p:nvPr/>
        </p:nvSpPr>
        <p:spPr bwMode="auto">
          <a:xfrm>
            <a:off x="6475413" y="2997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 name="Text Box 20"/>
          <p:cNvSpPr txBox="1">
            <a:spLocks noChangeArrowheads="1"/>
          </p:cNvSpPr>
          <p:nvPr/>
        </p:nvSpPr>
        <p:spPr bwMode="auto">
          <a:xfrm>
            <a:off x="6170613" y="2235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16" name="Object 21"/>
          <p:cNvGraphicFramePr>
            <a:graphicFrameLocks/>
          </p:cNvGraphicFramePr>
          <p:nvPr/>
        </p:nvGraphicFramePr>
        <p:xfrm>
          <a:off x="509588" y="2006600"/>
          <a:ext cx="4273550" cy="742950"/>
        </p:xfrm>
        <a:graphic>
          <a:graphicData uri="http://schemas.openxmlformats.org/presentationml/2006/ole">
            <mc:AlternateContent xmlns:mc="http://schemas.openxmlformats.org/markup-compatibility/2006">
              <mc:Choice xmlns:v="urn:schemas-microsoft-com:vml" Requires="v">
                <p:oleObj spid="_x0000_s20725" name="公式" r:id="rId3" imgW="4657830" imgH="733410" progId="Equation.3">
                  <p:embed/>
                </p:oleObj>
              </mc:Choice>
              <mc:Fallback>
                <p:oleObj name="公式" r:id="rId3" imgW="4657830" imgH="733410"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2006600"/>
                        <a:ext cx="4273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2"/>
          <p:cNvGraphicFramePr>
            <a:graphicFrameLocks/>
          </p:cNvGraphicFramePr>
          <p:nvPr/>
        </p:nvGraphicFramePr>
        <p:xfrm>
          <a:off x="2030413" y="3019425"/>
          <a:ext cx="1130300" cy="411163"/>
        </p:xfrm>
        <a:graphic>
          <a:graphicData uri="http://schemas.openxmlformats.org/presentationml/2006/ole">
            <mc:AlternateContent xmlns:mc="http://schemas.openxmlformats.org/markup-compatibility/2006">
              <mc:Choice xmlns:v="urn:schemas-microsoft-com:vml" Requires="v">
                <p:oleObj spid="_x0000_s20726" name="Equation" r:id="rId5" imgW="1162095" imgH="361981" progId="Equation.3">
                  <p:embed/>
                </p:oleObj>
              </mc:Choice>
              <mc:Fallback>
                <p:oleObj name="Equation" r:id="rId5" imgW="1162095" imgH="361981" progId="Equation.3">
                  <p:embed/>
                  <p:pic>
                    <p:nvPicPr>
                      <p:cNvPr id="0"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13" y="3019425"/>
                        <a:ext cx="11303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rc 24"/>
          <p:cNvSpPr>
            <a:spLocks/>
          </p:cNvSpPr>
          <p:nvPr/>
        </p:nvSpPr>
        <p:spPr bwMode="auto">
          <a:xfrm flipH="1">
            <a:off x="5470525" y="223202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矩形 18"/>
          <p:cNvSpPr>
            <a:spLocks noChangeArrowheads="1"/>
          </p:cNvSpPr>
          <p:nvPr/>
        </p:nvSpPr>
        <p:spPr bwMode="auto">
          <a:xfrm>
            <a:off x="179388" y="188913"/>
            <a:ext cx="2820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6.1(P.198)</a:t>
            </a:r>
            <a:endParaRPr lang="zh-CN" altLang="zh-CN" sz="2400" b="1">
              <a:solidFill>
                <a:srgbClr val="FFC000"/>
              </a:solidFill>
            </a:endParaRPr>
          </a:p>
        </p:txBody>
      </p:sp>
      <p:sp>
        <p:nvSpPr>
          <p:cNvPr id="34" name="Line 15"/>
          <p:cNvSpPr>
            <a:spLocks noChangeShapeType="1"/>
          </p:cNvSpPr>
          <p:nvPr/>
        </p:nvSpPr>
        <p:spPr bwMode="auto">
          <a:xfrm>
            <a:off x="1725613" y="4606925"/>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16"/>
          <p:cNvSpPr>
            <a:spLocks noChangeArrowheads="1"/>
          </p:cNvSpPr>
          <p:nvPr/>
        </p:nvSpPr>
        <p:spPr bwMode="auto">
          <a:xfrm>
            <a:off x="582613" y="5216525"/>
            <a:ext cx="2286000" cy="7620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17"/>
          <p:cNvSpPr>
            <a:spLocks noChangeArrowheads="1"/>
          </p:cNvSpPr>
          <p:nvPr/>
        </p:nvSpPr>
        <p:spPr bwMode="auto">
          <a:xfrm>
            <a:off x="2182813" y="5216525"/>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8"/>
          <p:cNvSpPr txBox="1">
            <a:spLocks noChangeArrowheads="1"/>
          </p:cNvSpPr>
          <p:nvPr/>
        </p:nvSpPr>
        <p:spPr bwMode="auto">
          <a:xfrm>
            <a:off x="2640013" y="468312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38" name="Text Box 19"/>
          <p:cNvSpPr txBox="1">
            <a:spLocks noChangeArrowheads="1"/>
          </p:cNvSpPr>
          <p:nvPr/>
        </p:nvSpPr>
        <p:spPr bwMode="auto">
          <a:xfrm>
            <a:off x="1335088" y="5389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39" name="Line 20"/>
          <p:cNvSpPr>
            <a:spLocks noChangeShapeType="1"/>
          </p:cNvSpPr>
          <p:nvPr/>
        </p:nvSpPr>
        <p:spPr bwMode="auto">
          <a:xfrm>
            <a:off x="582613" y="5445125"/>
            <a:ext cx="32766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21"/>
          <p:cNvSpPr txBox="1">
            <a:spLocks noChangeArrowheads="1"/>
          </p:cNvSpPr>
          <p:nvPr/>
        </p:nvSpPr>
        <p:spPr bwMode="auto">
          <a:xfrm>
            <a:off x="3554413" y="531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1" name="Text Box 22"/>
          <p:cNvSpPr txBox="1">
            <a:spLocks noChangeArrowheads="1"/>
          </p:cNvSpPr>
          <p:nvPr/>
        </p:nvSpPr>
        <p:spPr bwMode="auto">
          <a:xfrm>
            <a:off x="2030413" y="54451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2" name="Text Box 23"/>
          <p:cNvSpPr txBox="1">
            <a:spLocks noChangeArrowheads="1"/>
          </p:cNvSpPr>
          <p:nvPr/>
        </p:nvSpPr>
        <p:spPr bwMode="auto">
          <a:xfrm>
            <a:off x="1039813" y="47593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43" name="Object 24"/>
          <p:cNvGraphicFramePr>
            <a:graphicFrameLocks/>
          </p:cNvGraphicFramePr>
          <p:nvPr/>
        </p:nvGraphicFramePr>
        <p:xfrm>
          <a:off x="434975" y="5922963"/>
          <a:ext cx="3051175" cy="742950"/>
        </p:xfrm>
        <a:graphic>
          <a:graphicData uri="http://schemas.openxmlformats.org/presentationml/2006/ole">
            <mc:AlternateContent xmlns:mc="http://schemas.openxmlformats.org/markup-compatibility/2006">
              <mc:Choice xmlns:v="urn:schemas-microsoft-com:vml" Requires="v">
                <p:oleObj spid="_x0000_s20727" name="公式" r:id="rId7" imgW="3295708" imgH="733410" progId="Equation.3">
                  <p:embed/>
                </p:oleObj>
              </mc:Choice>
              <mc:Fallback>
                <p:oleObj name="公式" r:id="rId7" imgW="3295708" imgH="733410"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75" y="5922963"/>
                        <a:ext cx="30511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37"/>
          <p:cNvSpPr txBox="1">
            <a:spLocks noChangeArrowheads="1"/>
          </p:cNvSpPr>
          <p:nvPr/>
        </p:nvSpPr>
        <p:spPr bwMode="auto">
          <a:xfrm>
            <a:off x="1681163" y="4160838"/>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45" name="Rectangle 38"/>
          <p:cNvSpPr>
            <a:spLocks noChangeArrowheads="1"/>
          </p:cNvSpPr>
          <p:nvPr/>
        </p:nvSpPr>
        <p:spPr bwMode="auto">
          <a:xfrm>
            <a:off x="447675" y="3709988"/>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(2)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与转轴的位置有关</a:t>
            </a:r>
          </a:p>
        </p:txBody>
      </p:sp>
      <p:sp>
        <p:nvSpPr>
          <p:cNvPr id="47" name="Arc 47"/>
          <p:cNvSpPr>
            <a:spLocks/>
          </p:cNvSpPr>
          <p:nvPr/>
        </p:nvSpPr>
        <p:spPr bwMode="auto">
          <a:xfrm flipH="1">
            <a:off x="1489075" y="48291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矩形 47"/>
          <p:cNvSpPr>
            <a:spLocks noChangeArrowheads="1"/>
          </p:cNvSpPr>
          <p:nvPr/>
        </p:nvSpPr>
        <p:spPr bwMode="auto">
          <a:xfrm>
            <a:off x="4173538" y="4894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chemeClr val="bg1"/>
                </a:solidFill>
              </a:rPr>
              <a:t>同一根杆，绕端点的转动惯量是绕中点的转动惯量的</a:t>
            </a:r>
            <a:r>
              <a:rPr lang="en-US" altLang="zh-CN" sz="2400" b="1">
                <a:solidFill>
                  <a:schemeClr val="bg1"/>
                </a:solidFill>
              </a:rPr>
              <a:t>4</a:t>
            </a:r>
            <a:r>
              <a:rPr lang="zh-CN" altLang="en-US" sz="2400" b="1">
                <a:solidFill>
                  <a:schemeClr val="bg1"/>
                </a:solidFill>
              </a:rPr>
              <a:t>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left)">
                                      <p:cBhvr>
                                        <p:cTn id="122" dur="500"/>
                                        <p:tgtEl>
                                          <p:spTgt spid="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wipe(left)">
                                      <p:cBhvr>
                                        <p:cTn id="127" dur="500"/>
                                        <p:tgtEl>
                                          <p:spTgt spid="4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wipe(down)">
                                      <p:cBhvr>
                                        <p:cTn id="132" dur="500"/>
                                        <p:tgtEl>
                                          <p:spTgt spid="4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wipe(left)">
                                      <p:cBhvr>
                                        <p:cTn id="137" dur="500"/>
                                        <p:tgtEl>
                                          <p:spTgt spid="4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left)">
                                      <p:cBhvr>
                                        <p:cTn id="142" dur="500"/>
                                        <p:tgtEl>
                                          <p:spTgt spid="4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nodeType="clickEffect">
                                  <p:stCondLst>
                                    <p:cond delay="0"/>
                                  </p:stCondLst>
                                  <p:childTnLst>
                                    <p:set>
                                      <p:cBhvr>
                                        <p:cTn id="14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nimBg="1"/>
      <p:bldP spid="7" grpId="0" animBg="1"/>
      <p:bldP spid="8" grpId="0" animBg="1"/>
      <p:bldP spid="9" grpId="0" autoUpdateAnimBg="0"/>
      <p:bldP spid="10" grpId="0" autoUpdateAnimBg="0"/>
      <p:bldP spid="11" grpId="0" autoUpdateAnimBg="0"/>
      <p:bldP spid="12" grpId="0" animBg="1"/>
      <p:bldP spid="13" grpId="0" autoUpdateAnimBg="0"/>
      <p:bldP spid="14" grpId="0" autoUpdateAnimBg="0"/>
      <p:bldP spid="15" grpId="0" autoUpdateAnimBg="0"/>
      <p:bldP spid="18" grpId="0" animBg="1"/>
      <p:bldP spid="34" grpId="0" animBg="1"/>
      <p:bldP spid="35" grpId="0" animBg="1"/>
      <p:bldP spid="36" grpId="0" animBg="1"/>
      <p:bldP spid="37" grpId="0" autoUpdateAnimBg="0"/>
      <p:bldP spid="38" grpId="0" autoUpdateAnimBg="0"/>
      <p:bldP spid="39" grpId="0" animBg="1"/>
      <p:bldP spid="40" grpId="0" autoUpdateAnimBg="0"/>
      <p:bldP spid="41" grpId="0" autoUpdateAnimBg="0"/>
      <p:bldP spid="42" grpId="0" autoUpdateAnimBg="0"/>
      <p:bldP spid="44" grpId="0" autoUpdateAnimBg="0"/>
      <p:bldP spid="45" grpId="0" autoUpdateAnimBg="0"/>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ChangeArrowheads="1"/>
          </p:cNvSpPr>
          <p:nvPr/>
        </p:nvSpPr>
        <p:spPr bwMode="auto">
          <a:xfrm>
            <a:off x="203601" y="6093296"/>
            <a:ext cx="86861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b="1">
                <a:solidFill>
                  <a:schemeClr val="bg1"/>
                </a:solidFill>
                <a:latin typeface="Times New Roman" pitchFamily="18" charset="0"/>
              </a:rPr>
              <a:t>如果厚度为</a:t>
            </a:r>
            <a:r>
              <a:rPr lang="en-US" altLang="zh-CN" sz="2400" b="1" i="1">
                <a:solidFill>
                  <a:schemeClr val="bg1"/>
                </a:solidFill>
                <a:latin typeface="Times New Roman" pitchFamily="18" charset="0"/>
              </a:rPr>
              <a:t>h</a:t>
            </a:r>
            <a:r>
              <a:rPr lang="zh-CN" altLang="en-US" sz="2400" b="1">
                <a:solidFill>
                  <a:schemeClr val="bg1"/>
                </a:solidFill>
                <a:latin typeface="Times New Roman" pitchFamily="18" charset="0"/>
              </a:rPr>
              <a:t>的圆柱，质量</a:t>
            </a:r>
            <a:r>
              <a:rPr lang="zh-CN" altLang="en-US" sz="2400" b="1" dirty="0">
                <a:solidFill>
                  <a:schemeClr val="bg1"/>
                </a:solidFill>
                <a:latin typeface="Times New Roman" pitchFamily="18" charset="0"/>
              </a:rPr>
              <a:t>为</a:t>
            </a:r>
            <a:r>
              <a:rPr lang="en-US" altLang="zh-CN" sz="2400" b="1" i="1">
                <a:solidFill>
                  <a:schemeClr val="bg1"/>
                </a:solidFill>
                <a:latin typeface="Times New Roman" pitchFamily="18" charset="0"/>
              </a:rPr>
              <a:t>m</a:t>
            </a:r>
            <a:r>
              <a:rPr lang="zh-CN" altLang="en-US" sz="2400" b="1">
                <a:solidFill>
                  <a:schemeClr val="bg1"/>
                </a:solidFill>
                <a:latin typeface="Times New Roman" pitchFamily="18" charset="0"/>
              </a:rPr>
              <a:t>均匀分布呢？</a:t>
            </a:r>
            <a:endParaRPr lang="zh-CN" altLang="en-US" sz="2400" b="1" dirty="0">
              <a:solidFill>
                <a:schemeClr val="bg1"/>
              </a:solidFill>
              <a:latin typeface="Times New Roman" pitchFamily="18" charset="0"/>
            </a:endParaRPr>
          </a:p>
        </p:txBody>
      </p:sp>
      <p:sp>
        <p:nvSpPr>
          <p:cNvPr id="57" name="Rectangle 2"/>
          <p:cNvSpPr>
            <a:spLocks noChangeArrowheads="1"/>
          </p:cNvSpPr>
          <p:nvPr/>
        </p:nvSpPr>
        <p:spPr bwMode="auto">
          <a:xfrm>
            <a:off x="269082" y="160134"/>
            <a:ext cx="2989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(3)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与质量分布有关</a:t>
            </a:r>
          </a:p>
        </p:txBody>
      </p:sp>
      <p:sp>
        <p:nvSpPr>
          <p:cNvPr id="58" name="Rectangle 3"/>
          <p:cNvSpPr>
            <a:spLocks noChangeArrowheads="1"/>
          </p:cNvSpPr>
          <p:nvPr/>
        </p:nvSpPr>
        <p:spPr bwMode="auto">
          <a:xfrm>
            <a:off x="261144" y="769734"/>
            <a:ext cx="477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圆环绕中心轴旋转的转动惯量</a:t>
            </a:r>
          </a:p>
        </p:txBody>
      </p:sp>
      <p:sp>
        <p:nvSpPr>
          <p:cNvPr id="59" name="Rectangle 4"/>
          <p:cNvSpPr>
            <a:spLocks noChangeArrowheads="1"/>
          </p:cNvSpPr>
          <p:nvPr/>
        </p:nvSpPr>
        <p:spPr bwMode="auto">
          <a:xfrm>
            <a:off x="261144" y="3106534"/>
            <a:ext cx="480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圆盘绕中心轴旋转的转动惯量</a:t>
            </a:r>
          </a:p>
        </p:txBody>
      </p:sp>
      <p:sp>
        <p:nvSpPr>
          <p:cNvPr id="60" name="Oval 5"/>
          <p:cNvSpPr>
            <a:spLocks noChangeArrowheads="1"/>
          </p:cNvSpPr>
          <p:nvPr/>
        </p:nvSpPr>
        <p:spPr bwMode="auto">
          <a:xfrm>
            <a:off x="6007894" y="464934"/>
            <a:ext cx="1219200" cy="2209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
          <p:cNvSpPr>
            <a:spLocks noChangeShapeType="1"/>
          </p:cNvSpPr>
          <p:nvPr/>
        </p:nvSpPr>
        <p:spPr bwMode="auto">
          <a:xfrm>
            <a:off x="6617494" y="1607934"/>
            <a:ext cx="1676400"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7"/>
          <p:cNvSpPr>
            <a:spLocks noChangeShapeType="1"/>
          </p:cNvSpPr>
          <p:nvPr/>
        </p:nvSpPr>
        <p:spPr bwMode="auto">
          <a:xfrm>
            <a:off x="5222082" y="1607934"/>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8"/>
          <p:cNvSpPr>
            <a:spLocks noChangeShapeType="1"/>
          </p:cNvSpPr>
          <p:nvPr/>
        </p:nvSpPr>
        <p:spPr bwMode="auto">
          <a:xfrm flipV="1">
            <a:off x="6617494" y="693534"/>
            <a:ext cx="381000" cy="9144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rc 9"/>
          <p:cNvSpPr>
            <a:spLocks/>
          </p:cNvSpPr>
          <p:nvPr/>
        </p:nvSpPr>
        <p:spPr bwMode="auto">
          <a:xfrm rot="20854116" flipH="1">
            <a:off x="6266657" y="506209"/>
            <a:ext cx="392112" cy="571500"/>
          </a:xfrm>
          <a:custGeom>
            <a:avLst/>
            <a:gdLst>
              <a:gd name="G0" fmla="+- 0 0 0"/>
              <a:gd name="G1" fmla="+- 21070 0 0"/>
              <a:gd name="G2" fmla="+- 21600 0 0"/>
              <a:gd name="T0" fmla="*/ 4757 w 14853"/>
              <a:gd name="T1" fmla="*/ 0 h 21070"/>
              <a:gd name="T2" fmla="*/ 14853 w 14853"/>
              <a:gd name="T3" fmla="*/ 5387 h 21070"/>
              <a:gd name="T4" fmla="*/ 0 w 14853"/>
              <a:gd name="T5" fmla="*/ 21070 h 21070"/>
            </a:gdLst>
            <a:ahLst/>
            <a:cxnLst>
              <a:cxn ang="0">
                <a:pos x="T0" y="T1"/>
              </a:cxn>
              <a:cxn ang="0">
                <a:pos x="T2" y="T3"/>
              </a:cxn>
              <a:cxn ang="0">
                <a:pos x="T4" y="T5"/>
              </a:cxn>
            </a:cxnLst>
            <a:rect l="0" t="0" r="r" b="b"/>
            <a:pathLst>
              <a:path w="14853" h="21070" fill="none" extrusionOk="0">
                <a:moveTo>
                  <a:pt x="4756" y="0"/>
                </a:moveTo>
                <a:cubicBezTo>
                  <a:pt x="8545" y="855"/>
                  <a:pt x="12033" y="2716"/>
                  <a:pt x="14852" y="5387"/>
                </a:cubicBezTo>
              </a:path>
              <a:path w="14853" h="21070" stroke="0" extrusionOk="0">
                <a:moveTo>
                  <a:pt x="4756" y="0"/>
                </a:moveTo>
                <a:cubicBezTo>
                  <a:pt x="8545" y="855"/>
                  <a:pt x="12033" y="2716"/>
                  <a:pt x="14852" y="5387"/>
                </a:cubicBezTo>
                <a:lnTo>
                  <a:pt x="0" y="21070"/>
                </a:lnTo>
                <a:close/>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10"/>
          <p:cNvSpPr txBox="1">
            <a:spLocks noChangeArrowheads="1"/>
          </p:cNvSpPr>
          <p:nvPr/>
        </p:nvSpPr>
        <p:spPr bwMode="auto">
          <a:xfrm>
            <a:off x="5941219" y="179184"/>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66" name="Text Box 11"/>
          <p:cNvSpPr txBox="1">
            <a:spLocks noChangeArrowheads="1"/>
          </p:cNvSpPr>
          <p:nvPr/>
        </p:nvSpPr>
        <p:spPr bwMode="auto">
          <a:xfrm>
            <a:off x="6334919" y="152220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67" name="Object 12"/>
          <p:cNvGraphicFramePr>
            <a:graphicFrameLocks/>
          </p:cNvGraphicFramePr>
          <p:nvPr>
            <p:extLst>
              <p:ext uri="{D42A27DB-BD31-4B8C-83A1-F6EECF244321}">
                <p14:modId xmlns:p14="http://schemas.microsoft.com/office/powerpoint/2010/main" val="716480830"/>
              </p:ext>
            </p:extLst>
          </p:nvPr>
        </p:nvGraphicFramePr>
        <p:xfrm>
          <a:off x="345282" y="1355522"/>
          <a:ext cx="3233737" cy="617537"/>
        </p:xfrm>
        <a:graphic>
          <a:graphicData uri="http://schemas.openxmlformats.org/presentationml/2006/ole">
            <mc:AlternateContent xmlns:mc="http://schemas.openxmlformats.org/markup-compatibility/2006">
              <mc:Choice xmlns:v="urn:schemas-microsoft-com:vml" Requires="v">
                <p:oleObj spid="_x0000_s80975" name="公式" r:id="rId3" imgW="3593880" imgH="685800" progId="Equation.3">
                  <p:embed/>
                </p:oleObj>
              </mc:Choice>
              <mc:Fallback>
                <p:oleObj name="公式" r:id="rId3" imgW="3593880" imgH="6858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2" y="1355522"/>
                        <a:ext cx="3233737"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13"/>
          <p:cNvGraphicFramePr>
            <a:graphicFrameLocks/>
          </p:cNvGraphicFramePr>
          <p:nvPr>
            <p:extLst>
              <p:ext uri="{D42A27DB-BD31-4B8C-83A1-F6EECF244321}">
                <p14:modId xmlns:p14="http://schemas.microsoft.com/office/powerpoint/2010/main" val="3558132405"/>
              </p:ext>
            </p:extLst>
          </p:nvPr>
        </p:nvGraphicFramePr>
        <p:xfrm>
          <a:off x="570707" y="2101647"/>
          <a:ext cx="4148137" cy="708025"/>
        </p:xfrm>
        <a:graphic>
          <a:graphicData uri="http://schemas.openxmlformats.org/presentationml/2006/ole">
            <mc:AlternateContent xmlns:mc="http://schemas.openxmlformats.org/markup-compatibility/2006">
              <mc:Choice xmlns:v="urn:schemas-microsoft-com:vml" Requires="v">
                <p:oleObj spid="_x0000_s80976" name="公式" r:id="rId5" imgW="4609800" imgH="787320" progId="Equation.3">
                  <p:embed/>
                </p:oleObj>
              </mc:Choice>
              <mc:Fallback>
                <p:oleObj name="公式" r:id="rId5" imgW="4609800" imgH="7873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07" y="2101647"/>
                        <a:ext cx="414813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4"/>
          <p:cNvSpPr txBox="1">
            <a:spLocks noChangeArrowheads="1"/>
          </p:cNvSpPr>
          <p:nvPr/>
        </p:nvSpPr>
        <p:spPr bwMode="auto">
          <a:xfrm>
            <a:off x="7074694" y="5411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70" name="Object 15"/>
          <p:cNvGraphicFramePr>
            <a:graphicFrameLocks noChangeAspect="1"/>
          </p:cNvGraphicFramePr>
          <p:nvPr>
            <p:extLst>
              <p:ext uri="{D42A27DB-BD31-4B8C-83A1-F6EECF244321}">
                <p14:modId xmlns:p14="http://schemas.microsoft.com/office/powerpoint/2010/main" val="4106531200"/>
              </p:ext>
            </p:extLst>
          </p:nvPr>
        </p:nvGraphicFramePr>
        <p:xfrm>
          <a:off x="2326482" y="3947909"/>
          <a:ext cx="263525" cy="500063"/>
        </p:xfrm>
        <a:graphic>
          <a:graphicData uri="http://schemas.openxmlformats.org/presentationml/2006/ole">
            <mc:AlternateContent xmlns:mc="http://schemas.openxmlformats.org/markup-compatibility/2006">
              <mc:Choice xmlns:v="urn:schemas-microsoft-com:vml" Requires="v">
                <p:oleObj spid="_x0000_s80977" name="Equation" r:id="rId7" imgW="114120" imgH="215640" progId="Equation.3">
                  <p:embed/>
                </p:oleObj>
              </mc:Choice>
              <mc:Fallback>
                <p:oleObj name="Equation" r:id="rId7" imgW="1141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6482" y="3947909"/>
                        <a:ext cx="263525"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Oval 16"/>
          <p:cNvSpPr>
            <a:spLocks noChangeArrowheads="1"/>
          </p:cNvSpPr>
          <p:nvPr/>
        </p:nvSpPr>
        <p:spPr bwMode="auto">
          <a:xfrm>
            <a:off x="6160294" y="3424034"/>
            <a:ext cx="1219200" cy="2209800"/>
          </a:xfrm>
          <a:prstGeom prst="ellipse">
            <a:avLst/>
          </a:prstGeom>
          <a:solidFill>
            <a:srgbClr val="FFCC99"/>
          </a:solidFill>
          <a:ln>
            <a:noFill/>
          </a:ln>
          <a:effectLst/>
          <a:extLst>
            <a:ext uri="{91240B29-F687-4F45-9708-019B960494DF}">
              <a14:hiddenLine xmlns:a14="http://schemas.microsoft.com/office/drawing/2010/main" w="222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sp>
        <p:nvSpPr>
          <p:cNvPr id="72" name="Line 17"/>
          <p:cNvSpPr>
            <a:spLocks noChangeShapeType="1"/>
          </p:cNvSpPr>
          <p:nvPr/>
        </p:nvSpPr>
        <p:spPr bwMode="auto">
          <a:xfrm>
            <a:off x="5398294" y="4567034"/>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Text Box 18"/>
          <p:cNvSpPr txBox="1">
            <a:spLocks noChangeArrowheads="1"/>
          </p:cNvSpPr>
          <p:nvPr/>
        </p:nvSpPr>
        <p:spPr bwMode="auto">
          <a:xfrm>
            <a:off x="6617494" y="3347834"/>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74" name="Text Box 19"/>
          <p:cNvSpPr txBox="1">
            <a:spLocks noChangeArrowheads="1"/>
          </p:cNvSpPr>
          <p:nvPr/>
        </p:nvSpPr>
        <p:spPr bwMode="auto">
          <a:xfrm>
            <a:off x="6623844" y="4474959"/>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O</a:t>
            </a:r>
          </a:p>
        </p:txBody>
      </p:sp>
      <p:sp>
        <p:nvSpPr>
          <p:cNvPr id="75" name="Text Box 20"/>
          <p:cNvSpPr txBox="1">
            <a:spLocks noChangeArrowheads="1"/>
          </p:cNvSpPr>
          <p:nvPr/>
        </p:nvSpPr>
        <p:spPr bwMode="auto">
          <a:xfrm>
            <a:off x="7227094" y="35002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76" name="AutoShape 21"/>
          <p:cNvSpPr>
            <a:spLocks noChangeArrowheads="1"/>
          </p:cNvSpPr>
          <p:nvPr/>
        </p:nvSpPr>
        <p:spPr bwMode="auto">
          <a:xfrm>
            <a:off x="6465094" y="3805034"/>
            <a:ext cx="685800" cy="1524000"/>
          </a:xfrm>
          <a:custGeom>
            <a:avLst/>
            <a:gdLst>
              <a:gd name="G0" fmla="+- 3793 0 0"/>
              <a:gd name="G1" fmla="+- 21600 0 3793"/>
              <a:gd name="G2" fmla="+- 21600 0 3793"/>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793" y="10800"/>
                </a:moveTo>
                <a:cubicBezTo>
                  <a:pt x="3793" y="14670"/>
                  <a:pt x="6930" y="17807"/>
                  <a:pt x="10800" y="17807"/>
                </a:cubicBezTo>
                <a:cubicBezTo>
                  <a:pt x="14670" y="17807"/>
                  <a:pt x="17807" y="14670"/>
                  <a:pt x="17807" y="10800"/>
                </a:cubicBezTo>
                <a:cubicBezTo>
                  <a:pt x="17807" y="6930"/>
                  <a:pt x="14670" y="3793"/>
                  <a:pt x="10800" y="3793"/>
                </a:cubicBezTo>
                <a:cubicBezTo>
                  <a:pt x="6930" y="3793"/>
                  <a:pt x="3793" y="6930"/>
                  <a:pt x="3793" y="10800"/>
                </a:cubicBezTo>
                <a:close/>
              </a:path>
            </a:pathLst>
          </a:cu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22"/>
          <p:cNvSpPr>
            <a:spLocks noChangeShapeType="1"/>
          </p:cNvSpPr>
          <p:nvPr/>
        </p:nvSpPr>
        <p:spPr bwMode="auto">
          <a:xfrm flipV="1">
            <a:off x="6769894" y="3576434"/>
            <a:ext cx="304800" cy="990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23"/>
          <p:cNvSpPr>
            <a:spLocks noChangeShapeType="1"/>
          </p:cNvSpPr>
          <p:nvPr/>
        </p:nvSpPr>
        <p:spPr bwMode="auto">
          <a:xfrm flipH="1" flipV="1">
            <a:off x="6695282" y="4139997"/>
            <a:ext cx="74612" cy="42703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Text Box 24"/>
          <p:cNvSpPr txBox="1">
            <a:spLocks noChangeArrowheads="1"/>
          </p:cNvSpPr>
          <p:nvPr/>
        </p:nvSpPr>
        <p:spPr bwMode="auto">
          <a:xfrm>
            <a:off x="6517482" y="4211434"/>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80" name="Text Box 25"/>
          <p:cNvSpPr txBox="1">
            <a:spLocks noChangeArrowheads="1"/>
          </p:cNvSpPr>
          <p:nvPr/>
        </p:nvSpPr>
        <p:spPr bwMode="auto">
          <a:xfrm>
            <a:off x="6160294" y="3728834"/>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a:solidFill>
                  <a:schemeClr val="tx2"/>
                </a:solidFill>
                <a:latin typeface="Times New Roman" pitchFamily="18" charset="0"/>
              </a:rPr>
              <a:t>d</a:t>
            </a:r>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graphicFrame>
        <p:nvGraphicFramePr>
          <p:cNvPr id="81" name="Object 26"/>
          <p:cNvGraphicFramePr>
            <a:graphicFrameLocks/>
          </p:cNvGraphicFramePr>
          <p:nvPr>
            <p:extLst>
              <p:ext uri="{D42A27DB-BD31-4B8C-83A1-F6EECF244321}">
                <p14:modId xmlns:p14="http://schemas.microsoft.com/office/powerpoint/2010/main" val="1430307032"/>
              </p:ext>
            </p:extLst>
          </p:nvPr>
        </p:nvGraphicFramePr>
        <p:xfrm>
          <a:off x="1510507" y="3724072"/>
          <a:ext cx="1450975" cy="285750"/>
        </p:xfrm>
        <a:graphic>
          <a:graphicData uri="http://schemas.openxmlformats.org/presentationml/2006/ole">
            <mc:AlternateContent xmlns:mc="http://schemas.openxmlformats.org/markup-compatibility/2006">
              <mc:Choice xmlns:v="urn:schemas-microsoft-com:vml" Requires="v">
                <p:oleObj spid="_x0000_s80978" name="公式" r:id="rId9" imgW="1612800" imgH="317160" progId="Equation.3">
                  <p:embed/>
                </p:oleObj>
              </mc:Choice>
              <mc:Fallback>
                <p:oleObj name="公式" r:id="rId9" imgW="1612800" imgH="31716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0507" y="3724072"/>
                        <a:ext cx="1450975"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Line 27"/>
          <p:cNvSpPr>
            <a:spLocks noChangeShapeType="1"/>
          </p:cNvSpPr>
          <p:nvPr/>
        </p:nvSpPr>
        <p:spPr bwMode="auto">
          <a:xfrm>
            <a:off x="6769894" y="4567034"/>
            <a:ext cx="1524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 name="Object 28"/>
          <p:cNvGraphicFramePr>
            <a:graphicFrameLocks/>
          </p:cNvGraphicFramePr>
          <p:nvPr>
            <p:extLst>
              <p:ext uri="{D42A27DB-BD31-4B8C-83A1-F6EECF244321}">
                <p14:modId xmlns:p14="http://schemas.microsoft.com/office/powerpoint/2010/main" val="1451658144"/>
              </p:ext>
            </p:extLst>
          </p:nvPr>
        </p:nvGraphicFramePr>
        <p:xfrm>
          <a:off x="419894" y="4405109"/>
          <a:ext cx="1211263" cy="285750"/>
        </p:xfrm>
        <a:graphic>
          <a:graphicData uri="http://schemas.openxmlformats.org/presentationml/2006/ole">
            <mc:AlternateContent xmlns:mc="http://schemas.openxmlformats.org/markup-compatibility/2006">
              <mc:Choice xmlns:v="urn:schemas-microsoft-com:vml" Requires="v">
                <p:oleObj spid="_x0000_s80979" name="公式" r:id="rId11" imgW="1346040" imgH="317160" progId="Equation.3">
                  <p:embed/>
                </p:oleObj>
              </mc:Choice>
              <mc:Fallback>
                <p:oleObj name="公式" r:id="rId11" imgW="1346040" imgH="31716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894" y="4405109"/>
                        <a:ext cx="121126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29"/>
          <p:cNvGraphicFramePr>
            <a:graphicFrameLocks/>
          </p:cNvGraphicFramePr>
          <p:nvPr>
            <p:extLst>
              <p:ext uri="{D42A27DB-BD31-4B8C-83A1-F6EECF244321}">
                <p14:modId xmlns:p14="http://schemas.microsoft.com/office/powerpoint/2010/main" val="174845381"/>
              </p:ext>
            </p:extLst>
          </p:nvPr>
        </p:nvGraphicFramePr>
        <p:xfrm>
          <a:off x="419894" y="5197272"/>
          <a:ext cx="4148138" cy="742950"/>
        </p:xfrm>
        <a:graphic>
          <a:graphicData uri="http://schemas.openxmlformats.org/presentationml/2006/ole">
            <mc:AlternateContent xmlns:mc="http://schemas.openxmlformats.org/markup-compatibility/2006">
              <mc:Choice xmlns:v="urn:schemas-microsoft-com:vml" Requires="v">
                <p:oleObj spid="_x0000_s80980" name="公式" r:id="rId13" imgW="4609800" imgH="825480" progId="Equation.3">
                  <p:embed/>
                </p:oleObj>
              </mc:Choice>
              <mc:Fallback>
                <p:oleObj name="公式" r:id="rId13" imgW="4609800" imgH="82548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894" y="5197272"/>
                        <a:ext cx="4148138"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30"/>
          <p:cNvGraphicFramePr>
            <a:graphicFrameLocks/>
          </p:cNvGraphicFramePr>
          <p:nvPr>
            <p:extLst>
              <p:ext uri="{D42A27DB-BD31-4B8C-83A1-F6EECF244321}">
                <p14:modId xmlns:p14="http://schemas.microsoft.com/office/powerpoint/2010/main" val="2716554466"/>
              </p:ext>
            </p:extLst>
          </p:nvPr>
        </p:nvGraphicFramePr>
        <p:xfrm>
          <a:off x="1837532" y="4151109"/>
          <a:ext cx="2913062" cy="742950"/>
        </p:xfrm>
        <a:graphic>
          <a:graphicData uri="http://schemas.openxmlformats.org/presentationml/2006/ole">
            <mc:AlternateContent xmlns:mc="http://schemas.openxmlformats.org/markup-compatibility/2006">
              <mc:Choice xmlns:v="urn:schemas-microsoft-com:vml" Requires="v">
                <p:oleObj spid="_x0000_s80981" name="公式" r:id="rId15" imgW="3238200" imgH="825480" progId="Equation.3">
                  <p:embed/>
                </p:oleObj>
              </mc:Choice>
              <mc:Fallback>
                <p:oleObj name="公式" r:id="rId15" imgW="3238200" imgH="825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7532" y="4151109"/>
                        <a:ext cx="29130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 name="Text Box 31"/>
          <p:cNvSpPr txBox="1">
            <a:spLocks noChangeArrowheads="1"/>
          </p:cNvSpPr>
          <p:nvPr/>
        </p:nvSpPr>
        <p:spPr bwMode="auto">
          <a:xfrm>
            <a:off x="6312694" y="845934"/>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400" i="1">
                <a:solidFill>
                  <a:srgbClr val="FFFF00"/>
                </a:solidFill>
                <a:latin typeface="Times New Roman" pitchFamily="18" charset="0"/>
              </a:rPr>
              <a:t>R</a:t>
            </a:r>
            <a:endParaRPr lang="en-US" altLang="zh-CN" sz="2400" i="1">
              <a:solidFill>
                <a:schemeClr val="accent2"/>
              </a:solidFill>
              <a:latin typeface="Times New Roman" pitchFamily="18" charset="0"/>
            </a:endParaRPr>
          </a:p>
        </p:txBody>
      </p:sp>
      <p:sp>
        <p:nvSpPr>
          <p:cNvPr id="87" name="AutoShape 32"/>
          <p:cNvSpPr>
            <a:spLocks noChangeArrowheads="1"/>
          </p:cNvSpPr>
          <p:nvPr/>
        </p:nvSpPr>
        <p:spPr bwMode="auto">
          <a:xfrm>
            <a:off x="1294607" y="3708197"/>
            <a:ext cx="2057400" cy="381000"/>
          </a:xfrm>
          <a:prstGeom prst="wedgeRoundRectCallout">
            <a:avLst>
              <a:gd name="adj1" fmla="val -36727"/>
              <a:gd name="adj2" fmla="val 138750"/>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88" name="Arc 33"/>
          <p:cNvSpPr>
            <a:spLocks/>
          </p:cNvSpPr>
          <p:nvPr/>
        </p:nvSpPr>
        <p:spPr bwMode="auto">
          <a:xfrm rot="5334705" flipH="1">
            <a:off x="7286626" y="1494428"/>
            <a:ext cx="471487" cy="219075"/>
          </a:xfrm>
          <a:custGeom>
            <a:avLst/>
            <a:gdLst>
              <a:gd name="G0" fmla="+- 21600 0 0"/>
              <a:gd name="G1" fmla="+- 17204 0 0"/>
              <a:gd name="G2" fmla="+- 21600 0 0"/>
              <a:gd name="T0" fmla="*/ 34661 w 43200"/>
              <a:gd name="T1" fmla="*/ 0 h 38804"/>
              <a:gd name="T2" fmla="*/ 8475 w 43200"/>
              <a:gd name="T3" fmla="*/ 49 h 38804"/>
              <a:gd name="T4" fmla="*/ 21600 w 43200"/>
              <a:gd name="T5" fmla="*/ 17204 h 38804"/>
            </a:gdLst>
            <a:ahLst/>
            <a:cxnLst>
              <a:cxn ang="0">
                <a:pos x="T0" y="T1"/>
              </a:cxn>
              <a:cxn ang="0">
                <a:pos x="T2" y="T3"/>
              </a:cxn>
              <a:cxn ang="0">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Arc 34"/>
          <p:cNvSpPr>
            <a:spLocks/>
          </p:cNvSpPr>
          <p:nvPr/>
        </p:nvSpPr>
        <p:spPr bwMode="auto">
          <a:xfrm rot="5334705" flipH="1">
            <a:off x="7502526" y="4456703"/>
            <a:ext cx="471487" cy="219075"/>
          </a:xfrm>
          <a:custGeom>
            <a:avLst/>
            <a:gdLst>
              <a:gd name="G0" fmla="+- 21600 0 0"/>
              <a:gd name="G1" fmla="+- 17204 0 0"/>
              <a:gd name="G2" fmla="+- 21600 0 0"/>
              <a:gd name="T0" fmla="*/ 34661 w 43200"/>
              <a:gd name="T1" fmla="*/ 0 h 38804"/>
              <a:gd name="T2" fmla="*/ 8475 w 43200"/>
              <a:gd name="T3" fmla="*/ 49 h 38804"/>
              <a:gd name="T4" fmla="*/ 21600 w 43200"/>
              <a:gd name="T5" fmla="*/ 17204 h 38804"/>
            </a:gdLst>
            <a:ahLst/>
            <a:cxnLst>
              <a:cxn ang="0">
                <a:pos x="T0" y="T1"/>
              </a:cxn>
              <a:cxn ang="0">
                <a:pos x="T2" y="T3"/>
              </a:cxn>
              <a:cxn ang="0">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down)">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left)">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wipe(left)">
                                      <p:cBhvr>
                                        <p:cTn id="82" dur="500"/>
                                        <p:tgtEl>
                                          <p:spTgt spid="7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left)">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wipe(left)">
                                      <p:cBhvr>
                                        <p:cTn id="92" dur="500"/>
                                        <p:tgtEl>
                                          <p:spTgt spid="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wipe(down)">
                                      <p:cBhvr>
                                        <p:cTn id="97" dur="500"/>
                                        <p:tgtEl>
                                          <p:spTgt spid="8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500"/>
                                        <p:tgtEl>
                                          <p:spTgt spid="7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wipe(left)">
                                      <p:cBhvr>
                                        <p:cTn id="107" dur="500"/>
                                        <p:tgtEl>
                                          <p:spTgt spid="7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left)">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wipe(left)">
                                      <p:cBhvr>
                                        <p:cTn id="117" dur="500"/>
                                        <p:tgtEl>
                                          <p:spTgt spid="7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wipe(left)">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wipe(left)">
                                      <p:cBhvr>
                                        <p:cTn id="127" dur="500"/>
                                        <p:tgtEl>
                                          <p:spTgt spid="7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wipe(left)">
                                      <p:cBhvr>
                                        <p:cTn id="132" dur="500"/>
                                        <p:tgtEl>
                                          <p:spTgt spid="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wipe(left)">
                                      <p:cBhvr>
                                        <p:cTn id="137" dur="500"/>
                                        <p:tgtEl>
                                          <p:spTgt spid="8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83"/>
                                        </p:tgtEl>
                                        <p:attrNameLst>
                                          <p:attrName>style.visibility</p:attrName>
                                        </p:attrNameLst>
                                      </p:cBhvr>
                                      <p:to>
                                        <p:strVal val="visible"/>
                                      </p:to>
                                    </p:set>
                                    <p:animEffect transition="in" filter="wipe(left)">
                                      <p:cBhvr>
                                        <p:cTn id="142" dur="500"/>
                                        <p:tgtEl>
                                          <p:spTgt spid="8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Effect transition="in" filter="wipe(left)">
                                      <p:cBhvr>
                                        <p:cTn id="147" dur="500"/>
                                        <p:tgtEl>
                                          <p:spTgt spid="8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wipe(left)">
                                      <p:cBhvr>
                                        <p:cTn id="152" dur="500"/>
                                        <p:tgtEl>
                                          <p:spTgt spid="8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wipe(left)">
                                      <p:cBhvr>
                                        <p:cTn id="157" dur="500"/>
                                        <p:tgtEl>
                                          <p:spTgt spid="85"/>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84"/>
                                        </p:tgtEl>
                                        <p:attrNameLst>
                                          <p:attrName>style.visibility</p:attrName>
                                        </p:attrNameLst>
                                      </p:cBhvr>
                                      <p:to>
                                        <p:strVal val="visible"/>
                                      </p:to>
                                    </p:set>
                                    <p:animEffect transition="in" filter="wipe(left)">
                                      <p:cBhvr>
                                        <p:cTn id="162" dur="500"/>
                                        <p:tgtEl>
                                          <p:spTgt spid="8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wipe(left)">
                                      <p:cBhvr>
                                        <p:cTn id="167" dur="500"/>
                                        <p:tgtEl>
                                          <p:spTgt spid="70"/>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57" grpId="0" autoUpdateAnimBg="0"/>
      <p:bldP spid="58" grpId="0" autoUpdateAnimBg="0"/>
      <p:bldP spid="59" grpId="0" autoUpdateAnimBg="0"/>
      <p:bldP spid="60" grpId="0" animBg="1"/>
      <p:bldP spid="61" grpId="0" animBg="1"/>
      <p:bldP spid="62" grpId="0" animBg="1"/>
      <p:bldP spid="63" grpId="0" animBg="1"/>
      <p:bldP spid="64" grpId="0" animBg="1"/>
      <p:bldP spid="65" grpId="0" autoUpdateAnimBg="0"/>
      <p:bldP spid="66" grpId="0" autoUpdateAnimBg="0"/>
      <p:bldP spid="69" grpId="0" autoUpdateAnimBg="0"/>
      <p:bldP spid="71" grpId="0" animBg="1" autoUpdateAnimBg="0"/>
      <p:bldP spid="72" grpId="0" animBg="1"/>
      <p:bldP spid="73" grpId="0" autoUpdateAnimBg="0"/>
      <p:bldP spid="74" grpId="0" autoUpdateAnimBg="0"/>
      <p:bldP spid="75" grpId="0" autoUpdateAnimBg="0"/>
      <p:bldP spid="76" grpId="0" animBg="1"/>
      <p:bldP spid="77" grpId="0" animBg="1"/>
      <p:bldP spid="78" grpId="0" animBg="1"/>
      <p:bldP spid="79" grpId="0" autoUpdateAnimBg="0"/>
      <p:bldP spid="80" grpId="0" autoUpdateAnimBg="0"/>
      <p:bldP spid="82" grpId="0" animBg="1"/>
      <p:bldP spid="86" grpId="0" autoUpdateAnimBg="0"/>
      <p:bldP spid="87" grpId="0" animBg="1" autoUpdateAnimBg="0"/>
      <p:bldP spid="88" grpId="0" animBg="1"/>
      <p:bldP spid="8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1464" y="188640"/>
            <a:ext cx="7912943" cy="830997"/>
          </a:xfrm>
          <a:prstGeom prst="rect">
            <a:avLst/>
          </a:prstGeom>
        </p:spPr>
        <p:txBody>
          <a:bodyPr wrap="square">
            <a:spAutoFit/>
          </a:bodyPr>
          <a:lstStyle/>
          <a:p>
            <a:pPr eaLnBrk="0" hangingPunct="0"/>
            <a:r>
              <a:rPr lang="zh-CN" altLang="en-US" sz="2400" b="1" dirty="0">
                <a:solidFill>
                  <a:schemeClr val="bg1"/>
                </a:solidFill>
                <a:latin typeface="Times New Roman" pitchFamily="18" charset="0"/>
              </a:rPr>
              <a:t>如果是空芯圆柱或圆环质量为</a:t>
            </a:r>
            <a:r>
              <a:rPr lang="en-US" altLang="zh-CN" sz="2400" b="1" i="1" dirty="0">
                <a:solidFill>
                  <a:schemeClr val="bg1"/>
                </a:solidFill>
                <a:latin typeface="Times New Roman" pitchFamily="18" charset="0"/>
              </a:rPr>
              <a:t>m</a:t>
            </a:r>
            <a:r>
              <a:rPr lang="zh-CN" altLang="en-US" sz="2400" b="1" dirty="0">
                <a:solidFill>
                  <a:schemeClr val="bg1"/>
                </a:solidFill>
                <a:latin typeface="Times New Roman" pitchFamily="18" charset="0"/>
              </a:rPr>
              <a:t>均匀分布，内外半径分别为</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1</a:t>
            </a:r>
            <a:r>
              <a:rPr lang="zh-CN" altLang="en-US" sz="2400" b="1" dirty="0">
                <a:solidFill>
                  <a:schemeClr val="bg1"/>
                </a:solidFill>
                <a:latin typeface="Times New Roman" pitchFamily="18" charset="0"/>
              </a:rPr>
              <a:t>和</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2</a:t>
            </a:r>
            <a:r>
              <a:rPr lang="zh-CN" altLang="en-US" sz="2400" b="1" dirty="0">
                <a:solidFill>
                  <a:schemeClr val="bg1"/>
                </a:solidFill>
                <a:latin typeface="Times New Roman" pitchFamily="18" charset="0"/>
              </a:rPr>
              <a:t>，厚度为</a:t>
            </a:r>
            <a:r>
              <a:rPr lang="en-US" altLang="zh-CN" sz="2400" b="1" i="1" dirty="0">
                <a:solidFill>
                  <a:schemeClr val="bg1"/>
                </a:solidFill>
                <a:latin typeface="Times New Roman" pitchFamily="18" charset="0"/>
              </a:rPr>
              <a:t>h</a:t>
            </a:r>
            <a:r>
              <a:rPr lang="zh-CN" altLang="en-US" sz="2400" b="1" dirty="0">
                <a:solidFill>
                  <a:schemeClr val="bg1"/>
                </a:solidFill>
                <a:latin typeface="Times New Roman" pitchFamily="18" charset="0"/>
              </a:rPr>
              <a:t>，求绕其中心轴旋转的转动惯量</a:t>
            </a:r>
          </a:p>
        </p:txBody>
      </p:sp>
      <p:grpSp>
        <p:nvGrpSpPr>
          <p:cNvPr id="5" name="组合 4"/>
          <p:cNvGrpSpPr/>
          <p:nvPr/>
        </p:nvGrpSpPr>
        <p:grpSpPr>
          <a:xfrm>
            <a:off x="720497" y="1225994"/>
            <a:ext cx="2977097" cy="723123"/>
            <a:chOff x="380609" y="1354054"/>
            <a:chExt cx="2977097" cy="723123"/>
          </a:xfrm>
        </p:grpSpPr>
        <p:sp>
          <p:nvSpPr>
            <p:cNvPr id="3" name="TextBox 2"/>
            <p:cNvSpPr txBox="1"/>
            <p:nvPr/>
          </p:nvSpPr>
          <p:spPr>
            <a:xfrm>
              <a:off x="380609" y="1484784"/>
              <a:ext cx="2977097" cy="461665"/>
            </a:xfrm>
            <a:prstGeom prst="rect">
              <a:avLst/>
            </a:prstGeom>
            <a:noFill/>
          </p:spPr>
          <p:txBody>
            <a:bodyPr wrap="none" rtlCol="0">
              <a:spAutoFit/>
            </a:bodyPr>
            <a:lstStyle/>
            <a:p>
              <a:r>
                <a:rPr lang="zh-CN" altLang="en-US" sz="2400" dirty="0">
                  <a:solidFill>
                    <a:schemeClr val="bg1"/>
                  </a:solidFill>
                </a:rPr>
                <a:t>是                      吗？</a:t>
              </a:r>
              <a:endParaRPr lang="zh-CN" altLang="en-US" dirty="0">
                <a:solidFill>
                  <a:schemeClr val="bg1"/>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17860136"/>
                </p:ext>
              </p:extLst>
            </p:nvPr>
          </p:nvGraphicFramePr>
          <p:xfrm>
            <a:off x="873052" y="1354054"/>
            <a:ext cx="1656184" cy="723123"/>
          </p:xfrm>
          <a:graphic>
            <a:graphicData uri="http://schemas.openxmlformats.org/presentationml/2006/ole">
              <mc:AlternateContent xmlns:mc="http://schemas.openxmlformats.org/markup-compatibility/2006">
                <mc:Choice xmlns:v="urn:schemas-microsoft-com:vml" Requires="v">
                  <p:oleObj spid="_x0000_s63555" name="Equation" r:id="rId3" imgW="901440" imgH="393480" progId="Equation.DSMT4">
                    <p:embed/>
                  </p:oleObj>
                </mc:Choice>
                <mc:Fallback>
                  <p:oleObj name="Equation" r:id="rId3" imgW="901440" imgH="393480" progId="Equation.DSMT4">
                    <p:embed/>
                    <p:pic>
                      <p:nvPicPr>
                        <p:cNvPr id="0" name=""/>
                        <p:cNvPicPr/>
                        <p:nvPr/>
                      </p:nvPicPr>
                      <p:blipFill>
                        <a:blip r:embed="rId4"/>
                        <a:stretch>
                          <a:fillRect/>
                        </a:stretch>
                      </p:blipFill>
                      <p:spPr>
                        <a:xfrm>
                          <a:off x="873052" y="1354054"/>
                          <a:ext cx="1656184" cy="723123"/>
                        </a:xfrm>
                        <a:prstGeom prst="rect">
                          <a:avLst/>
                        </a:prstGeom>
                        <a:solidFill>
                          <a:schemeClr val="bg1"/>
                        </a:solidFill>
                      </p:spPr>
                    </p:pic>
                  </p:oleObj>
                </mc:Fallback>
              </mc:AlternateContent>
            </a:graphicData>
          </a:graphic>
        </p:graphicFrame>
      </p:grpSp>
      <p:sp>
        <p:nvSpPr>
          <p:cNvPr id="6" name="TextBox 5"/>
          <p:cNvSpPr txBox="1"/>
          <p:nvPr/>
        </p:nvSpPr>
        <p:spPr>
          <a:xfrm>
            <a:off x="658856" y="5769195"/>
            <a:ext cx="7263527" cy="461665"/>
          </a:xfrm>
          <a:prstGeom prst="rect">
            <a:avLst/>
          </a:prstGeom>
          <a:noFill/>
        </p:spPr>
        <p:txBody>
          <a:bodyPr wrap="none" rtlCol="0">
            <a:spAutoFit/>
          </a:bodyPr>
          <a:lstStyle/>
          <a:p>
            <a:r>
              <a:rPr lang="zh-CN" altLang="en-US" sz="2400" b="1" dirty="0">
                <a:solidFill>
                  <a:schemeClr val="bg1"/>
                </a:solidFill>
              </a:rPr>
              <a:t>相同质量和体积下空心物体比实心物体的转动惯量大</a:t>
            </a:r>
          </a:p>
        </p:txBody>
      </p:sp>
      <p:sp>
        <p:nvSpPr>
          <p:cNvPr id="7" name="矩形 6"/>
          <p:cNvSpPr/>
          <p:nvPr/>
        </p:nvSpPr>
        <p:spPr>
          <a:xfrm>
            <a:off x="408377" y="2132856"/>
            <a:ext cx="5269391" cy="461665"/>
          </a:xfrm>
          <a:prstGeom prst="rect">
            <a:avLst/>
          </a:prstGeom>
        </p:spPr>
        <p:txBody>
          <a:bodyPr wrap="none">
            <a:spAutoFit/>
          </a:bodyPr>
          <a:lstStyle/>
          <a:p>
            <a:r>
              <a:rPr lang="zh-CN" altLang="zh-CN" sz="2400" b="1">
                <a:solidFill>
                  <a:schemeClr val="bg1"/>
                </a:solidFill>
                <a:latin typeface="Times New Roman" pitchFamily="18" charset="0"/>
              </a:rPr>
              <a:t>如果是圆环，则积分限从</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1</a:t>
            </a:r>
            <a:r>
              <a:rPr lang="zh-CN" altLang="zh-CN" sz="2400" b="1">
                <a:solidFill>
                  <a:schemeClr val="bg1"/>
                </a:solidFill>
                <a:latin typeface="Times New Roman" pitchFamily="18" charset="0"/>
              </a:rPr>
              <a:t>积到</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2</a:t>
            </a:r>
            <a:r>
              <a:rPr lang="zh-CN" altLang="zh-CN" sz="2400" b="1">
                <a:solidFill>
                  <a:schemeClr val="bg1"/>
                </a:solidFill>
                <a:latin typeface="Times New Roman" pitchFamily="18" charset="0"/>
              </a:rPr>
              <a:t>：</a:t>
            </a:r>
          </a:p>
        </p:txBody>
      </p:sp>
      <p:pic>
        <p:nvPicPr>
          <p:cNvPr id="63515"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9612" y="2708920"/>
            <a:ext cx="4973417" cy="792088"/>
          </a:xfrm>
          <a:prstGeom prst="rect">
            <a:avLst/>
          </a:prstGeom>
          <a:solidFill>
            <a:schemeClr val="bg1"/>
          </a:solidFill>
          <a:ln>
            <a:noFill/>
          </a:ln>
        </p:spPr>
      </p:pic>
      <p:sp>
        <p:nvSpPr>
          <p:cNvPr id="8" name="矩形 7"/>
          <p:cNvSpPr/>
          <p:nvPr/>
        </p:nvSpPr>
        <p:spPr>
          <a:xfrm>
            <a:off x="699761" y="3613666"/>
            <a:ext cx="2659702" cy="461665"/>
          </a:xfrm>
          <a:prstGeom prst="rect">
            <a:avLst/>
          </a:prstGeom>
        </p:spPr>
        <p:txBody>
          <a:bodyPr wrap="none">
            <a:spAutoFit/>
          </a:bodyPr>
          <a:lstStyle/>
          <a:p>
            <a:r>
              <a:rPr lang="zh-CN" altLang="zh-CN" sz="2400" b="1">
                <a:solidFill>
                  <a:schemeClr val="bg1"/>
                </a:solidFill>
                <a:latin typeface="Times New Roman" pitchFamily="18" charset="0"/>
              </a:rPr>
              <a:t>这时的密度应为：</a:t>
            </a:r>
            <a:endParaRPr lang="zh-CN" altLang="en-US" sz="2400" b="1">
              <a:solidFill>
                <a:schemeClr val="bg1"/>
              </a:solidFill>
              <a:latin typeface="Times New Roman" pitchFamily="18" charset="0"/>
            </a:endParaRPr>
          </a:p>
        </p:txBody>
      </p:sp>
      <p:pic>
        <p:nvPicPr>
          <p:cNvPr id="63516"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122" y="3577944"/>
            <a:ext cx="1766997" cy="703632"/>
          </a:xfrm>
          <a:prstGeom prst="rect">
            <a:avLst/>
          </a:prstGeom>
          <a:solidFill>
            <a:schemeClr val="bg1"/>
          </a:solidFill>
          <a:ln>
            <a:noFill/>
          </a:ln>
        </p:spPr>
      </p:pic>
      <p:pic>
        <p:nvPicPr>
          <p:cNvPr id="63517"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916" y="4581128"/>
            <a:ext cx="7272808" cy="817789"/>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5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5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2"/>
          <p:cNvSpPr>
            <a:spLocks/>
          </p:cNvSpPr>
          <p:nvPr/>
        </p:nvSpPr>
        <p:spPr bwMode="auto">
          <a:xfrm>
            <a:off x="5980113" y="776288"/>
            <a:ext cx="2593975" cy="2139950"/>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4601" name="Text Box 25"/>
          <p:cNvSpPr txBox="1">
            <a:spLocks noChangeArrowheads="1"/>
          </p:cNvSpPr>
          <p:nvPr/>
        </p:nvSpPr>
        <p:spPr bwMode="auto">
          <a:xfrm>
            <a:off x="176213" y="79375"/>
            <a:ext cx="503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平行轴定理及</a:t>
            </a:r>
            <a:r>
              <a:rPr lang="zh-CN" altLang="en-US" sz="2800" b="1">
                <a:solidFill>
                  <a:srgbClr val="FFFF00"/>
                </a:solidFill>
              </a:rPr>
              <a:t>垂直轴定理</a:t>
            </a:r>
          </a:p>
        </p:txBody>
      </p:sp>
      <p:sp>
        <p:nvSpPr>
          <p:cNvPr id="24602" name="Line 26"/>
          <p:cNvSpPr>
            <a:spLocks noChangeShapeType="1"/>
          </p:cNvSpPr>
          <p:nvPr/>
        </p:nvSpPr>
        <p:spPr bwMode="auto">
          <a:xfrm>
            <a:off x="6757988" y="573088"/>
            <a:ext cx="0" cy="104616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27"/>
          <p:cNvSpPr>
            <a:spLocks noChangeShapeType="1"/>
          </p:cNvSpPr>
          <p:nvPr/>
        </p:nvSpPr>
        <p:spPr bwMode="auto">
          <a:xfrm>
            <a:off x="6757988" y="2420938"/>
            <a:ext cx="0" cy="3048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Text Box 28"/>
          <p:cNvSpPr txBox="1">
            <a:spLocks noChangeArrowheads="1"/>
          </p:cNvSpPr>
          <p:nvPr/>
        </p:nvSpPr>
        <p:spPr bwMode="auto">
          <a:xfrm>
            <a:off x="7596188" y="544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05" name="Text Box 29"/>
          <p:cNvSpPr txBox="1">
            <a:spLocks noChangeArrowheads="1"/>
          </p:cNvSpPr>
          <p:nvPr/>
        </p:nvSpPr>
        <p:spPr bwMode="auto">
          <a:xfrm>
            <a:off x="6986588" y="1411288"/>
            <a:ext cx="406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L</a:t>
            </a:r>
          </a:p>
        </p:txBody>
      </p:sp>
      <p:sp>
        <p:nvSpPr>
          <p:cNvPr id="24606" name="Line 30"/>
          <p:cNvSpPr>
            <a:spLocks noChangeShapeType="1"/>
          </p:cNvSpPr>
          <p:nvPr/>
        </p:nvSpPr>
        <p:spPr bwMode="auto">
          <a:xfrm>
            <a:off x="7519988" y="801688"/>
            <a:ext cx="0" cy="12192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1"/>
          <p:cNvSpPr>
            <a:spLocks noChangeShapeType="1"/>
          </p:cNvSpPr>
          <p:nvPr/>
        </p:nvSpPr>
        <p:spPr bwMode="auto">
          <a:xfrm>
            <a:off x="7519988" y="2478088"/>
            <a:ext cx="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8" name="Text Box 32"/>
          <p:cNvSpPr txBox="1">
            <a:spLocks noChangeArrowheads="1"/>
          </p:cNvSpPr>
          <p:nvPr/>
        </p:nvSpPr>
        <p:spPr bwMode="auto">
          <a:xfrm>
            <a:off x="7491413" y="1735138"/>
            <a:ext cx="406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C</a:t>
            </a:r>
          </a:p>
        </p:txBody>
      </p:sp>
      <p:sp>
        <p:nvSpPr>
          <p:cNvPr id="24609" name="Text Box 33"/>
          <p:cNvSpPr txBox="1">
            <a:spLocks noChangeArrowheads="1"/>
          </p:cNvSpPr>
          <p:nvPr/>
        </p:nvSpPr>
        <p:spPr bwMode="auto">
          <a:xfrm>
            <a:off x="7748588" y="954088"/>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24610" name="Text Box 34"/>
          <p:cNvSpPr txBox="1">
            <a:spLocks noChangeArrowheads="1"/>
          </p:cNvSpPr>
          <p:nvPr/>
        </p:nvSpPr>
        <p:spPr bwMode="auto">
          <a:xfrm>
            <a:off x="6834188" y="573088"/>
            <a:ext cx="533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11" name="Line 35"/>
          <p:cNvSpPr>
            <a:spLocks noChangeShapeType="1"/>
          </p:cNvSpPr>
          <p:nvPr/>
        </p:nvSpPr>
        <p:spPr bwMode="auto">
          <a:xfrm>
            <a:off x="6773863" y="1620838"/>
            <a:ext cx="746125" cy="400050"/>
          </a:xfrm>
          <a:prstGeom prst="line">
            <a:avLst/>
          </a:prstGeom>
          <a:noFill/>
          <a:ln w="317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612" name="Object 36"/>
          <p:cNvGraphicFramePr>
            <a:graphicFrameLocks/>
          </p:cNvGraphicFramePr>
          <p:nvPr/>
        </p:nvGraphicFramePr>
        <p:xfrm>
          <a:off x="1570038" y="2362200"/>
          <a:ext cx="1851025" cy="422275"/>
        </p:xfrm>
        <a:graphic>
          <a:graphicData uri="http://schemas.openxmlformats.org/presentationml/2006/ole">
            <mc:AlternateContent xmlns:mc="http://schemas.openxmlformats.org/markup-compatibility/2006">
              <mc:Choice xmlns:v="urn:schemas-microsoft-com:vml" Requires="v">
                <p:oleObj spid="_x0000_s24164" name="公式" r:id="rId3" imgW="1962200" imgH="380876" progId="Equation.3">
                  <p:embed/>
                </p:oleObj>
              </mc:Choice>
              <mc:Fallback>
                <p:oleObj name="公式" r:id="rId3" imgW="1962200" imgH="380876" progId="Equation.3">
                  <p:embed/>
                  <p:pic>
                    <p:nvPicPr>
                      <p:cNvPr id="0"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038" y="2362200"/>
                        <a:ext cx="1851025"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5" name="Text Box 39"/>
          <p:cNvSpPr txBox="1">
            <a:spLocks noChangeArrowheads="1"/>
          </p:cNvSpPr>
          <p:nvPr/>
        </p:nvSpPr>
        <p:spPr bwMode="auto">
          <a:xfrm>
            <a:off x="388938" y="906463"/>
            <a:ext cx="48148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indent="-457200" eaLnBrk="1" hangingPunct="1">
              <a:spcBef>
                <a:spcPct val="50000"/>
              </a:spcBef>
              <a:buFontTx/>
              <a:buAutoNum type="arabicPeriod"/>
              <a:defRPr/>
            </a:pPr>
            <a:r>
              <a:rPr lang="zh-CN" altLang="en-US" sz="2400" b="1" dirty="0">
                <a:solidFill>
                  <a:srgbClr val="66FFFF"/>
                </a:solidFill>
                <a:latin typeface="Times New Roman" pitchFamily="18" charset="0"/>
              </a:rPr>
              <a:t>平行轴定理</a:t>
            </a:r>
            <a:endParaRPr lang="en-US" altLang="zh-CN" sz="2400" b="1" dirty="0">
              <a:solidFill>
                <a:srgbClr val="66FFFF"/>
              </a:solidFill>
              <a:latin typeface="Times New Roman" pitchFamily="18" charset="0"/>
            </a:endParaRPr>
          </a:p>
          <a:p>
            <a:pPr eaLnBrk="1" hangingPunct="1">
              <a:spcBef>
                <a:spcPct val="50000"/>
              </a:spcBef>
              <a:defRPr/>
            </a:pPr>
            <a:r>
              <a:rPr lang="zh-CN" altLang="zh-CN" sz="2400" b="1" dirty="0">
                <a:solidFill>
                  <a:schemeClr val="bg1"/>
                </a:solidFill>
              </a:rPr>
              <a:t>若有两个轴互相平行，其中一个轴过质心，则：</a:t>
            </a:r>
          </a:p>
          <a:p>
            <a:pPr eaLnBrk="1" hangingPunct="1">
              <a:spcBef>
                <a:spcPct val="50000"/>
              </a:spcBef>
              <a:defRPr/>
            </a:pPr>
            <a:endParaRPr lang="zh-CN" altLang="en-US" sz="2400" b="1" dirty="0">
              <a:solidFill>
                <a:srgbClr val="66FFFF"/>
              </a:solidFill>
              <a:latin typeface="Times New Roman" pitchFamily="18" charset="0"/>
            </a:endParaRPr>
          </a:p>
        </p:txBody>
      </p:sp>
      <p:graphicFrame>
        <p:nvGraphicFramePr>
          <p:cNvPr id="24616" name="Object 40"/>
          <p:cNvGraphicFramePr>
            <a:graphicFrameLocks noGrp="1"/>
          </p:cNvGraphicFramePr>
          <p:nvPr>
            <p:ph idx="4294967295"/>
          </p:nvPr>
        </p:nvGraphicFramePr>
        <p:xfrm>
          <a:off x="603250" y="2940050"/>
          <a:ext cx="406400" cy="420688"/>
        </p:xfrm>
        <a:graphic>
          <a:graphicData uri="http://schemas.openxmlformats.org/presentationml/2006/ole">
            <mc:AlternateContent xmlns:mc="http://schemas.openxmlformats.org/markup-compatibility/2006">
              <mc:Choice xmlns:v="urn:schemas-microsoft-com:vml" Requires="v">
                <p:oleObj spid="_x0000_s24165" name="公式" r:id="rId5" imgW="314211" imgH="323920" progId="Equation.3">
                  <p:embed/>
                </p:oleObj>
              </mc:Choice>
              <mc:Fallback>
                <p:oleObj name="公式" r:id="rId5" imgW="314211" imgH="323920" progId="Equation.3">
                  <p:embed/>
                  <p:pic>
                    <p:nvPicPr>
                      <p:cNvPr id="0" name="Object 40"/>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50" y="2940050"/>
                        <a:ext cx="406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17" name="Object 41"/>
          <p:cNvGraphicFramePr>
            <a:graphicFrameLocks/>
          </p:cNvGraphicFramePr>
          <p:nvPr/>
        </p:nvGraphicFramePr>
        <p:xfrm>
          <a:off x="641350" y="3521075"/>
          <a:ext cx="342900" cy="420688"/>
        </p:xfrm>
        <a:graphic>
          <a:graphicData uri="http://schemas.openxmlformats.org/presentationml/2006/ole">
            <mc:AlternateContent xmlns:mc="http://schemas.openxmlformats.org/markup-compatibility/2006">
              <mc:Choice xmlns:v="urn:schemas-microsoft-com:vml" Requires="v">
                <p:oleObj spid="_x0000_s24166" name="公式" r:id="rId7" imgW="257254" imgH="323920" progId="Equation.3">
                  <p:embed/>
                </p:oleObj>
              </mc:Choice>
              <mc:Fallback>
                <p:oleObj name="公式" r:id="rId7" imgW="257254" imgH="323920" progId="Equation.3">
                  <p:embed/>
                  <p:pic>
                    <p:nvPicPr>
                      <p:cNvPr id="0" name="Object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350" y="3521075"/>
                        <a:ext cx="3429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8" name="Object 42"/>
          <p:cNvGraphicFramePr>
            <a:graphicFrameLocks/>
          </p:cNvGraphicFramePr>
          <p:nvPr/>
        </p:nvGraphicFramePr>
        <p:xfrm>
          <a:off x="5626100" y="3454400"/>
          <a:ext cx="254000" cy="293688"/>
        </p:xfrm>
        <a:graphic>
          <a:graphicData uri="http://schemas.openxmlformats.org/presentationml/2006/ole">
            <mc:AlternateContent xmlns:mc="http://schemas.openxmlformats.org/markup-compatibility/2006">
              <mc:Choice xmlns:v="urn:schemas-microsoft-com:vml" Requires="v">
                <p:oleObj spid="_x0000_s24167" name="公式" r:id="rId9" imgW="161965" imgH="200021" progId="Equation.3">
                  <p:embed/>
                </p:oleObj>
              </mc:Choice>
              <mc:Fallback>
                <p:oleObj name="公式" r:id="rId9" imgW="161965" imgH="200021" progId="Equation.3">
                  <p:embed/>
                  <p:pic>
                    <p:nvPicPr>
                      <p:cNvPr id="0" name="Object 4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100" y="3454400"/>
                        <a:ext cx="254000"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9" name="Text Box 43"/>
          <p:cNvSpPr txBox="1">
            <a:spLocks noChangeArrowheads="1"/>
          </p:cNvSpPr>
          <p:nvPr/>
        </p:nvSpPr>
        <p:spPr bwMode="auto">
          <a:xfrm>
            <a:off x="955675" y="2860675"/>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刚体绕任意轴的转动惯量</a:t>
            </a:r>
          </a:p>
        </p:txBody>
      </p:sp>
      <p:sp>
        <p:nvSpPr>
          <p:cNvPr id="24620" name="Text Box 44"/>
          <p:cNvSpPr txBox="1">
            <a:spLocks noChangeArrowheads="1"/>
          </p:cNvSpPr>
          <p:nvPr/>
        </p:nvSpPr>
        <p:spPr bwMode="auto">
          <a:xfrm>
            <a:off x="803275" y="3517900"/>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b="1">
                <a:solidFill>
                  <a:schemeClr val="bg1"/>
                </a:solidFill>
                <a:latin typeface="楷体_GB2312" pitchFamily="49" charset="-122"/>
                <a:ea typeface="楷体_GB2312" pitchFamily="49" charset="-122"/>
              </a:rPr>
              <a:t>:</a:t>
            </a:r>
            <a:r>
              <a:rPr lang="zh-CN" altLang="en-US" sz="2400" b="1">
                <a:solidFill>
                  <a:schemeClr val="bg1"/>
                </a:solidFill>
                <a:ea typeface="楷体_GB2312" pitchFamily="49" charset="-122"/>
              </a:rPr>
              <a:t>刚体绕通过质心的轴</a:t>
            </a:r>
            <a:endParaRPr lang="zh-CN" altLang="en-US" sz="2400">
              <a:solidFill>
                <a:schemeClr val="bg1"/>
              </a:solidFill>
              <a:ea typeface="楷体_GB2312" pitchFamily="49" charset="-122"/>
            </a:endParaRPr>
          </a:p>
        </p:txBody>
      </p:sp>
      <p:sp>
        <p:nvSpPr>
          <p:cNvPr id="24621" name="Text Box 45"/>
          <p:cNvSpPr txBox="1">
            <a:spLocks noChangeArrowheads="1"/>
          </p:cNvSpPr>
          <p:nvPr/>
        </p:nvSpPr>
        <p:spPr bwMode="auto">
          <a:xfrm>
            <a:off x="5889625" y="3322638"/>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两轴间垂直距离</a:t>
            </a:r>
          </a:p>
        </p:txBody>
      </p:sp>
      <p:graphicFrame>
        <p:nvGraphicFramePr>
          <p:cNvPr id="48" name="Object 2"/>
          <p:cNvGraphicFramePr>
            <a:graphicFrameLocks/>
          </p:cNvGraphicFramePr>
          <p:nvPr/>
        </p:nvGraphicFramePr>
        <p:xfrm>
          <a:off x="2303463" y="6176963"/>
          <a:ext cx="1698625" cy="400050"/>
        </p:xfrm>
        <a:graphic>
          <a:graphicData uri="http://schemas.openxmlformats.org/presentationml/2006/ole">
            <mc:AlternateContent xmlns:mc="http://schemas.openxmlformats.org/markup-compatibility/2006">
              <mc:Choice xmlns:v="urn:schemas-microsoft-com:vml" Requires="v">
                <p:oleObj spid="_x0000_s24168" name="公式" r:id="rId11" imgW="1904973" imgH="380876" progId="Equation.3">
                  <p:embed/>
                </p:oleObj>
              </mc:Choice>
              <mc:Fallback>
                <p:oleObj name="公式" r:id="rId11" imgW="1904973" imgH="380876" progId="Equation.3">
                  <p:embed/>
                  <p:pic>
                    <p:nvPicPr>
                      <p:cNvPr id="0" name="Object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3463" y="6176963"/>
                        <a:ext cx="1698625" cy="400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3"/>
          <p:cNvGraphicFramePr>
            <a:graphicFrameLocks/>
          </p:cNvGraphicFramePr>
          <p:nvPr/>
        </p:nvGraphicFramePr>
        <p:xfrm>
          <a:off x="803275" y="5037138"/>
          <a:ext cx="3541713" cy="868362"/>
        </p:xfrm>
        <a:graphic>
          <a:graphicData uri="http://schemas.openxmlformats.org/presentationml/2006/ole">
            <mc:AlternateContent xmlns:mc="http://schemas.openxmlformats.org/markup-compatibility/2006">
              <mc:Choice xmlns:v="urn:schemas-microsoft-com:vml" Requires="v">
                <p:oleObj spid="_x0000_s24169" name="Equation" r:id="rId13" imgW="3848007" imgH="876204" progId="Equation.3">
                  <p:embed/>
                </p:oleObj>
              </mc:Choice>
              <mc:Fallback>
                <p:oleObj name="Equation" r:id="rId13" imgW="3848007" imgH="876204" progId="Equation.3">
                  <p:embed/>
                  <p:pic>
                    <p:nvPicPr>
                      <p:cNvPr id="0" name="Object 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3275" y="5037138"/>
                        <a:ext cx="3541713" cy="8683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Text Box 4"/>
          <p:cNvSpPr txBox="1">
            <a:spLocks noChangeArrowheads="1"/>
          </p:cNvSpPr>
          <p:nvPr/>
        </p:nvSpPr>
        <p:spPr bwMode="auto">
          <a:xfrm>
            <a:off x="220663" y="4083050"/>
            <a:ext cx="81899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00"/>
                </a:solidFill>
                <a:latin typeface="Times New Roman" pitchFamily="18" charset="0"/>
              </a:rPr>
              <a:t>例 </a:t>
            </a:r>
            <a:r>
              <a:rPr lang="zh-CN" altLang="en-US" sz="2400" b="1" dirty="0">
                <a:solidFill>
                  <a:schemeClr val="bg1"/>
                </a:solidFill>
                <a:latin typeface="Times New Roman" pitchFamily="18" charset="0"/>
              </a:rPr>
              <a:t>已知</a:t>
            </a:r>
            <a:r>
              <a:rPr lang="zh-CN" altLang="zh-CN" sz="2400" b="1" dirty="0">
                <a:solidFill>
                  <a:schemeClr val="bg1"/>
                </a:solidFill>
              </a:rPr>
              <a:t>书中例题</a:t>
            </a:r>
            <a:r>
              <a:rPr lang="en-US" altLang="zh-CN" sz="2400" b="1" dirty="0">
                <a:solidFill>
                  <a:schemeClr val="bg1"/>
                </a:solidFill>
              </a:rPr>
              <a:t>6.1</a:t>
            </a:r>
            <a:r>
              <a:rPr lang="zh-CN" altLang="zh-CN" sz="2400" b="1" dirty="0">
                <a:solidFill>
                  <a:schemeClr val="bg1"/>
                </a:solidFill>
              </a:rPr>
              <a:t>求了杆通过中心轴的转动惯量，用平行轴定理，</a:t>
            </a:r>
            <a:r>
              <a:rPr lang="zh-CN" altLang="en-US" sz="2400" b="1" dirty="0">
                <a:solidFill>
                  <a:schemeClr val="bg1"/>
                </a:solidFill>
              </a:rPr>
              <a:t>求</a:t>
            </a:r>
            <a:r>
              <a:rPr lang="zh-CN" altLang="en-US" sz="2400" b="1" dirty="0">
                <a:solidFill>
                  <a:schemeClr val="bg1"/>
                </a:solidFill>
                <a:latin typeface="Times New Roman" pitchFamily="18" charset="0"/>
              </a:rPr>
              <a:t>均匀细棒一端点的转动惯量</a:t>
            </a:r>
          </a:p>
        </p:txBody>
      </p:sp>
      <p:sp>
        <p:nvSpPr>
          <p:cNvPr id="51" name="AutoShape 5"/>
          <p:cNvSpPr>
            <a:spLocks noChangeArrowheads="1"/>
          </p:cNvSpPr>
          <p:nvPr/>
        </p:nvSpPr>
        <p:spPr bwMode="auto">
          <a:xfrm>
            <a:off x="2068513" y="6143625"/>
            <a:ext cx="2209800" cy="433388"/>
          </a:xfrm>
          <a:prstGeom prst="wedgeRoundRectCallout">
            <a:avLst>
              <a:gd name="adj1" fmla="val -60273"/>
              <a:gd name="adj2" fmla="val -154028"/>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52" name="AutoShape 8"/>
          <p:cNvSpPr>
            <a:spLocks noChangeArrowheads="1"/>
          </p:cNvSpPr>
          <p:nvPr/>
        </p:nvSpPr>
        <p:spPr bwMode="auto">
          <a:xfrm>
            <a:off x="5927725" y="5562600"/>
            <a:ext cx="2524125" cy="176213"/>
          </a:xfrm>
          <a:prstGeom prst="flowChartProcess">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aphicFrame>
        <p:nvGraphicFramePr>
          <p:cNvPr id="53" name="Object 9"/>
          <p:cNvGraphicFramePr>
            <a:graphicFrameLocks/>
          </p:cNvGraphicFramePr>
          <p:nvPr/>
        </p:nvGraphicFramePr>
        <p:xfrm>
          <a:off x="7256463" y="4667250"/>
          <a:ext cx="201612" cy="215900"/>
        </p:xfrm>
        <a:graphic>
          <a:graphicData uri="http://schemas.openxmlformats.org/presentationml/2006/ole">
            <mc:AlternateContent xmlns:mc="http://schemas.openxmlformats.org/markup-compatibility/2006">
              <mc:Choice xmlns:v="urn:schemas-microsoft-com:vml" Requires="v">
                <p:oleObj spid="_x0000_s24170" name="公式" r:id="rId15" imgW="114185" imgH="123900" progId="Equation.3">
                  <p:embed/>
                </p:oleObj>
              </mc:Choice>
              <mc:Fallback>
                <p:oleObj name="公式" r:id="rId15" imgW="114185" imgH="123900"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6463" y="4667250"/>
                        <a:ext cx="201612" cy="2159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Line 10"/>
          <p:cNvSpPr>
            <a:spLocks noChangeShapeType="1"/>
          </p:cNvSpPr>
          <p:nvPr/>
        </p:nvSpPr>
        <p:spPr bwMode="auto">
          <a:xfrm flipH="1">
            <a:off x="7162800"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1"/>
          <p:cNvSpPr>
            <a:spLocks noChangeShapeType="1"/>
          </p:cNvSpPr>
          <p:nvPr/>
        </p:nvSpPr>
        <p:spPr bwMode="auto">
          <a:xfrm flipH="1">
            <a:off x="5927725"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12"/>
          <p:cNvSpPr txBox="1">
            <a:spLocks noChangeArrowheads="1"/>
          </p:cNvSpPr>
          <p:nvPr/>
        </p:nvSpPr>
        <p:spPr bwMode="auto">
          <a:xfrm>
            <a:off x="6272213" y="5091113"/>
            <a:ext cx="4064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57" name="Text Box 13"/>
          <p:cNvSpPr txBox="1">
            <a:spLocks noChangeArrowheads="1"/>
          </p:cNvSpPr>
          <p:nvPr/>
        </p:nvSpPr>
        <p:spPr bwMode="auto">
          <a:xfrm>
            <a:off x="7621588" y="5064125"/>
            <a:ext cx="2682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graphicFrame>
        <p:nvGraphicFramePr>
          <p:cNvPr id="58" name="Object 14"/>
          <p:cNvGraphicFramePr>
            <a:graphicFrameLocks/>
          </p:cNvGraphicFramePr>
          <p:nvPr/>
        </p:nvGraphicFramePr>
        <p:xfrm>
          <a:off x="5972175" y="4581525"/>
          <a:ext cx="280988" cy="315913"/>
        </p:xfrm>
        <a:graphic>
          <a:graphicData uri="http://schemas.openxmlformats.org/presentationml/2006/ole">
            <mc:AlternateContent xmlns:mc="http://schemas.openxmlformats.org/markup-compatibility/2006">
              <mc:Choice xmlns:v="urn:schemas-microsoft-com:vml" Requires="v">
                <p:oleObj spid="_x0000_s24171" name="公式" r:id="rId17" imgW="190578" imgH="228634" progId="Equation.3">
                  <p:embed/>
                </p:oleObj>
              </mc:Choice>
              <mc:Fallback>
                <p:oleObj name="公式" r:id="rId17" imgW="190578" imgH="228634" progId="Equation.3">
                  <p:embed/>
                  <p:pic>
                    <p:nvPicPr>
                      <p:cNvPr id="0"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2175" y="4581525"/>
                        <a:ext cx="280988" cy="3159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Arc 39"/>
          <p:cNvSpPr>
            <a:spLocks/>
          </p:cNvSpPr>
          <p:nvPr/>
        </p:nvSpPr>
        <p:spPr bwMode="auto">
          <a:xfrm flipH="1">
            <a:off x="5686425"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Arc 40"/>
          <p:cNvSpPr>
            <a:spLocks/>
          </p:cNvSpPr>
          <p:nvPr/>
        </p:nvSpPr>
        <p:spPr bwMode="auto">
          <a:xfrm flipH="1">
            <a:off x="6927850"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2"/>
          <p:cNvSpPr>
            <a:spLocks noChangeShapeType="1"/>
          </p:cNvSpPr>
          <p:nvPr/>
        </p:nvSpPr>
        <p:spPr bwMode="auto">
          <a:xfrm>
            <a:off x="8451850" y="5656263"/>
            <a:ext cx="28733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01"/>
                                        </p:tgtEl>
                                        <p:attrNameLst>
                                          <p:attrName>style.visibility</p:attrName>
                                        </p:attrNameLst>
                                      </p:cBhvr>
                                      <p:to>
                                        <p:strVal val="visible"/>
                                      </p:to>
                                    </p:set>
                                    <p:animEffect transition="in" filter="wipe(left)">
                                      <p:cBhvr>
                                        <p:cTn id="7" dur="500"/>
                                        <p:tgtEl>
                                          <p:spTgt spid="246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15"/>
                                        </p:tgtEl>
                                        <p:attrNameLst>
                                          <p:attrName>style.visibility</p:attrName>
                                        </p:attrNameLst>
                                      </p:cBhvr>
                                      <p:to>
                                        <p:strVal val="visible"/>
                                      </p:to>
                                    </p:set>
                                    <p:animEffect transition="in" filter="wipe(left)">
                                      <p:cBhvr>
                                        <p:cTn id="12" dur="500"/>
                                        <p:tgtEl>
                                          <p:spTgt spid="24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4578"/>
                                        </p:tgtEl>
                                        <p:attrNameLst>
                                          <p:attrName>style.visibility</p:attrName>
                                        </p:attrNameLst>
                                      </p:cBhvr>
                                      <p:to>
                                        <p:strVal val="visible"/>
                                      </p:to>
                                    </p:set>
                                    <p:anim calcmode="lin" valueType="num">
                                      <p:cBhvr>
                                        <p:cTn id="17" dur="500" fill="hold"/>
                                        <p:tgtEl>
                                          <p:spTgt spid="24578"/>
                                        </p:tgtEl>
                                        <p:attrNameLst>
                                          <p:attrName>ppt_w</p:attrName>
                                        </p:attrNameLst>
                                      </p:cBhvr>
                                      <p:tavLst>
                                        <p:tav tm="0">
                                          <p:val>
                                            <p:fltVal val="0"/>
                                          </p:val>
                                        </p:tav>
                                        <p:tav tm="100000">
                                          <p:val>
                                            <p:strVal val="#ppt_w"/>
                                          </p:val>
                                        </p:tav>
                                      </p:tavLst>
                                    </p:anim>
                                    <p:anim calcmode="lin" valueType="num">
                                      <p:cBhvr>
                                        <p:cTn id="18"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602"/>
                                        </p:tgtEl>
                                        <p:attrNameLst>
                                          <p:attrName>style.visibility</p:attrName>
                                        </p:attrNameLst>
                                      </p:cBhvr>
                                      <p:to>
                                        <p:strVal val="visible"/>
                                      </p:to>
                                    </p:set>
                                    <p:animEffect transition="in" filter="wipe(left)">
                                      <p:cBhvr>
                                        <p:cTn id="23" dur="500"/>
                                        <p:tgtEl>
                                          <p:spTgt spid="246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603"/>
                                        </p:tgtEl>
                                        <p:attrNameLst>
                                          <p:attrName>style.visibility</p:attrName>
                                        </p:attrNameLst>
                                      </p:cBhvr>
                                      <p:to>
                                        <p:strVal val="visible"/>
                                      </p:to>
                                    </p:set>
                                    <p:animEffect transition="in" filter="wipe(left)">
                                      <p:cBhvr>
                                        <p:cTn id="28" dur="500"/>
                                        <p:tgtEl>
                                          <p:spTgt spid="246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610"/>
                                        </p:tgtEl>
                                        <p:attrNameLst>
                                          <p:attrName>style.visibility</p:attrName>
                                        </p:attrNameLst>
                                      </p:cBhvr>
                                      <p:to>
                                        <p:strVal val="visible"/>
                                      </p:to>
                                    </p:set>
                                    <p:animEffect transition="in" filter="wipe(left)">
                                      <p:cBhvr>
                                        <p:cTn id="33" dur="500"/>
                                        <p:tgtEl>
                                          <p:spTgt spid="246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606"/>
                                        </p:tgtEl>
                                        <p:attrNameLst>
                                          <p:attrName>style.visibility</p:attrName>
                                        </p:attrNameLst>
                                      </p:cBhvr>
                                      <p:to>
                                        <p:strVal val="visible"/>
                                      </p:to>
                                    </p:set>
                                    <p:animEffect transition="in" filter="wipe(left)">
                                      <p:cBhvr>
                                        <p:cTn id="38" dur="500"/>
                                        <p:tgtEl>
                                          <p:spTgt spid="246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607"/>
                                        </p:tgtEl>
                                        <p:attrNameLst>
                                          <p:attrName>style.visibility</p:attrName>
                                        </p:attrNameLst>
                                      </p:cBhvr>
                                      <p:to>
                                        <p:strVal val="visible"/>
                                      </p:to>
                                    </p:set>
                                    <p:animEffect transition="in" filter="wipe(left)">
                                      <p:cBhvr>
                                        <p:cTn id="43" dur="500"/>
                                        <p:tgtEl>
                                          <p:spTgt spid="246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604"/>
                                        </p:tgtEl>
                                        <p:attrNameLst>
                                          <p:attrName>style.visibility</p:attrName>
                                        </p:attrNameLst>
                                      </p:cBhvr>
                                      <p:to>
                                        <p:strVal val="visible"/>
                                      </p:to>
                                    </p:set>
                                    <p:animEffect transition="in" filter="wipe(left)">
                                      <p:cBhvr>
                                        <p:cTn id="48" dur="500"/>
                                        <p:tgtEl>
                                          <p:spTgt spid="246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608"/>
                                        </p:tgtEl>
                                        <p:attrNameLst>
                                          <p:attrName>style.visibility</p:attrName>
                                        </p:attrNameLst>
                                      </p:cBhvr>
                                      <p:to>
                                        <p:strVal val="visible"/>
                                      </p:to>
                                    </p:set>
                                    <p:animEffect transition="in" filter="wipe(left)">
                                      <p:cBhvr>
                                        <p:cTn id="53" dur="500"/>
                                        <p:tgtEl>
                                          <p:spTgt spid="2460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609"/>
                                        </p:tgtEl>
                                        <p:attrNameLst>
                                          <p:attrName>style.visibility</p:attrName>
                                        </p:attrNameLst>
                                      </p:cBhvr>
                                      <p:to>
                                        <p:strVal val="visible"/>
                                      </p:to>
                                    </p:set>
                                    <p:animEffect transition="in" filter="wipe(left)">
                                      <p:cBhvr>
                                        <p:cTn id="58" dur="500"/>
                                        <p:tgtEl>
                                          <p:spTgt spid="246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611"/>
                                        </p:tgtEl>
                                        <p:attrNameLst>
                                          <p:attrName>style.visibility</p:attrName>
                                        </p:attrNameLst>
                                      </p:cBhvr>
                                      <p:to>
                                        <p:strVal val="visible"/>
                                      </p:to>
                                    </p:set>
                                    <p:animEffect transition="in" filter="wipe(left)">
                                      <p:cBhvr>
                                        <p:cTn id="63" dur="500"/>
                                        <p:tgtEl>
                                          <p:spTgt spid="2461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605"/>
                                        </p:tgtEl>
                                        <p:attrNameLst>
                                          <p:attrName>style.visibility</p:attrName>
                                        </p:attrNameLst>
                                      </p:cBhvr>
                                      <p:to>
                                        <p:strVal val="visible"/>
                                      </p:to>
                                    </p:set>
                                    <p:animEffect transition="in" filter="wipe(left)">
                                      <p:cBhvr>
                                        <p:cTn id="68" dur="500"/>
                                        <p:tgtEl>
                                          <p:spTgt spid="246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4612"/>
                                        </p:tgtEl>
                                        <p:attrNameLst>
                                          <p:attrName>style.visibility</p:attrName>
                                        </p:attrNameLst>
                                      </p:cBhvr>
                                      <p:to>
                                        <p:strVal val="visible"/>
                                      </p:to>
                                    </p:set>
                                    <p:animEffect transition="in" filter="wipe(left)">
                                      <p:cBhvr>
                                        <p:cTn id="73" dur="500"/>
                                        <p:tgtEl>
                                          <p:spTgt spid="2461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4616"/>
                                        </p:tgtEl>
                                        <p:attrNameLst>
                                          <p:attrName>style.visibility</p:attrName>
                                        </p:attrNameLst>
                                      </p:cBhvr>
                                      <p:to>
                                        <p:strVal val="visible"/>
                                      </p:to>
                                    </p:set>
                                    <p:animEffect transition="in" filter="wipe(left)">
                                      <p:cBhvr>
                                        <p:cTn id="78" dur="500"/>
                                        <p:tgtEl>
                                          <p:spTgt spid="246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4619"/>
                                        </p:tgtEl>
                                        <p:attrNameLst>
                                          <p:attrName>style.visibility</p:attrName>
                                        </p:attrNameLst>
                                      </p:cBhvr>
                                      <p:to>
                                        <p:strVal val="visible"/>
                                      </p:to>
                                    </p:set>
                                    <p:animEffect transition="in" filter="wipe(left)">
                                      <p:cBhvr>
                                        <p:cTn id="83" dur="500"/>
                                        <p:tgtEl>
                                          <p:spTgt spid="246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4617"/>
                                        </p:tgtEl>
                                        <p:attrNameLst>
                                          <p:attrName>style.visibility</p:attrName>
                                        </p:attrNameLst>
                                      </p:cBhvr>
                                      <p:to>
                                        <p:strVal val="visible"/>
                                      </p:to>
                                    </p:set>
                                    <p:animEffect transition="in" filter="wipe(left)">
                                      <p:cBhvr>
                                        <p:cTn id="88" dur="500"/>
                                        <p:tgtEl>
                                          <p:spTgt spid="2461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620"/>
                                        </p:tgtEl>
                                        <p:attrNameLst>
                                          <p:attrName>style.visibility</p:attrName>
                                        </p:attrNameLst>
                                      </p:cBhvr>
                                      <p:to>
                                        <p:strVal val="visible"/>
                                      </p:to>
                                    </p:set>
                                    <p:animEffect transition="in" filter="wipe(left)">
                                      <p:cBhvr>
                                        <p:cTn id="93" dur="500"/>
                                        <p:tgtEl>
                                          <p:spTgt spid="2462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4618"/>
                                        </p:tgtEl>
                                        <p:attrNameLst>
                                          <p:attrName>style.visibility</p:attrName>
                                        </p:attrNameLst>
                                      </p:cBhvr>
                                      <p:to>
                                        <p:strVal val="visible"/>
                                      </p:to>
                                    </p:set>
                                    <p:animEffect transition="in" filter="wipe(left)">
                                      <p:cBhvr>
                                        <p:cTn id="98" dur="500"/>
                                        <p:tgtEl>
                                          <p:spTgt spid="2461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4621"/>
                                        </p:tgtEl>
                                        <p:attrNameLst>
                                          <p:attrName>style.visibility</p:attrName>
                                        </p:attrNameLst>
                                      </p:cBhvr>
                                      <p:to>
                                        <p:strVal val="visible"/>
                                      </p:to>
                                    </p:set>
                                    <p:animEffect transition="in" filter="wipe(left)">
                                      <p:cBhvr>
                                        <p:cTn id="103" dur="500"/>
                                        <p:tgtEl>
                                          <p:spTgt spid="2462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left)">
                                      <p:cBhvr>
                                        <p:cTn id="108" dur="500"/>
                                        <p:tgtEl>
                                          <p:spTgt spid="5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left)">
                                      <p:cBhvr>
                                        <p:cTn id="118" dur="500"/>
                                        <p:tgtEl>
                                          <p:spTgt spid="6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wipe(left)">
                                      <p:cBhvr>
                                        <p:cTn id="123" dur="500"/>
                                        <p:tgtEl>
                                          <p:spTgt spid="5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wipe(left)">
                                      <p:cBhvr>
                                        <p:cTn id="128" dur="500"/>
                                        <p:tgtEl>
                                          <p:spTgt spid="5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left)">
                                      <p:cBhvr>
                                        <p:cTn id="133" dur="500"/>
                                        <p:tgtEl>
                                          <p:spTgt spid="5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wipe(left)">
                                      <p:cBhvr>
                                        <p:cTn id="138" dur="500"/>
                                        <p:tgtEl>
                                          <p:spTgt spid="5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down)">
                                      <p:cBhvr>
                                        <p:cTn id="143" dur="500"/>
                                        <p:tgtEl>
                                          <p:spTgt spid="59"/>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left)">
                                      <p:cBhvr>
                                        <p:cTn id="148" dur="500"/>
                                        <p:tgtEl>
                                          <p:spTgt spid="54"/>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wipe(left)">
                                      <p:cBhvr>
                                        <p:cTn id="153" dur="500"/>
                                        <p:tgtEl>
                                          <p:spTgt spid="5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wipe(down)">
                                      <p:cBhvr>
                                        <p:cTn id="158" dur="500"/>
                                        <p:tgtEl>
                                          <p:spTgt spid="60"/>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nodeType="clickEffect">
                                  <p:stCondLst>
                                    <p:cond delay="0"/>
                                  </p:stCondLst>
                                  <p:childTnLst>
                                    <p:set>
                                      <p:cBhvr>
                                        <p:cTn id="162" dur="1" fill="hold">
                                          <p:stCondLst>
                                            <p:cond delay="0"/>
                                          </p:stCondLst>
                                        </p:cTn>
                                        <p:tgtEl>
                                          <p:spTgt spid="49"/>
                                        </p:tgtEl>
                                        <p:attrNameLst>
                                          <p:attrName>style.visibility</p:attrName>
                                        </p:attrNameLst>
                                      </p:cBhvr>
                                      <p:to>
                                        <p:strVal val="visible"/>
                                      </p:to>
                                    </p:set>
                                    <p:animEffect transition="in" filter="wipe(left)">
                                      <p:cBhvr>
                                        <p:cTn id="163" dur="500"/>
                                        <p:tgtEl>
                                          <p:spTgt spid="49"/>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wipe(left)">
                                      <p:cBhvr>
                                        <p:cTn id="168" dur="500"/>
                                        <p:tgtEl>
                                          <p:spTgt spid="51"/>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p:bldP spid="24601" grpId="0" autoUpdateAnimBg="0"/>
      <p:bldP spid="24602" grpId="0" animBg="1"/>
      <p:bldP spid="24603" grpId="0" animBg="1"/>
      <p:bldP spid="24604" grpId="0" autoUpdateAnimBg="0"/>
      <p:bldP spid="24605" grpId="0" autoUpdateAnimBg="0"/>
      <p:bldP spid="24606" grpId="0" animBg="1"/>
      <p:bldP spid="24607" grpId="0" animBg="1"/>
      <p:bldP spid="24608" grpId="0" autoUpdateAnimBg="0"/>
      <p:bldP spid="24609" grpId="0" autoUpdateAnimBg="0"/>
      <p:bldP spid="24610" grpId="0" autoUpdateAnimBg="0"/>
      <p:bldP spid="24611" grpId="0" animBg="1"/>
      <p:bldP spid="24615" grpId="0"/>
      <p:bldP spid="24619" grpId="0"/>
      <p:bldP spid="24620" grpId="0"/>
      <p:bldP spid="24621" grpId="0"/>
      <p:bldP spid="50" grpId="0" autoUpdateAnimBg="0"/>
      <p:bldP spid="51" grpId="0" animBg="1" autoUpdateAnimBg="0"/>
      <p:bldP spid="52" grpId="0" animBg="1"/>
      <p:bldP spid="54" grpId="0" animBg="1"/>
      <p:bldP spid="55" grpId="0" animBg="1"/>
      <p:bldP spid="56" grpId="0" autoUpdateAnimBg="0"/>
      <p:bldP spid="57" grpId="0" autoUpdateAnimBg="0"/>
      <p:bldP spid="59" grpId="0" animBg="1"/>
      <p:bldP spid="60" grpId="0" animBg="1"/>
      <p:bldP spid="6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629" y="2552773"/>
            <a:ext cx="5206329" cy="8949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79" name="Rectangle 9"/>
          <p:cNvSpPr>
            <a:spLocks noChangeArrowheads="1"/>
          </p:cNvSpPr>
          <p:nvPr/>
        </p:nvSpPr>
        <p:spPr bwMode="auto">
          <a:xfrm>
            <a:off x="179388" y="611188"/>
            <a:ext cx="7262812"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a:t>
            </a:r>
            <a:r>
              <a:rPr lang="zh-CN" sz="2400" b="1">
                <a:solidFill>
                  <a:schemeClr val="bg1"/>
                </a:solidFill>
                <a:latin typeface="Times New Roman" pitchFamily="18" charset="0"/>
                <a:cs typeface="Times New Roman" pitchFamily="18" charset="0"/>
              </a:rPr>
              <a:t>：过圆盘边缘与圆盘中心轴平行的轴的转动惯量。</a:t>
            </a:r>
            <a:endParaRPr lang="zh-CN" sz="1100" b="1">
              <a:solidFill>
                <a:schemeClr val="bg1"/>
              </a:solidFill>
            </a:endParaRPr>
          </a:p>
          <a:p>
            <a:pPr eaLnBrk="0" hangingPunct="0"/>
            <a:endParaRPr lang="zh-CN" altLang="zh-CN"/>
          </a:p>
        </p:txBody>
      </p:sp>
      <p:sp>
        <p:nvSpPr>
          <p:cNvPr id="25605" name="Rectangle 10"/>
          <p:cNvSpPr>
            <a:spLocks noChangeArrowheads="1"/>
          </p:cNvSpPr>
          <p:nvPr/>
        </p:nvSpPr>
        <p:spPr bwMode="auto">
          <a:xfrm>
            <a:off x="395288" y="1314450"/>
            <a:ext cx="56673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圆盘对其中心轴的转动惯量为：</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eaLnBrk="0" hangingPunct="0"/>
            <a:r>
              <a:rPr lang="zh-CN" altLang="en-US" sz="2400" b="1">
                <a:solidFill>
                  <a:schemeClr val="bg1"/>
                </a:solidFill>
                <a:latin typeface="Times New Roman" pitchFamily="18" charset="0"/>
                <a:cs typeface="Times New Roman" pitchFamily="18" charset="0"/>
              </a:rPr>
              <a:t>两轴之间的距离为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，根据平行轴定理：</a:t>
            </a:r>
            <a:endParaRPr lang="zh-CN" altLang="en-US" sz="1100" b="1">
              <a:solidFill>
                <a:schemeClr val="bg1"/>
              </a:solidFill>
            </a:endParaRPr>
          </a:p>
          <a:p>
            <a:pPr eaLnBrk="0" hangingPunct="0"/>
            <a:endParaRPr lang="zh-CN" altLang="en-US" sz="3200" b="1">
              <a:solidFill>
                <a:schemeClr val="bg1"/>
              </a:solidFill>
            </a:endParaRPr>
          </a:p>
        </p:txBody>
      </p:sp>
      <p:sp>
        <p:nvSpPr>
          <p:cNvPr id="25606" name="Rectangle 11"/>
          <p:cNvSpPr>
            <a:spLocks noChangeArrowheads="1"/>
          </p:cNvSpPr>
          <p:nvPr/>
        </p:nvSpPr>
        <p:spPr bwMode="auto">
          <a:xfrm>
            <a:off x="611188" y="4124325"/>
            <a:ext cx="44942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这种情况用直接积分比较困难。</a:t>
            </a:r>
            <a:endParaRPr lang="zh-CN" sz="3200" b="1">
              <a:solidFill>
                <a:schemeClr val="bg1"/>
              </a:solidFill>
            </a:endParaRPr>
          </a:p>
        </p:txBody>
      </p:sp>
      <p:pic>
        <p:nvPicPr>
          <p:cNvPr id="2458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1436688"/>
            <a:ext cx="17145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56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p:cNvSpPr>
            <a:spLocks noChangeArrowheads="1"/>
          </p:cNvSpPr>
          <p:nvPr/>
        </p:nvSpPr>
        <p:spPr bwMode="auto">
          <a:xfrm>
            <a:off x="215900" y="361950"/>
            <a:ext cx="5435600" cy="230822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en-US" altLang="zh-CN" sz="2400" b="1">
                <a:solidFill>
                  <a:srgbClr val="66FFFF"/>
                </a:solidFill>
                <a:latin typeface="Times New Roman" pitchFamily="18" charset="0"/>
              </a:rPr>
              <a:t>2. (</a:t>
            </a:r>
            <a:r>
              <a:rPr lang="zh-CN" altLang="en-US" sz="2400" b="1">
                <a:solidFill>
                  <a:srgbClr val="66FFFF"/>
                </a:solidFill>
                <a:latin typeface="Times New Roman" pitchFamily="18" charset="0"/>
              </a:rPr>
              <a:t>薄板</a:t>
            </a:r>
            <a:r>
              <a:rPr lang="en-US" altLang="zh-CN" sz="2400" b="1">
                <a:solidFill>
                  <a:srgbClr val="66FFFF"/>
                </a:solidFill>
                <a:latin typeface="Times New Roman" pitchFamily="18" charset="0"/>
              </a:rPr>
              <a:t>)</a:t>
            </a:r>
            <a:r>
              <a:rPr lang="zh-CN" altLang="en-US" sz="2400" b="1">
                <a:solidFill>
                  <a:srgbClr val="66FFFF"/>
                </a:solidFill>
                <a:latin typeface="Times New Roman" pitchFamily="18" charset="0"/>
              </a:rPr>
              <a:t>垂直轴定理</a:t>
            </a:r>
            <a:endParaRPr lang="en-US" altLang="zh-CN" sz="2400" b="1">
              <a:solidFill>
                <a:srgbClr val="66FFFF"/>
              </a:solidFill>
              <a:latin typeface="Times New Roman" pitchFamily="18" charset="0"/>
            </a:endParaRPr>
          </a:p>
          <a:p>
            <a:endParaRPr lang="en-US" altLang="zh-CN" sz="2400" b="1">
              <a:solidFill>
                <a:schemeClr val="bg1"/>
              </a:solidFill>
            </a:endParaRPr>
          </a:p>
          <a:p>
            <a:r>
              <a:rPr lang="zh-CN" altLang="zh-CN" sz="2400" b="1">
                <a:solidFill>
                  <a:schemeClr val="bg1"/>
                </a:solidFill>
              </a:rPr>
              <a:t>对于无穷薄的薄板，建立坐标轴</a:t>
            </a:r>
            <a:r>
              <a:rPr lang="en-US" altLang="zh-CN" sz="2400" b="1">
                <a:solidFill>
                  <a:schemeClr val="bg1"/>
                </a:solidFill>
              </a:rPr>
              <a:t>oxyz</a:t>
            </a:r>
            <a:r>
              <a:rPr lang="zh-CN" altLang="zh-CN" sz="2400" b="1">
                <a:solidFill>
                  <a:schemeClr val="bg1"/>
                </a:solidFill>
              </a:rPr>
              <a:t>，其中</a:t>
            </a:r>
            <a:r>
              <a:rPr lang="en-US" altLang="zh-CN" sz="2400" b="1">
                <a:solidFill>
                  <a:schemeClr val="bg1"/>
                </a:solidFill>
              </a:rPr>
              <a:t>oxy</a:t>
            </a:r>
            <a:r>
              <a:rPr lang="zh-CN" altLang="zh-CN" sz="2400" b="1">
                <a:solidFill>
                  <a:schemeClr val="bg1"/>
                </a:solidFill>
              </a:rPr>
              <a:t>平面在薄板平面内，</a:t>
            </a:r>
            <a:r>
              <a:rPr lang="en-US" altLang="zh-CN" sz="2400" b="1">
                <a:solidFill>
                  <a:schemeClr val="bg1"/>
                </a:solidFill>
              </a:rPr>
              <a:t>z</a:t>
            </a:r>
            <a:r>
              <a:rPr lang="zh-CN" altLang="zh-CN" sz="2400" b="1">
                <a:solidFill>
                  <a:schemeClr val="bg1"/>
                </a:solidFill>
              </a:rPr>
              <a:t>轴与薄板垂直。</a:t>
            </a:r>
          </a:p>
          <a:p>
            <a:pPr eaLnBrk="0" hangingPunct="0"/>
            <a:endParaRPr lang="zh-CN" altLang="en-US" sz="2400" b="1">
              <a:solidFill>
                <a:srgbClr val="66FFFF"/>
              </a:solidFill>
              <a:latin typeface="Times New Roman" pitchFamily="18" charset="0"/>
            </a:endParaRPr>
          </a:p>
        </p:txBody>
      </p:sp>
      <p:graphicFrame>
        <p:nvGraphicFramePr>
          <p:cNvPr id="25607" name="Object 7"/>
          <p:cNvGraphicFramePr>
            <a:graphicFrameLocks/>
          </p:cNvGraphicFramePr>
          <p:nvPr/>
        </p:nvGraphicFramePr>
        <p:xfrm>
          <a:off x="431800" y="2708275"/>
          <a:ext cx="1554163" cy="422275"/>
        </p:xfrm>
        <a:graphic>
          <a:graphicData uri="http://schemas.openxmlformats.org/presentationml/2006/ole">
            <mc:AlternateContent xmlns:mc="http://schemas.openxmlformats.org/markup-compatibility/2006">
              <mc:Choice xmlns:v="urn:schemas-microsoft-com:vml" Requires="v">
                <p:oleObj spid="_x0000_s25994" name="公式" r:id="rId3" imgW="1638271" imgH="380876" progId="Equation.3">
                  <p:embed/>
                </p:oleObj>
              </mc:Choice>
              <mc:Fallback>
                <p:oleObj name="公式" r:id="rId3" imgW="1638271" imgH="380876"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708275"/>
                        <a:ext cx="1554163"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 name="Rectangle 15"/>
          <p:cNvSpPr>
            <a:spLocks noChangeArrowheads="1"/>
          </p:cNvSpPr>
          <p:nvPr/>
        </p:nvSpPr>
        <p:spPr bwMode="auto">
          <a:xfrm>
            <a:off x="842963" y="4462463"/>
            <a:ext cx="120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900">
                <a:solidFill>
                  <a:srgbClr val="000000"/>
                </a:solidFill>
                <a:latin typeface="Times New Roman" pitchFamily="18" charset="0"/>
              </a:rPr>
              <a:t>  </a:t>
            </a:r>
            <a:endParaRPr lang="en-US" altLang="zh-CN" sz="2400">
              <a:latin typeface="Times New Roman" pitchFamily="18" charset="0"/>
            </a:endParaRPr>
          </a:p>
        </p:txBody>
      </p:sp>
      <p:sp>
        <p:nvSpPr>
          <p:cNvPr id="25616" name="Rectangle 16"/>
          <p:cNvSpPr>
            <a:spLocks noChangeArrowheads="1"/>
          </p:cNvSpPr>
          <p:nvPr/>
        </p:nvSpPr>
        <p:spPr bwMode="auto">
          <a:xfrm>
            <a:off x="425450" y="4010025"/>
            <a:ext cx="4927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FFFF00"/>
                </a:solidFill>
                <a:latin typeface="宋体" pitchFamily="2" charset="-122"/>
              </a:rPr>
              <a:t>例如</a:t>
            </a:r>
            <a:r>
              <a:rPr lang="zh-CN" altLang="en-US" sz="2400" b="1">
                <a:solidFill>
                  <a:schemeClr val="bg1"/>
                </a:solidFill>
                <a:latin typeface="宋体" pitchFamily="2" charset="-122"/>
              </a:rPr>
              <a:t>求对圆盘的一条直径的转动惯量</a:t>
            </a:r>
            <a:endParaRPr lang="zh-CN" altLang="en-US" sz="2400" b="1">
              <a:solidFill>
                <a:schemeClr val="bg1"/>
              </a:solidFill>
              <a:latin typeface="Times New Roman" pitchFamily="18" charset="0"/>
            </a:endParaRPr>
          </a:p>
        </p:txBody>
      </p:sp>
      <p:sp>
        <p:nvSpPr>
          <p:cNvPr id="2" name="Rectangle 17"/>
          <p:cNvSpPr>
            <a:spLocks noChangeArrowheads="1"/>
          </p:cNvSpPr>
          <p:nvPr/>
        </p:nvSpPr>
        <p:spPr bwMode="auto">
          <a:xfrm>
            <a:off x="3209925" y="434975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zh-CN" altLang="zh-CN" sz="2400" b="1">
              <a:latin typeface="Times New Roman" pitchFamily="18" charset="0"/>
            </a:endParaRPr>
          </a:p>
        </p:txBody>
      </p:sp>
      <p:graphicFrame>
        <p:nvGraphicFramePr>
          <p:cNvPr id="25618" name="Object 18"/>
          <p:cNvGraphicFramePr>
            <a:graphicFrameLocks/>
          </p:cNvGraphicFramePr>
          <p:nvPr/>
        </p:nvGraphicFramePr>
        <p:xfrm>
          <a:off x="1217613" y="4525963"/>
          <a:ext cx="1428750" cy="742950"/>
        </p:xfrm>
        <a:graphic>
          <a:graphicData uri="http://schemas.openxmlformats.org/presentationml/2006/ole">
            <mc:AlternateContent xmlns:mc="http://schemas.openxmlformats.org/markup-compatibility/2006">
              <mc:Choice xmlns:v="urn:schemas-microsoft-com:vml" Requires="v">
                <p:oleObj spid="_x0000_s25995" name="Equation" r:id="rId5" imgW="1495472" imgH="733410" progId="Equation.3">
                  <p:embed/>
                </p:oleObj>
              </mc:Choice>
              <mc:Fallback>
                <p:oleObj name="Equation" r:id="rId5" imgW="1495472" imgH="733410"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4525963"/>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19"/>
          <p:cNvGraphicFramePr>
            <a:graphicFrameLocks/>
          </p:cNvGraphicFramePr>
          <p:nvPr/>
        </p:nvGraphicFramePr>
        <p:xfrm>
          <a:off x="1225550" y="5421313"/>
          <a:ext cx="1576388" cy="422275"/>
        </p:xfrm>
        <a:graphic>
          <a:graphicData uri="http://schemas.openxmlformats.org/presentationml/2006/ole">
            <mc:AlternateContent xmlns:mc="http://schemas.openxmlformats.org/markup-compatibility/2006">
              <mc:Choice xmlns:v="urn:schemas-microsoft-com:vml" Requires="v">
                <p:oleObj spid="_x0000_s25996" name="Equation" r:id="rId7" imgW="1666885" imgH="380876" progId="Equation.3">
                  <p:embed/>
                </p:oleObj>
              </mc:Choice>
              <mc:Fallback>
                <p:oleObj name="Equation" r:id="rId7" imgW="1666885" imgH="380876"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550" y="5421313"/>
                        <a:ext cx="157638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0" name="Object 20"/>
          <p:cNvGraphicFramePr>
            <a:graphicFrameLocks/>
          </p:cNvGraphicFramePr>
          <p:nvPr/>
        </p:nvGraphicFramePr>
        <p:xfrm>
          <a:off x="1217613" y="5962650"/>
          <a:ext cx="971550" cy="422275"/>
        </p:xfrm>
        <a:graphic>
          <a:graphicData uri="http://schemas.openxmlformats.org/presentationml/2006/ole">
            <mc:AlternateContent xmlns:mc="http://schemas.openxmlformats.org/markup-compatibility/2006">
              <mc:Choice xmlns:v="urn:schemas-microsoft-com:vml" Requires="v">
                <p:oleObj spid="_x0000_s25997" name="Equation" r:id="rId9" imgW="990683" imgH="380876" progId="Equation.3">
                  <p:embed/>
                </p:oleObj>
              </mc:Choice>
              <mc:Fallback>
                <p:oleObj name="Equation" r:id="rId9" imgW="990683" imgH="380876" progId="Equation.3">
                  <p:embed/>
                  <p:pic>
                    <p:nvPicPr>
                      <p:cNvPr id="0" name="Object 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7613" y="5962650"/>
                        <a:ext cx="97155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1" name="Text Box 21"/>
          <p:cNvSpPr txBox="1">
            <a:spLocks noChangeArrowheads="1"/>
          </p:cNvSpPr>
          <p:nvPr/>
        </p:nvSpPr>
        <p:spPr bwMode="auto">
          <a:xfrm>
            <a:off x="354013" y="460533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已知</a:t>
            </a:r>
          </a:p>
        </p:txBody>
      </p:sp>
      <p:sp>
        <p:nvSpPr>
          <p:cNvPr id="25622" name="AutoShape 22"/>
          <p:cNvSpPr>
            <a:spLocks/>
          </p:cNvSpPr>
          <p:nvPr/>
        </p:nvSpPr>
        <p:spPr bwMode="auto">
          <a:xfrm flipH="1">
            <a:off x="2803525" y="5594350"/>
            <a:ext cx="142875" cy="685800"/>
          </a:xfrm>
          <a:prstGeom prst="leftBrace">
            <a:avLst>
              <a:gd name="adj1" fmla="val 40000"/>
              <a:gd name="adj2" fmla="val 49019"/>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chemeClr val="bg1"/>
              </a:solidFill>
              <a:latin typeface="Times New Roman" pitchFamily="18" charset="0"/>
            </a:endParaRPr>
          </a:p>
        </p:txBody>
      </p:sp>
      <p:graphicFrame>
        <p:nvGraphicFramePr>
          <p:cNvPr id="25623" name="Object 23"/>
          <p:cNvGraphicFramePr>
            <a:graphicFrameLocks/>
          </p:cNvGraphicFramePr>
          <p:nvPr/>
        </p:nvGraphicFramePr>
        <p:xfrm>
          <a:off x="3025775" y="5530850"/>
          <a:ext cx="2079625" cy="742950"/>
        </p:xfrm>
        <a:graphic>
          <a:graphicData uri="http://schemas.openxmlformats.org/presentationml/2006/ole">
            <mc:AlternateContent xmlns:mc="http://schemas.openxmlformats.org/markup-compatibility/2006">
              <mc:Choice xmlns:v="urn:schemas-microsoft-com:vml" Requires="v">
                <p:oleObj spid="_x0000_s25998" name="Equation" r:id="rId11" imgW="2219454" imgH="733410" progId="Equation.3">
                  <p:embed/>
                </p:oleObj>
              </mc:Choice>
              <mc:Fallback>
                <p:oleObj name="Equation" r:id="rId11" imgW="2219454" imgH="73341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5775" y="5530850"/>
                        <a:ext cx="20796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4" name="Group 24"/>
          <p:cNvGrpSpPr>
            <a:grpSpLocks/>
          </p:cNvGrpSpPr>
          <p:nvPr/>
        </p:nvGrpSpPr>
        <p:grpSpPr bwMode="auto">
          <a:xfrm>
            <a:off x="5957888" y="4256088"/>
            <a:ext cx="2682875" cy="2024062"/>
            <a:chOff x="3742" y="2886"/>
            <a:chExt cx="1689" cy="1275"/>
          </a:xfrm>
        </p:grpSpPr>
        <p:sp>
          <p:nvSpPr>
            <p:cNvPr id="25626" name="Text Box 25"/>
            <p:cNvSpPr txBox="1">
              <a:spLocks noChangeArrowheads="1"/>
            </p:cNvSpPr>
            <p:nvPr/>
          </p:nvSpPr>
          <p:spPr bwMode="auto">
            <a:xfrm>
              <a:off x="5128" y="3543"/>
              <a:ext cx="30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y</a:t>
              </a:r>
              <a:endParaRPr lang="en-US" altLang="zh-CN" sz="2400" i="1" baseline="-25000">
                <a:solidFill>
                  <a:srgbClr val="FFFF00"/>
                </a:solidFill>
                <a:latin typeface="Times New Roman" pitchFamily="18" charset="0"/>
              </a:endParaRPr>
            </a:p>
          </p:txBody>
        </p:sp>
        <p:sp>
          <p:nvSpPr>
            <p:cNvPr id="25627" name="Oval 26"/>
            <p:cNvSpPr>
              <a:spLocks noChangeArrowheads="1"/>
            </p:cNvSpPr>
            <p:nvPr/>
          </p:nvSpPr>
          <p:spPr bwMode="auto">
            <a:xfrm>
              <a:off x="3892" y="3203"/>
              <a:ext cx="1107" cy="821"/>
            </a:xfrm>
            <a:prstGeom prst="ellipse">
              <a:avLst/>
            </a:prstGeom>
            <a:solidFill>
              <a:srgbClr val="FF6600"/>
            </a:solidFill>
            <a:ln>
              <a:noFill/>
            </a:ln>
            <a:extLst>
              <a:ext uri="{91240B29-F687-4F45-9708-019B960494DF}">
                <a14:hiddenLine xmlns:a14="http://schemas.microsoft.com/office/drawing/2010/main" w="12700">
                  <a:solidFill>
                    <a:schemeClr val="tx1"/>
                  </a:solidFill>
                  <a:round/>
                  <a:headEnd/>
                  <a:tailEnd/>
                </a14:hiddenLine>
              </a:ext>
            </a:extLst>
          </p:spPr>
          <p:txBody>
            <a:bodyPr/>
            <a:lstStyle/>
            <a:p>
              <a:pPr eaLnBrk="0" hangingPunct="0"/>
              <a:endParaRPr lang="zh-CN" altLang="zh-CN" sz="2400" b="1">
                <a:latin typeface="Times New Roman" pitchFamily="18" charset="0"/>
              </a:endParaRPr>
            </a:p>
          </p:txBody>
        </p:sp>
        <p:sp>
          <p:nvSpPr>
            <p:cNvPr id="25628" name="Oval 27"/>
            <p:cNvSpPr>
              <a:spLocks noChangeArrowheads="1"/>
            </p:cNvSpPr>
            <p:nvPr/>
          </p:nvSpPr>
          <p:spPr bwMode="auto">
            <a:xfrm>
              <a:off x="3892" y="3155"/>
              <a:ext cx="1107" cy="82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25629" name="Line 28"/>
            <p:cNvSpPr>
              <a:spLocks noChangeShapeType="1"/>
            </p:cNvSpPr>
            <p:nvPr/>
          </p:nvSpPr>
          <p:spPr bwMode="auto">
            <a:xfrm flipH="1" flipV="1">
              <a:off x="4433" y="3047"/>
              <a:ext cx="2" cy="545"/>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0" name="Line 29"/>
            <p:cNvSpPr>
              <a:spLocks noChangeShapeType="1"/>
            </p:cNvSpPr>
            <p:nvPr/>
          </p:nvSpPr>
          <p:spPr bwMode="auto">
            <a:xfrm>
              <a:off x="4439" y="3592"/>
              <a:ext cx="708" cy="0"/>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1" name="Text Box 30"/>
            <p:cNvSpPr txBox="1">
              <a:spLocks noChangeArrowheads="1"/>
            </p:cNvSpPr>
            <p:nvPr/>
          </p:nvSpPr>
          <p:spPr bwMode="auto">
            <a:xfrm>
              <a:off x="3742" y="3773"/>
              <a:ext cx="23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p>
          </p:txBody>
        </p:sp>
        <p:sp>
          <p:nvSpPr>
            <p:cNvPr id="25632" name="Text Box 31"/>
            <p:cNvSpPr txBox="1">
              <a:spLocks noChangeArrowheads="1"/>
            </p:cNvSpPr>
            <p:nvPr/>
          </p:nvSpPr>
          <p:spPr bwMode="auto">
            <a:xfrm>
              <a:off x="4148" y="2886"/>
              <a:ext cx="2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latin typeface="Times New Roman" pitchFamily="18" charset="0"/>
                </a:rPr>
                <a:t> </a:t>
              </a:r>
              <a:r>
                <a:rPr lang="en-US" altLang="zh-CN" sz="2400" b="1" i="1">
                  <a:solidFill>
                    <a:srgbClr val="FFFF00"/>
                  </a:solidFill>
                  <a:latin typeface="Times New Roman" pitchFamily="18" charset="0"/>
                </a:rPr>
                <a:t>z</a:t>
              </a:r>
            </a:p>
          </p:txBody>
        </p:sp>
        <p:sp>
          <p:nvSpPr>
            <p:cNvPr id="25633" name="Line 32"/>
            <p:cNvSpPr>
              <a:spLocks noChangeShapeType="1"/>
            </p:cNvSpPr>
            <p:nvPr/>
          </p:nvSpPr>
          <p:spPr bwMode="auto">
            <a:xfrm flipH="1">
              <a:off x="3934" y="3583"/>
              <a:ext cx="509" cy="417"/>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4" name="Line 33"/>
            <p:cNvSpPr>
              <a:spLocks noChangeShapeType="1"/>
            </p:cNvSpPr>
            <p:nvPr/>
          </p:nvSpPr>
          <p:spPr bwMode="auto">
            <a:xfrm>
              <a:off x="4434" y="3590"/>
              <a:ext cx="260" cy="34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Text Box 34"/>
            <p:cNvSpPr txBox="1">
              <a:spLocks noChangeArrowheads="1"/>
            </p:cNvSpPr>
            <p:nvPr/>
          </p:nvSpPr>
          <p:spPr bwMode="auto">
            <a:xfrm>
              <a:off x="4375" y="3251"/>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zh-CN" altLang="en-US" sz="2400" b="1">
                  <a:solidFill>
                    <a:srgbClr val="000000"/>
                  </a:solidFill>
                  <a:latin typeface="Times New Roman" pitchFamily="18" charset="0"/>
                </a:rPr>
                <a:t>圆盘</a:t>
              </a:r>
              <a:endParaRPr lang="zh-CN" altLang="en-US" sz="2400" b="1" baseline="-25000">
                <a:solidFill>
                  <a:srgbClr val="000000"/>
                </a:solidFill>
                <a:latin typeface="Times New Roman" pitchFamily="18" charset="0"/>
              </a:endParaRPr>
            </a:p>
          </p:txBody>
        </p:sp>
        <p:sp>
          <p:nvSpPr>
            <p:cNvPr id="25636" name="Text Box 35"/>
            <p:cNvSpPr txBox="1">
              <a:spLocks noChangeArrowheads="1"/>
            </p:cNvSpPr>
            <p:nvPr/>
          </p:nvSpPr>
          <p:spPr bwMode="auto">
            <a:xfrm>
              <a:off x="4291" y="3673"/>
              <a:ext cx="42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en-US" altLang="zh-CN" sz="2400" i="1">
                  <a:solidFill>
                    <a:srgbClr val="000000"/>
                  </a:solidFill>
                  <a:latin typeface="Times New Roman" pitchFamily="18" charset="0"/>
                </a:rPr>
                <a:t>R</a:t>
              </a:r>
              <a:endParaRPr lang="en-US" altLang="zh-CN" sz="2400" i="1" baseline="-25000">
                <a:solidFill>
                  <a:srgbClr val="000000"/>
                </a:solidFill>
                <a:latin typeface="Times New Roman" pitchFamily="18" charset="0"/>
              </a:endParaRPr>
            </a:p>
          </p:txBody>
        </p:sp>
        <p:sp>
          <p:nvSpPr>
            <p:cNvPr id="25637" name="Text Box 36"/>
            <p:cNvSpPr txBox="1">
              <a:spLocks noChangeArrowheads="1"/>
            </p:cNvSpPr>
            <p:nvPr/>
          </p:nvSpPr>
          <p:spPr bwMode="auto">
            <a:xfrm>
              <a:off x="4087" y="3384"/>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00"/>
                  </a:solidFill>
                  <a:latin typeface="Times New Roman" pitchFamily="18" charset="0"/>
                </a:rPr>
                <a:t> </a:t>
              </a:r>
              <a:r>
                <a:rPr lang="en-US" altLang="zh-CN" sz="2400">
                  <a:solidFill>
                    <a:srgbClr val="FF0000"/>
                  </a:solidFill>
                  <a:latin typeface="Times New Roman" pitchFamily="18" charset="0"/>
                </a:rPr>
                <a:t>C</a:t>
              </a:r>
              <a:endParaRPr lang="en-US" altLang="zh-CN" sz="2400" baseline="-25000">
                <a:solidFill>
                  <a:srgbClr val="FF0000"/>
                </a:solidFill>
                <a:latin typeface="Times New Roman" pitchFamily="18" charset="0"/>
              </a:endParaRPr>
            </a:p>
          </p:txBody>
        </p:sp>
        <p:sp>
          <p:nvSpPr>
            <p:cNvPr id="3" name="Text Box 37"/>
            <p:cNvSpPr txBox="1">
              <a:spLocks noChangeArrowheads="1"/>
            </p:cNvSpPr>
            <p:nvPr/>
          </p:nvSpPr>
          <p:spPr bwMode="auto">
            <a:xfrm>
              <a:off x="4615" y="2933"/>
              <a:ext cx="35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m</a:t>
              </a:r>
              <a:endParaRPr lang="en-US" altLang="zh-CN" sz="2400" i="1" baseline="-25000">
                <a:solidFill>
                  <a:srgbClr val="FFFF00"/>
                </a:solidFill>
                <a:latin typeface="Times New Roman" pitchFamily="18" charset="0"/>
              </a:endParaRPr>
            </a:p>
          </p:txBody>
        </p:sp>
      </p:grpSp>
      <p:sp>
        <p:nvSpPr>
          <p:cNvPr id="25638" name="Rectangle 38"/>
          <p:cNvSpPr>
            <a:spLocks noChangeArrowheads="1"/>
          </p:cNvSpPr>
          <p:nvPr/>
        </p:nvSpPr>
        <p:spPr bwMode="auto">
          <a:xfrm>
            <a:off x="2863850" y="2492375"/>
            <a:ext cx="2519363" cy="10064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5000"/>
              </a:lnSpc>
            </a:pPr>
            <a:r>
              <a:rPr lang="en-US" altLang="zh-CN" sz="2400" b="1" i="1">
                <a:solidFill>
                  <a:srgbClr val="66FFFF"/>
                </a:solidFill>
                <a:latin typeface="Times New Roman" pitchFamily="18" charset="0"/>
              </a:rPr>
              <a:t>x,y</a:t>
            </a:r>
            <a:r>
              <a:rPr lang="zh-CN" altLang="en-US" sz="2400" b="1">
                <a:solidFill>
                  <a:schemeClr val="bg1"/>
                </a:solidFill>
                <a:latin typeface="宋体" pitchFamily="2" charset="-122"/>
              </a:rPr>
              <a:t>轴在薄板内；</a:t>
            </a:r>
          </a:p>
          <a:p>
            <a:pPr eaLnBrk="0" hangingPunct="0">
              <a:lnSpc>
                <a:spcPct val="125000"/>
              </a:lnSpc>
            </a:pPr>
            <a:r>
              <a:rPr lang="en-US" altLang="zh-CN" sz="2400" b="1" i="1">
                <a:solidFill>
                  <a:srgbClr val="66FFFF"/>
                </a:solidFill>
                <a:latin typeface="Times New Roman" pitchFamily="18" charset="0"/>
              </a:rPr>
              <a:t>z </a:t>
            </a:r>
            <a:r>
              <a:rPr lang="zh-CN" altLang="en-US" sz="2400" b="1">
                <a:solidFill>
                  <a:schemeClr val="bg1"/>
                </a:solidFill>
                <a:latin typeface="宋体" pitchFamily="2" charset="-122"/>
              </a:rPr>
              <a:t>轴垂直</a:t>
            </a:r>
            <a:r>
              <a:rPr lang="zh-CN" altLang="en-US" sz="2400" b="1">
                <a:solidFill>
                  <a:schemeClr val="bg1"/>
                </a:solidFill>
                <a:latin typeface="Times New Roman" pitchFamily="18" charset="0"/>
              </a:rPr>
              <a:t>薄板。</a:t>
            </a:r>
            <a:endParaRPr lang="zh-CN" altLang="en-US" sz="2400" b="1">
              <a:solidFill>
                <a:schemeClr val="bg1"/>
              </a:solidFill>
              <a:latin typeface="宋体" pitchFamily="2" charset="-122"/>
            </a:endParaRPr>
          </a:p>
        </p:txBody>
      </p:sp>
      <p:grpSp>
        <p:nvGrpSpPr>
          <p:cNvPr id="25641" name="Group 41"/>
          <p:cNvGrpSpPr>
            <a:grpSpLocks/>
          </p:cNvGrpSpPr>
          <p:nvPr/>
        </p:nvGrpSpPr>
        <p:grpSpPr bwMode="auto">
          <a:xfrm>
            <a:off x="5888038" y="454025"/>
            <a:ext cx="2667000" cy="2405063"/>
            <a:chOff x="3742" y="1343"/>
            <a:chExt cx="1680" cy="1515"/>
          </a:xfrm>
        </p:grpSpPr>
        <p:sp>
          <p:nvSpPr>
            <p:cNvPr id="4" name="Line 42"/>
            <p:cNvSpPr>
              <a:spLocks noChangeShapeType="1"/>
            </p:cNvSpPr>
            <p:nvPr/>
          </p:nvSpPr>
          <p:spPr bwMode="auto">
            <a:xfrm>
              <a:off x="3774" y="217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Freeform 43"/>
            <p:cNvSpPr>
              <a:spLocks/>
            </p:cNvSpPr>
            <p:nvPr/>
          </p:nvSpPr>
          <p:spPr bwMode="auto">
            <a:xfrm>
              <a:off x="3742" y="1880"/>
              <a:ext cx="1680" cy="912"/>
            </a:xfrm>
            <a:custGeom>
              <a:avLst/>
              <a:gdLst>
                <a:gd name="T0" fmla="*/ 4 w 1896"/>
                <a:gd name="T1" fmla="*/ 143 h 984"/>
                <a:gd name="T2" fmla="*/ 31 w 1896"/>
                <a:gd name="T3" fmla="*/ 255 h 984"/>
                <a:gd name="T4" fmla="*/ 74 w 1896"/>
                <a:gd name="T5" fmla="*/ 323 h 984"/>
                <a:gd name="T6" fmla="*/ 103 w 1896"/>
                <a:gd name="T7" fmla="*/ 368 h 984"/>
                <a:gd name="T8" fmla="*/ 203 w 1896"/>
                <a:gd name="T9" fmla="*/ 412 h 984"/>
                <a:gd name="T10" fmla="*/ 274 w 1896"/>
                <a:gd name="T11" fmla="*/ 435 h 984"/>
                <a:gd name="T12" fmla="*/ 333 w 1896"/>
                <a:gd name="T13" fmla="*/ 457 h 984"/>
                <a:gd name="T14" fmla="*/ 389 w 1896"/>
                <a:gd name="T15" fmla="*/ 457 h 984"/>
                <a:gd name="T16" fmla="*/ 447 w 1896"/>
                <a:gd name="T17" fmla="*/ 435 h 984"/>
                <a:gd name="T18" fmla="*/ 475 w 1896"/>
                <a:gd name="T19" fmla="*/ 388 h 984"/>
                <a:gd name="T20" fmla="*/ 504 w 1896"/>
                <a:gd name="T21" fmla="*/ 344 h 984"/>
                <a:gd name="T22" fmla="*/ 533 w 1896"/>
                <a:gd name="T23" fmla="*/ 299 h 984"/>
                <a:gd name="T24" fmla="*/ 547 w 1896"/>
                <a:gd name="T25" fmla="*/ 255 h 984"/>
                <a:gd name="T26" fmla="*/ 561 w 1896"/>
                <a:gd name="T27" fmla="*/ 210 h 984"/>
                <a:gd name="T28" fmla="*/ 561 w 1896"/>
                <a:gd name="T29" fmla="*/ 187 h 984"/>
                <a:gd name="T30" fmla="*/ 561 w 1896"/>
                <a:gd name="T31" fmla="*/ 143 h 984"/>
                <a:gd name="T32" fmla="*/ 533 w 1896"/>
                <a:gd name="T33" fmla="*/ 98 h 984"/>
                <a:gd name="T34" fmla="*/ 504 w 1896"/>
                <a:gd name="T35" fmla="*/ 75 h 984"/>
                <a:gd name="T36" fmla="*/ 461 w 1896"/>
                <a:gd name="T37" fmla="*/ 52 h 984"/>
                <a:gd name="T38" fmla="*/ 376 w 1896"/>
                <a:gd name="T39" fmla="*/ 6 h 984"/>
                <a:gd name="T40" fmla="*/ 246 w 1896"/>
                <a:gd name="T41" fmla="*/ 6 h 984"/>
                <a:gd name="T42" fmla="*/ 145 w 1896"/>
                <a:gd name="T43" fmla="*/ 6 h 984"/>
                <a:gd name="T44" fmla="*/ 45 w 1896"/>
                <a:gd name="T45" fmla="*/ 52 h 984"/>
                <a:gd name="T46" fmla="*/ 17 w 1896"/>
                <a:gd name="T47" fmla="*/ 98 h 984"/>
                <a:gd name="T48" fmla="*/ 4 w 1896"/>
                <a:gd name="T49" fmla="*/ 143 h 9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96" h="984">
                  <a:moveTo>
                    <a:pt x="8" y="304"/>
                  </a:moveTo>
                  <a:cubicBezTo>
                    <a:pt x="16" y="360"/>
                    <a:pt x="64" y="480"/>
                    <a:pt x="104" y="544"/>
                  </a:cubicBezTo>
                  <a:cubicBezTo>
                    <a:pt x="144" y="608"/>
                    <a:pt x="208" y="648"/>
                    <a:pt x="248" y="688"/>
                  </a:cubicBezTo>
                  <a:cubicBezTo>
                    <a:pt x="288" y="728"/>
                    <a:pt x="272" y="752"/>
                    <a:pt x="344" y="784"/>
                  </a:cubicBezTo>
                  <a:cubicBezTo>
                    <a:pt x="416" y="816"/>
                    <a:pt x="584" y="856"/>
                    <a:pt x="680" y="880"/>
                  </a:cubicBezTo>
                  <a:cubicBezTo>
                    <a:pt x="776" y="904"/>
                    <a:pt x="848" y="912"/>
                    <a:pt x="920" y="928"/>
                  </a:cubicBezTo>
                  <a:cubicBezTo>
                    <a:pt x="992" y="944"/>
                    <a:pt x="1048" y="968"/>
                    <a:pt x="1112" y="976"/>
                  </a:cubicBezTo>
                  <a:cubicBezTo>
                    <a:pt x="1176" y="984"/>
                    <a:pt x="1240" y="984"/>
                    <a:pt x="1304" y="976"/>
                  </a:cubicBezTo>
                  <a:cubicBezTo>
                    <a:pt x="1368" y="968"/>
                    <a:pt x="1448" y="952"/>
                    <a:pt x="1496" y="928"/>
                  </a:cubicBezTo>
                  <a:cubicBezTo>
                    <a:pt x="1544" y="904"/>
                    <a:pt x="1560" y="864"/>
                    <a:pt x="1592" y="832"/>
                  </a:cubicBezTo>
                  <a:cubicBezTo>
                    <a:pt x="1624" y="800"/>
                    <a:pt x="1656" y="768"/>
                    <a:pt x="1688" y="736"/>
                  </a:cubicBezTo>
                  <a:cubicBezTo>
                    <a:pt x="1720" y="704"/>
                    <a:pt x="1760" y="672"/>
                    <a:pt x="1784" y="640"/>
                  </a:cubicBezTo>
                  <a:cubicBezTo>
                    <a:pt x="1808" y="608"/>
                    <a:pt x="1816" y="576"/>
                    <a:pt x="1832" y="544"/>
                  </a:cubicBezTo>
                  <a:cubicBezTo>
                    <a:pt x="1848" y="512"/>
                    <a:pt x="1872" y="472"/>
                    <a:pt x="1880" y="448"/>
                  </a:cubicBezTo>
                  <a:cubicBezTo>
                    <a:pt x="1888" y="424"/>
                    <a:pt x="1880" y="424"/>
                    <a:pt x="1880" y="400"/>
                  </a:cubicBezTo>
                  <a:cubicBezTo>
                    <a:pt x="1880" y="376"/>
                    <a:pt x="1896" y="336"/>
                    <a:pt x="1880" y="304"/>
                  </a:cubicBezTo>
                  <a:cubicBezTo>
                    <a:pt x="1864" y="272"/>
                    <a:pt x="1816" y="232"/>
                    <a:pt x="1784" y="208"/>
                  </a:cubicBezTo>
                  <a:cubicBezTo>
                    <a:pt x="1752" y="184"/>
                    <a:pt x="1728" y="176"/>
                    <a:pt x="1688" y="160"/>
                  </a:cubicBezTo>
                  <a:cubicBezTo>
                    <a:pt x="1648" y="144"/>
                    <a:pt x="1616" y="136"/>
                    <a:pt x="1544" y="112"/>
                  </a:cubicBezTo>
                  <a:cubicBezTo>
                    <a:pt x="1472" y="88"/>
                    <a:pt x="1376" y="32"/>
                    <a:pt x="1256" y="16"/>
                  </a:cubicBezTo>
                  <a:cubicBezTo>
                    <a:pt x="1136" y="0"/>
                    <a:pt x="952" y="16"/>
                    <a:pt x="824" y="16"/>
                  </a:cubicBezTo>
                  <a:cubicBezTo>
                    <a:pt x="696" y="16"/>
                    <a:pt x="600" y="0"/>
                    <a:pt x="488" y="16"/>
                  </a:cubicBezTo>
                  <a:cubicBezTo>
                    <a:pt x="376" y="32"/>
                    <a:pt x="224" y="80"/>
                    <a:pt x="152" y="112"/>
                  </a:cubicBezTo>
                  <a:cubicBezTo>
                    <a:pt x="80" y="144"/>
                    <a:pt x="80" y="176"/>
                    <a:pt x="56" y="208"/>
                  </a:cubicBezTo>
                  <a:cubicBezTo>
                    <a:pt x="32" y="240"/>
                    <a:pt x="0" y="248"/>
                    <a:pt x="8" y="304"/>
                  </a:cubicBezTo>
                  <a:close/>
                </a:path>
              </a:pathLst>
            </a:custGeom>
            <a:solidFill>
              <a:srgbClr val="33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4"/>
            <p:cNvSpPr>
              <a:spLocks noChangeShapeType="1"/>
            </p:cNvSpPr>
            <p:nvPr/>
          </p:nvSpPr>
          <p:spPr bwMode="auto">
            <a:xfrm>
              <a:off x="4462" y="1590"/>
              <a:ext cx="0" cy="68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5"/>
            <p:cNvSpPr>
              <a:spLocks noChangeShapeType="1"/>
            </p:cNvSpPr>
            <p:nvPr/>
          </p:nvSpPr>
          <p:spPr bwMode="auto">
            <a:xfrm>
              <a:off x="4462" y="2714"/>
              <a:ext cx="0" cy="144"/>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46"/>
            <p:cNvSpPr txBox="1">
              <a:spLocks noChangeArrowheads="1"/>
            </p:cNvSpPr>
            <p:nvPr/>
          </p:nvSpPr>
          <p:spPr bwMode="auto">
            <a:xfrm>
              <a:off x="4300" y="134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8" name="Line 47"/>
            <p:cNvSpPr>
              <a:spLocks noChangeShapeType="1"/>
            </p:cNvSpPr>
            <p:nvPr/>
          </p:nvSpPr>
          <p:spPr bwMode="auto">
            <a:xfrm>
              <a:off x="4078" y="2264"/>
              <a:ext cx="1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Line 48"/>
            <p:cNvSpPr>
              <a:spLocks noChangeShapeType="1"/>
            </p:cNvSpPr>
            <p:nvPr/>
          </p:nvSpPr>
          <p:spPr bwMode="auto">
            <a:xfrm rot="20908065" flipH="1">
              <a:off x="4078" y="2072"/>
              <a:ext cx="768" cy="38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Text Box 49"/>
            <p:cNvSpPr txBox="1">
              <a:spLocks noChangeArrowheads="1"/>
            </p:cNvSpPr>
            <p:nvPr/>
          </p:nvSpPr>
          <p:spPr bwMode="auto">
            <a:xfrm>
              <a:off x="4270" y="2312"/>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x</a:t>
              </a:r>
              <a:endParaRPr lang="en-US" altLang="zh-CN" sz="2400" i="1">
                <a:solidFill>
                  <a:srgbClr val="00FF00"/>
                </a:solidFill>
                <a:latin typeface="Times New Roman" pitchFamily="18" charset="0"/>
              </a:endParaRPr>
            </a:p>
          </p:txBody>
        </p:sp>
        <p:sp>
          <p:nvSpPr>
            <p:cNvPr id="11" name="Text Box 50"/>
            <p:cNvSpPr txBox="1">
              <a:spLocks noChangeArrowheads="1"/>
            </p:cNvSpPr>
            <p:nvPr/>
          </p:nvSpPr>
          <p:spPr bwMode="auto">
            <a:xfrm>
              <a:off x="4932" y="2210"/>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y</a:t>
              </a:r>
              <a:endParaRPr lang="en-US" altLang="zh-CN" sz="2400" i="1">
                <a:solidFill>
                  <a:srgbClr val="00FF00"/>
                </a:solidFill>
                <a:latin typeface="Times New Roman" pitchFamily="18" charset="0"/>
              </a:endParaRPr>
            </a:p>
          </p:txBody>
        </p:sp>
        <p:sp>
          <p:nvSpPr>
            <p:cNvPr id="25625" name="Arc 51"/>
            <p:cNvSpPr>
              <a:spLocks/>
            </p:cNvSpPr>
            <p:nvPr/>
          </p:nvSpPr>
          <p:spPr bwMode="auto">
            <a:xfrm flipH="1">
              <a:off x="4307" y="1660"/>
              <a:ext cx="297" cy="9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wipe(left)">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5641"/>
                                        </p:tgtEl>
                                        <p:attrNameLst>
                                          <p:attrName>style.visibility</p:attrName>
                                        </p:attrNameLst>
                                      </p:cBhvr>
                                      <p:to>
                                        <p:strVal val="visible"/>
                                      </p:to>
                                    </p:set>
                                    <p:anim calcmode="lin" valueType="num">
                                      <p:cBhvr>
                                        <p:cTn id="12" dur="500" fill="hold"/>
                                        <p:tgtEl>
                                          <p:spTgt spid="25641"/>
                                        </p:tgtEl>
                                        <p:attrNameLst>
                                          <p:attrName>ppt_w</p:attrName>
                                        </p:attrNameLst>
                                      </p:cBhvr>
                                      <p:tavLst>
                                        <p:tav tm="0">
                                          <p:val>
                                            <p:fltVal val="0"/>
                                          </p:val>
                                        </p:tav>
                                        <p:tav tm="100000">
                                          <p:val>
                                            <p:strVal val="#ppt_w"/>
                                          </p:val>
                                        </p:tav>
                                      </p:tavLst>
                                    </p:anim>
                                    <p:anim calcmode="lin" valueType="num">
                                      <p:cBhvr>
                                        <p:cTn id="13" dur="500" fill="hold"/>
                                        <p:tgtEl>
                                          <p:spTgt spid="2564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5607"/>
                                        </p:tgtEl>
                                        <p:attrNameLst>
                                          <p:attrName>style.visibility</p:attrName>
                                        </p:attrNameLst>
                                      </p:cBhvr>
                                      <p:to>
                                        <p:strVal val="visible"/>
                                      </p:to>
                                    </p:set>
                                    <p:animEffect transition="in" filter="wipe(left)">
                                      <p:cBhvr>
                                        <p:cTn id="18" dur="500"/>
                                        <p:tgtEl>
                                          <p:spTgt spid="25607"/>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5638"/>
                                        </p:tgtEl>
                                        <p:attrNameLst>
                                          <p:attrName>style.visibility</p:attrName>
                                        </p:attrNameLst>
                                      </p:cBhvr>
                                      <p:to>
                                        <p:strVal val="visible"/>
                                      </p:to>
                                    </p:set>
                                    <p:animEffect transition="in" filter="wipe(left)">
                                      <p:cBhvr>
                                        <p:cTn id="22" dur="500"/>
                                        <p:tgtEl>
                                          <p:spTgt spid="25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16"/>
                                        </p:tgtEl>
                                        <p:attrNameLst>
                                          <p:attrName>style.visibility</p:attrName>
                                        </p:attrNameLst>
                                      </p:cBhvr>
                                      <p:to>
                                        <p:strVal val="visible"/>
                                      </p:to>
                                    </p:set>
                                    <p:animEffect transition="in" filter="wipe(left)">
                                      <p:cBhvr>
                                        <p:cTn id="27" dur="500"/>
                                        <p:tgtEl>
                                          <p:spTgt spid="256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25624"/>
                                        </p:tgtEl>
                                        <p:attrNameLst>
                                          <p:attrName>style.visibility</p:attrName>
                                        </p:attrNameLst>
                                      </p:cBhvr>
                                      <p:to>
                                        <p:strVal val="visible"/>
                                      </p:to>
                                    </p:set>
                                    <p:anim calcmode="lin" valueType="num">
                                      <p:cBhvr>
                                        <p:cTn id="32" dur="500" fill="hold"/>
                                        <p:tgtEl>
                                          <p:spTgt spid="25624"/>
                                        </p:tgtEl>
                                        <p:attrNameLst>
                                          <p:attrName>ppt_w</p:attrName>
                                        </p:attrNameLst>
                                      </p:cBhvr>
                                      <p:tavLst>
                                        <p:tav tm="0">
                                          <p:val>
                                            <p:fltVal val="0"/>
                                          </p:val>
                                        </p:tav>
                                        <p:tav tm="100000">
                                          <p:val>
                                            <p:strVal val="#ppt_w"/>
                                          </p:val>
                                        </p:tav>
                                      </p:tavLst>
                                    </p:anim>
                                    <p:anim calcmode="lin" valueType="num">
                                      <p:cBhvr>
                                        <p:cTn id="33" dur="500" fill="hold"/>
                                        <p:tgtEl>
                                          <p:spTgt spid="25624"/>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621"/>
                                        </p:tgtEl>
                                        <p:attrNameLst>
                                          <p:attrName>style.visibility</p:attrName>
                                        </p:attrNameLst>
                                      </p:cBhvr>
                                      <p:to>
                                        <p:strVal val="visible"/>
                                      </p:to>
                                    </p:set>
                                    <p:animEffect transition="in" filter="wipe(left)">
                                      <p:cBhvr>
                                        <p:cTn id="38" dur="500"/>
                                        <p:tgtEl>
                                          <p:spTgt spid="2562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5618"/>
                                        </p:tgtEl>
                                        <p:attrNameLst>
                                          <p:attrName>style.visibility</p:attrName>
                                        </p:attrNameLst>
                                      </p:cBhvr>
                                      <p:to>
                                        <p:strVal val="visible"/>
                                      </p:to>
                                    </p:set>
                                    <p:animEffect transition="in" filter="wipe(left)">
                                      <p:cBhvr>
                                        <p:cTn id="43" dur="500"/>
                                        <p:tgtEl>
                                          <p:spTgt spid="256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5619"/>
                                        </p:tgtEl>
                                        <p:attrNameLst>
                                          <p:attrName>style.visibility</p:attrName>
                                        </p:attrNameLst>
                                      </p:cBhvr>
                                      <p:to>
                                        <p:strVal val="visible"/>
                                      </p:to>
                                    </p:set>
                                    <p:animEffect transition="in" filter="wipe(left)">
                                      <p:cBhvr>
                                        <p:cTn id="48" dur="500"/>
                                        <p:tgtEl>
                                          <p:spTgt spid="2561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5620"/>
                                        </p:tgtEl>
                                        <p:attrNameLst>
                                          <p:attrName>style.visibility</p:attrName>
                                        </p:attrNameLst>
                                      </p:cBhvr>
                                      <p:to>
                                        <p:strVal val="visible"/>
                                      </p:to>
                                    </p:set>
                                    <p:animEffect transition="in" filter="wipe(left)">
                                      <p:cBhvr>
                                        <p:cTn id="53" dur="500"/>
                                        <p:tgtEl>
                                          <p:spTgt spid="256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5622"/>
                                        </p:tgtEl>
                                        <p:attrNameLst>
                                          <p:attrName>style.visibility</p:attrName>
                                        </p:attrNameLst>
                                      </p:cBhvr>
                                      <p:to>
                                        <p:strVal val="visible"/>
                                      </p:to>
                                    </p:set>
                                    <p:animEffect transition="in" filter="wipe(left)">
                                      <p:cBhvr>
                                        <p:cTn id="58" dur="500"/>
                                        <p:tgtEl>
                                          <p:spTgt spid="256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25623"/>
                                        </p:tgtEl>
                                        <p:attrNameLst>
                                          <p:attrName>style.visibility</p:attrName>
                                        </p:attrNameLst>
                                      </p:cBhvr>
                                      <p:to>
                                        <p:strVal val="visible"/>
                                      </p:to>
                                    </p:set>
                                    <p:animEffect transition="in" filter="wipe(left)">
                                      <p:cBhvr>
                                        <p:cTn id="63" dur="500"/>
                                        <p:tgtEl>
                                          <p:spTgt spid="25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utoUpdateAnimBg="0"/>
      <p:bldP spid="25616" grpId="0" autoUpdateAnimBg="0"/>
      <p:bldP spid="25621" grpId="0" autoUpdateAnimBg="0"/>
      <p:bldP spid="25622" grpId="0" animBg="1" autoUpdateAnimBg="0"/>
      <p:bldP spid="2563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
          <p:cNvSpPr>
            <a:spLocks noChangeArrowheads="1"/>
          </p:cNvSpPr>
          <p:nvPr/>
        </p:nvSpPr>
        <p:spPr bwMode="auto">
          <a:xfrm>
            <a:off x="6350" y="14843"/>
            <a:ext cx="235032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例题：（重点）</a:t>
            </a:r>
            <a:endParaRPr lang="zh-CN" sz="1100" b="1">
              <a:solidFill>
                <a:srgbClr val="FFC000"/>
              </a:solidFill>
            </a:endParaRPr>
          </a:p>
          <a:p>
            <a:pPr eaLnBrk="0" hangingPunct="0"/>
            <a:endParaRPr lang="zh-CN" altLang="zh-CN"/>
          </a:p>
        </p:txBody>
      </p:sp>
      <p:sp>
        <p:nvSpPr>
          <p:cNvPr id="27652" name="Rectangle 27"/>
          <p:cNvSpPr>
            <a:spLocks noChangeArrowheads="1"/>
          </p:cNvSpPr>
          <p:nvPr/>
        </p:nvSpPr>
        <p:spPr bwMode="auto">
          <a:xfrm>
            <a:off x="0" y="1447800"/>
            <a:ext cx="52578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eaLnBrk="0" hangingPunct="0"/>
            <a:r>
              <a:rPr lang="zh-CN" altLang="en-US" sz="2400" b="1">
                <a:solidFill>
                  <a:schemeClr val="bg1"/>
                </a:solidFill>
                <a:latin typeface="Times New Roman" pitchFamily="18" charset="0"/>
                <a:cs typeface="Times New Roman" pitchFamily="18" charset="0"/>
              </a:rPr>
              <a:t>解：从圆柱上切下一个薄圆片</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，它对</a:t>
            </a:r>
            <a:r>
              <a:rPr lang="en-US" altLang="zh-CN" sz="2400" b="1">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indent="266700" eaLnBrk="0" hangingPunct="0"/>
            <a:r>
              <a:rPr lang="zh-CN" altLang="en-US" sz="2400" b="1">
                <a:solidFill>
                  <a:schemeClr val="bg1"/>
                </a:solidFill>
                <a:latin typeface="Times New Roman" pitchFamily="18" charset="0"/>
                <a:cs typeface="Times New Roman" pitchFamily="18" charset="0"/>
              </a:rPr>
              <a:t>用垂直轴定理，得出它对</a:t>
            </a:r>
            <a:r>
              <a:rPr lang="en-US" altLang="zh-CN" sz="2400" b="1">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 </a:t>
            </a:r>
            <a:r>
              <a:rPr lang="en-US" altLang="zh-CN" sz="2400" b="1">
                <a:solidFill>
                  <a:schemeClr val="bg1"/>
                </a:solidFill>
                <a:latin typeface="+mn-lt"/>
                <a:cs typeface="Times New Roman" pitchFamily="18" charset="0"/>
              </a:rPr>
              <a:t>/4</a:t>
            </a:r>
            <a:r>
              <a:rPr lang="en-US" altLang="zh-CN" sz="2400" b="1">
                <a:solidFill>
                  <a:schemeClr val="bg1"/>
                </a:solidFill>
                <a:latin typeface="Times New Roman" pitchFamily="18" charset="0"/>
                <a:cs typeface="Times New Roman" pitchFamily="18" charset="0"/>
              </a:rPr>
              <a:t>   </a:t>
            </a:r>
            <a:r>
              <a:rPr lang="zh-CN" altLang="en-US" sz="2400" b="1">
                <a:solidFill>
                  <a:schemeClr val="bg1"/>
                </a:solidFill>
                <a:latin typeface="Times New Roman" pitchFamily="18" charset="0"/>
                <a:cs typeface="Times New Roman" pitchFamily="18" charset="0"/>
              </a:rPr>
              <a:t>其中</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M</a:t>
            </a:r>
            <a:r>
              <a:rPr lang="en-US" altLang="zh-CN"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x</a:t>
            </a:r>
            <a:endParaRPr lang="en-US" altLang="zh-CN" sz="1100" b="1" i="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用平行轴定理，得出它对</a:t>
            </a:r>
            <a:r>
              <a:rPr lang="en-US" altLang="zh-CN" sz="2400" b="1">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a:t>
            </a:r>
            <a:r>
              <a:rPr lang="en-US" altLang="zh-CN" sz="2400" b="1">
                <a:solidFill>
                  <a:srgbClr val="FFFFFF"/>
                </a:solidFill>
                <a:latin typeface="Times New Roman" pitchFamily="18" charset="0"/>
                <a:cs typeface="Times New Roman" pitchFamily="18" charset="0"/>
              </a:rPr>
              <a:t> d</a:t>
            </a:r>
            <a:r>
              <a:rPr lang="en-US" altLang="zh-CN" sz="2400" b="1" i="1">
                <a:solidFill>
                  <a:srgbClr val="FFFFFF"/>
                </a:solidFill>
                <a:latin typeface="Times New Roman" pitchFamily="18" charset="0"/>
                <a:cs typeface="Times New Roman" pitchFamily="18" charset="0"/>
              </a:rPr>
              <a:t>MR</a:t>
            </a:r>
            <a:r>
              <a:rPr lang="en-US" altLang="zh-CN" sz="2400" b="1" baseline="30000">
                <a:solidFill>
                  <a:srgbClr val="FFFFFF"/>
                </a:solidFill>
                <a:latin typeface="Times New Roman" pitchFamily="18" charset="0"/>
                <a:cs typeface="Times New Roman" pitchFamily="18" charset="0"/>
              </a:rPr>
              <a:t>2</a:t>
            </a:r>
            <a:r>
              <a:rPr lang="en-US" altLang="zh-CN" sz="2400" b="1">
                <a:solidFill>
                  <a:srgbClr val="FFFFFF"/>
                </a:solidFill>
                <a:latin typeface="Times New Roman" pitchFamily="18" charset="0"/>
                <a:cs typeface="Times New Roman" pitchFamily="18" charset="0"/>
              </a:rPr>
              <a:t> </a:t>
            </a:r>
            <a:r>
              <a:rPr lang="en-US" altLang="zh-CN" sz="2400" b="1">
                <a:solidFill>
                  <a:srgbClr val="FFFFFF"/>
                </a:solidFill>
                <a:latin typeface="Times New Roman"/>
                <a:cs typeface="Times New Roman" pitchFamily="18" charset="0"/>
              </a:rPr>
              <a:t>/4 +</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Mx</a:t>
            </a:r>
            <a:r>
              <a:rPr lang="en-US" altLang="zh-CN" sz="2400" b="1" baseline="30000">
                <a:solidFill>
                  <a:schemeClr val="bg1"/>
                </a:solidFill>
                <a:latin typeface="Times New Roman" pitchFamily="18" charset="0"/>
                <a:cs typeface="Times New Roman" pitchFamily="18" charset="0"/>
              </a:rPr>
              <a:t>2</a:t>
            </a:r>
            <a:endParaRPr lang="en-US" altLang="zh-CN" sz="1100" b="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从－</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到＋</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积分得</a:t>
            </a:r>
            <a:endParaRPr lang="zh-CN" altLang="en-US" sz="3200" b="1">
              <a:solidFill>
                <a:schemeClr val="bg1"/>
              </a:solidFill>
            </a:endParaRPr>
          </a:p>
        </p:txBody>
      </p:sp>
      <p:pic>
        <p:nvPicPr>
          <p:cNvPr id="27653"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413" y="5300663"/>
            <a:ext cx="5411787" cy="936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629"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288"/>
            <a:ext cx="38671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矩形 1"/>
          <p:cNvSpPr>
            <a:spLocks noChangeArrowheads="1"/>
          </p:cNvSpPr>
          <p:nvPr/>
        </p:nvSpPr>
        <p:spPr bwMode="auto">
          <a:xfrm>
            <a:off x="6350" y="476250"/>
            <a:ext cx="507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eaLnBrk="0" hangingPunct="0"/>
            <a:r>
              <a:rPr lang="zh-CN" altLang="zh-CN" sz="2400" b="1">
                <a:solidFill>
                  <a:schemeClr val="bg1"/>
                </a:solidFill>
                <a:latin typeface="Times New Roman" pitchFamily="18" charset="0"/>
                <a:cs typeface="Times New Roman" pitchFamily="18" charset="0"/>
              </a:rPr>
              <a:t>半径为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，长为</a:t>
            </a:r>
            <a:r>
              <a:rPr lang="en-US" altLang="zh-CN" sz="2400" b="1" i="1">
                <a:solidFill>
                  <a:schemeClr val="bg1"/>
                </a:solidFill>
                <a:latin typeface="Times New Roman" pitchFamily="18" charset="0"/>
                <a:cs typeface="Times New Roman" pitchFamily="18" charset="0"/>
              </a:rPr>
              <a:t>L</a:t>
            </a:r>
            <a:r>
              <a:rPr lang="zh-CN" altLang="en-US" sz="2400" b="1">
                <a:solidFill>
                  <a:schemeClr val="bg1"/>
                </a:solidFill>
                <a:latin typeface="Times New Roman" pitchFamily="18" charset="0"/>
                <a:cs typeface="Times New Roman" pitchFamily="18" charset="0"/>
              </a:rPr>
              <a:t>，质量为</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的实心圆柱体对中心直径的转动惯量。</a:t>
            </a:r>
            <a:endParaRPr lang="en-US" altLang="zh-CN" sz="2400" b="1">
              <a:solidFill>
                <a:schemeClr val="bg1"/>
              </a:solidFill>
              <a:latin typeface="Times New Roman" pitchFamily="18" charset="0"/>
              <a:cs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65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332656"/>
            <a:ext cx="716915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id="{CE0F2474-93C3-4E2C-9A4D-0446CF8CBD46}"/>
              </a:ext>
            </a:extLst>
          </p:cNvPr>
          <p:cNvSpPr txBox="1"/>
          <p:nvPr/>
        </p:nvSpPr>
        <p:spPr>
          <a:xfrm>
            <a:off x="698676" y="5949280"/>
            <a:ext cx="7481535" cy="400110"/>
          </a:xfrm>
          <a:prstGeom prst="rect">
            <a:avLst/>
          </a:prstGeom>
          <a:noFill/>
        </p:spPr>
        <p:txBody>
          <a:bodyPr wrap="none" rtlCol="0">
            <a:spAutoFit/>
          </a:bodyPr>
          <a:lstStyle/>
          <a:p>
            <a:r>
              <a:rPr lang="zh-CN" altLang="en-US" sz="2000" b="1" dirty="0">
                <a:solidFill>
                  <a:schemeClr val="bg1"/>
                </a:solidFill>
              </a:rPr>
              <a:t>课后思考或查阅 实心均匀球体和均匀球壳的转动惯量如何导出？</a:t>
            </a:r>
          </a:p>
        </p:txBody>
      </p:sp>
    </p:spTree>
    <p:extLst>
      <p:ext uri="{BB962C8B-B14F-4D97-AF65-F5344CB8AC3E}">
        <p14:creationId xmlns:p14="http://schemas.microsoft.com/office/powerpoint/2010/main" val="126936757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9388" y="908050"/>
            <a:ext cx="5040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zh-CN" sz="2400" b="1">
                <a:solidFill>
                  <a:srgbClr val="FFC000"/>
                </a:solidFill>
              </a:rPr>
              <a:t>自由度：</a:t>
            </a:r>
            <a:r>
              <a:rPr lang="zh-CN" altLang="zh-CN" sz="2400" b="1">
                <a:solidFill>
                  <a:srgbClr val="FFFFFF"/>
                </a:solidFill>
              </a:rPr>
              <a:t>确定一个物体的位置所需要的独立坐标数。</a:t>
            </a:r>
          </a:p>
          <a:p>
            <a:pPr>
              <a:lnSpc>
                <a:spcPct val="125000"/>
              </a:lnSpc>
            </a:pPr>
            <a:r>
              <a:rPr lang="zh-CN" altLang="zh-CN" sz="2400" b="1">
                <a:solidFill>
                  <a:srgbClr val="FFFFFF"/>
                </a:solidFill>
              </a:rPr>
              <a:t>质点的位置：</a:t>
            </a:r>
            <a:r>
              <a:rPr lang="en-US" altLang="zh-CN" sz="2400" b="1">
                <a:solidFill>
                  <a:srgbClr val="FFFFFF"/>
                </a:solidFill>
              </a:rPr>
              <a:t>x</a:t>
            </a:r>
            <a:r>
              <a:rPr lang="zh-CN" altLang="zh-CN" sz="2400" b="1">
                <a:solidFill>
                  <a:srgbClr val="FFFFFF"/>
                </a:solidFill>
              </a:rPr>
              <a:t>，</a:t>
            </a:r>
            <a:r>
              <a:rPr lang="en-US" altLang="zh-CN" sz="2400" b="1">
                <a:solidFill>
                  <a:srgbClr val="FFFFFF"/>
                </a:solidFill>
              </a:rPr>
              <a:t>y</a:t>
            </a:r>
            <a:r>
              <a:rPr lang="zh-CN" altLang="zh-CN" sz="2400" b="1">
                <a:solidFill>
                  <a:srgbClr val="FFFFFF"/>
                </a:solidFill>
              </a:rPr>
              <a:t>，</a:t>
            </a:r>
            <a:r>
              <a:rPr lang="en-US" altLang="zh-CN" sz="2400" b="1">
                <a:solidFill>
                  <a:srgbClr val="FFFFFF"/>
                </a:solidFill>
              </a:rPr>
              <a:t>z</a:t>
            </a:r>
            <a:r>
              <a:rPr lang="zh-CN" altLang="zh-CN" sz="2400" b="1">
                <a:solidFill>
                  <a:srgbClr val="FFFFFF"/>
                </a:solidFill>
              </a:rPr>
              <a:t>三个空间坐标，</a:t>
            </a:r>
            <a:r>
              <a:rPr lang="en-US" altLang="zh-CN" sz="2400" b="1">
                <a:solidFill>
                  <a:srgbClr val="FFFFFF"/>
                </a:solidFill>
              </a:rPr>
              <a:t>3</a:t>
            </a:r>
            <a:r>
              <a:rPr lang="zh-CN" altLang="zh-CN" sz="2400" b="1">
                <a:solidFill>
                  <a:srgbClr val="FFFFFF"/>
                </a:solidFill>
              </a:rPr>
              <a:t>个自由度。</a:t>
            </a:r>
          </a:p>
          <a:p>
            <a:pPr>
              <a:lnSpc>
                <a:spcPct val="125000"/>
              </a:lnSpc>
            </a:pPr>
            <a:r>
              <a:rPr lang="zh-CN" altLang="zh-CN" sz="2400" b="1">
                <a:solidFill>
                  <a:srgbClr val="FFFFFF"/>
                </a:solidFill>
              </a:rPr>
              <a:t>刚体的运动：</a:t>
            </a:r>
            <a:r>
              <a:rPr lang="zh-CN" altLang="zh-CN" sz="2400" b="1">
                <a:solidFill>
                  <a:srgbClr val="FFC000"/>
                </a:solidFill>
              </a:rPr>
              <a:t>任意点的平动</a:t>
            </a:r>
            <a:r>
              <a:rPr lang="zh-CN" altLang="zh-CN" sz="2400" b="1">
                <a:solidFill>
                  <a:srgbClr val="FFFFFF"/>
                </a:solidFill>
              </a:rPr>
              <a:t>＋</a:t>
            </a:r>
            <a:r>
              <a:rPr lang="zh-CN" altLang="zh-CN" sz="2400" b="1">
                <a:solidFill>
                  <a:srgbClr val="FFC000"/>
                </a:solidFill>
              </a:rPr>
              <a:t>绕该点的转动</a:t>
            </a:r>
          </a:p>
          <a:p>
            <a:pPr>
              <a:lnSpc>
                <a:spcPct val="125000"/>
              </a:lnSpc>
            </a:pPr>
            <a:r>
              <a:rPr lang="zh-CN" altLang="zh-CN" sz="2400" b="1">
                <a:solidFill>
                  <a:srgbClr val="FFFFFF"/>
                </a:solidFill>
              </a:rPr>
              <a:t>点的平动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endParaRPr lang="en-US" altLang="zh-CN" sz="2400" b="1">
              <a:solidFill>
                <a:srgbClr val="FFFFFF"/>
              </a:solidFill>
            </a:endParaRPr>
          </a:p>
          <a:p>
            <a:pPr>
              <a:lnSpc>
                <a:spcPct val="125000"/>
              </a:lnSpc>
            </a:pPr>
            <a:r>
              <a:rPr lang="zh-CN" altLang="zh-CN" sz="2400" b="1">
                <a:solidFill>
                  <a:srgbClr val="FFFFFF"/>
                </a:solidFill>
              </a:rPr>
              <a:t>绕定点转动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r>
              <a:rPr lang="zh-CN" altLang="en-US" sz="2400" b="1">
                <a:solidFill>
                  <a:srgbClr val="FFFFFF"/>
                </a:solidFill>
              </a:rPr>
              <a:t>（三个方位角中的两个</a:t>
            </a:r>
            <a:r>
              <a:rPr lang="en-US" altLang="zh-CN" sz="2400" b="1">
                <a:solidFill>
                  <a:srgbClr val="FFFFFF"/>
                </a:solidFill>
              </a:rPr>
              <a:t>+</a:t>
            </a:r>
            <a:r>
              <a:rPr lang="zh-CN" altLang="en-US" sz="2400" b="1">
                <a:solidFill>
                  <a:srgbClr val="FFFFFF"/>
                </a:solidFill>
              </a:rPr>
              <a:t>绕转动轴转过的角度）；</a:t>
            </a:r>
            <a:endParaRPr lang="en-US" altLang="zh-CN" sz="2400" b="1">
              <a:solidFill>
                <a:srgbClr val="FFFFFF"/>
              </a:solidFill>
            </a:endParaRPr>
          </a:p>
          <a:p>
            <a:pPr>
              <a:lnSpc>
                <a:spcPct val="125000"/>
              </a:lnSpc>
            </a:pPr>
            <a:r>
              <a:rPr lang="zh-CN" altLang="en-US" sz="2400" b="1">
                <a:solidFill>
                  <a:srgbClr val="FFFFFF"/>
                </a:solidFill>
              </a:rPr>
              <a:t>因此，自由刚体一共</a:t>
            </a:r>
            <a:r>
              <a:rPr lang="en-US" altLang="zh-CN" sz="2400" b="1">
                <a:solidFill>
                  <a:srgbClr val="FFFFFF"/>
                </a:solidFill>
              </a:rPr>
              <a:t>6</a:t>
            </a:r>
            <a:r>
              <a:rPr lang="zh-CN" altLang="zh-CN" sz="2400" b="1">
                <a:solidFill>
                  <a:srgbClr val="FFFFFF"/>
                </a:solidFill>
              </a:rPr>
              <a:t>个自由度。</a:t>
            </a:r>
          </a:p>
        </p:txBody>
      </p:sp>
      <p:grpSp>
        <p:nvGrpSpPr>
          <p:cNvPr id="4" name="组合 3"/>
          <p:cNvGrpSpPr/>
          <p:nvPr/>
        </p:nvGrpSpPr>
        <p:grpSpPr>
          <a:xfrm>
            <a:off x="5608277" y="1471910"/>
            <a:ext cx="3120455" cy="3582392"/>
            <a:chOff x="5652119" y="1660945"/>
            <a:chExt cx="3120455" cy="3582392"/>
          </a:xfrm>
        </p:grpSpPr>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19" y="1678930"/>
              <a:ext cx="3120455" cy="355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5819464" y="4874005"/>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𝒙</m:t>
                        </m:r>
                      </m:oMath>
                    </m:oMathPara>
                  </a14:m>
                  <a:endParaRPr lang="zh-CN" altLang="en-US" b="1"/>
                </a:p>
              </p:txBody>
            </p:sp>
          </mc:Choice>
          <mc:Fallback xmlns="">
            <p:sp>
              <p:nvSpPr>
                <p:cNvPr id="3" name="TextBox 2"/>
                <p:cNvSpPr txBox="1">
                  <a:spLocks noRot="1" noChangeAspect="1" noMove="1" noResize="1" noEditPoints="1" noAdjustHandles="1" noChangeArrowheads="1" noChangeShapeType="1" noTextEdit="1"/>
                </p:cNvSpPr>
                <p:nvPr/>
              </p:nvSpPr>
              <p:spPr>
                <a:xfrm>
                  <a:off x="5819464" y="4874005"/>
                  <a:ext cx="379206"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40707" y="4504673"/>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𝒚</m:t>
                        </m:r>
                      </m:oMath>
                    </m:oMathPara>
                  </a14:m>
                  <a:endParaRPr lang="zh-CN" altLang="en-US" b="1"/>
                </a:p>
              </p:txBody>
            </p:sp>
          </mc:Choice>
          <mc:Fallback xmlns="">
            <p:sp>
              <p:nvSpPr>
                <p:cNvPr id="8" name="TextBox 7"/>
                <p:cNvSpPr txBox="1">
                  <a:spLocks noRot="1" noChangeAspect="1" noMove="1" noResize="1" noEditPoints="1" noAdjustHandles="1" noChangeArrowheads="1" noChangeShapeType="1" noTextEdit="1"/>
                </p:cNvSpPr>
                <p:nvPr/>
              </p:nvSpPr>
              <p:spPr>
                <a:xfrm>
                  <a:off x="8340707" y="4504673"/>
                  <a:ext cx="386644" cy="369332"/>
                </a:xfrm>
                <a:prstGeom prst="rect">
                  <a:avLst/>
                </a:prstGeom>
                <a:blipFill rotWithShape="1">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09067" y="1660945"/>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𝒛</m:t>
                        </m:r>
                      </m:oMath>
                    </m:oMathPara>
                  </a14:m>
                  <a:endParaRPr lang="zh-CN" altLang="en-US" b="1"/>
                </a:p>
              </p:txBody>
            </p:sp>
          </mc:Choice>
          <mc:Fallback xmlns="">
            <p:sp>
              <p:nvSpPr>
                <p:cNvPr id="9" name="TextBox 8"/>
                <p:cNvSpPr txBox="1">
                  <a:spLocks noRot="1" noChangeAspect="1" noMove="1" noResize="1" noEditPoints="1" noAdjustHandles="1" noChangeArrowheads="1" noChangeShapeType="1" noTextEdit="1"/>
                </p:cNvSpPr>
                <p:nvPr/>
              </p:nvSpPr>
              <p:spPr>
                <a:xfrm>
                  <a:off x="6009067" y="1660945"/>
                  <a:ext cx="367408"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00897" y="1802314"/>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𝝎</m:t>
                        </m:r>
                      </m:oMath>
                    </m:oMathPara>
                  </a14:m>
                  <a:endParaRPr lang="zh-CN" altLang="en-US" b="1"/>
                </a:p>
              </p:txBody>
            </p:sp>
          </mc:Choice>
          <mc:Fallback xmlns="">
            <p:sp>
              <p:nvSpPr>
                <p:cNvPr id="10" name="TextBox 9"/>
                <p:cNvSpPr txBox="1">
                  <a:spLocks noRot="1" noChangeAspect="1" noMove="1" noResize="1" noEditPoints="1" noAdjustHandles="1" noChangeArrowheads="1" noChangeShapeType="1" noTextEdit="1"/>
                </p:cNvSpPr>
                <p:nvPr/>
              </p:nvSpPr>
              <p:spPr>
                <a:xfrm>
                  <a:off x="8100897" y="1802314"/>
                  <a:ext cx="433132"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38195" y="2923028"/>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𝝋</m:t>
                        </m:r>
                      </m:oMath>
                    </m:oMathPara>
                  </a14:m>
                  <a:endParaRPr lang="zh-CN" altLang="en-US" b="1"/>
                </a:p>
              </p:txBody>
            </p:sp>
          </mc:Choice>
          <mc:Fallback xmlns="">
            <p:sp>
              <p:nvSpPr>
                <p:cNvPr id="11" name="TextBox 10"/>
                <p:cNvSpPr txBox="1">
                  <a:spLocks noRot="1" noChangeAspect="1" noMove="1" noResize="1" noEditPoints="1" noAdjustHandles="1" noChangeArrowheads="1" noChangeShapeType="1" noTextEdit="1"/>
                </p:cNvSpPr>
                <p:nvPr/>
              </p:nvSpPr>
              <p:spPr>
                <a:xfrm>
                  <a:off x="7638195" y="2923028"/>
                  <a:ext cx="433132" cy="369332"/>
                </a:xfrm>
                <a:prstGeom prst="rect">
                  <a:avLst/>
                </a:prstGeom>
                <a:blipFill rotWithShape="1">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299147" y="3292360"/>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𝜷</m:t>
                        </m:r>
                      </m:oMath>
                    </m:oMathPara>
                  </a14:m>
                  <a:endParaRPr lang="zh-CN" altLang="en-US" b="1"/>
                </a:p>
              </p:txBody>
            </p:sp>
          </mc:Choice>
          <mc:Fallback xmlns="">
            <p:sp>
              <p:nvSpPr>
                <p:cNvPr id="12" name="TextBox 11"/>
                <p:cNvSpPr txBox="1">
                  <a:spLocks noRot="1" noChangeAspect="1" noMove="1" noResize="1" noEditPoints="1" noAdjustHandles="1" noChangeArrowheads="1" noChangeShapeType="1" noTextEdit="1"/>
                </p:cNvSpPr>
                <p:nvPr/>
              </p:nvSpPr>
              <p:spPr>
                <a:xfrm>
                  <a:off x="7299147" y="3292360"/>
                  <a:ext cx="405880" cy="369332"/>
                </a:xfrm>
                <a:prstGeom prst="rect">
                  <a:avLst/>
                </a:prstGeom>
                <a:blipFill rotWithShape="1">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098456" y="3659264"/>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𝜶</m:t>
                        </m:r>
                      </m:oMath>
                    </m:oMathPara>
                  </a14:m>
                  <a:endParaRPr lang="zh-CN" altLang="en-US" b="1"/>
                </a:p>
              </p:txBody>
            </p:sp>
          </mc:Choice>
          <mc:Fallback xmlns="">
            <p:sp>
              <p:nvSpPr>
                <p:cNvPr id="13" name="TextBox 12"/>
                <p:cNvSpPr txBox="1">
                  <a:spLocks noRot="1" noChangeAspect="1" noMove="1" noResize="1" noEditPoints="1" noAdjustHandles="1" noChangeArrowheads="1" noChangeShapeType="1" noTextEdit="1"/>
                </p:cNvSpPr>
                <p:nvPr/>
              </p:nvSpPr>
              <p:spPr>
                <a:xfrm>
                  <a:off x="7098456" y="3659264"/>
                  <a:ext cx="405880"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55672" y="2923028"/>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𝜸</m:t>
                        </m:r>
                      </m:oMath>
                    </m:oMathPara>
                  </a14:m>
                  <a:endParaRPr lang="zh-CN" altLang="en-US" b="1"/>
                </a:p>
              </p:txBody>
            </p:sp>
          </mc:Choice>
          <mc:Fallback xmlns="">
            <p:sp>
              <p:nvSpPr>
                <p:cNvPr id="14" name="TextBox 13"/>
                <p:cNvSpPr txBox="1">
                  <a:spLocks noRot="1" noChangeAspect="1" noMove="1" noResize="1" noEditPoints="1" noAdjustHandles="1" noChangeArrowheads="1" noChangeShapeType="1" noTextEdit="1"/>
                </p:cNvSpPr>
                <p:nvPr/>
              </p:nvSpPr>
              <p:spPr>
                <a:xfrm>
                  <a:off x="7155672" y="2923028"/>
                  <a:ext cx="388248" cy="369332"/>
                </a:xfrm>
                <a:prstGeom prst="rect">
                  <a:avLst/>
                </a:prstGeom>
                <a:blipFill rotWithShape="1">
                  <a:blip r:embed="rId10"/>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96848" y="3320638"/>
                  <a:ext cx="41549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a:latin typeface="Cambria Math"/>
                          </a:rPr>
                          <m:t>𝑪</m:t>
                        </m:r>
                      </m:oMath>
                    </m:oMathPara>
                  </a14:m>
                  <a:endParaRPr lang="zh-CN" altLang="en-US" sz="2000" b="1" i="1"/>
                </a:p>
              </p:txBody>
            </p:sp>
          </mc:Choice>
          <mc:Fallback xmlns="">
            <p:sp>
              <p:nvSpPr>
                <p:cNvPr id="15" name="TextBox 14"/>
                <p:cNvSpPr txBox="1">
                  <a:spLocks noRot="1" noChangeAspect="1" noMove="1" noResize="1" noEditPoints="1" noAdjustHandles="1" noChangeArrowheads="1" noChangeShapeType="1" noTextEdit="1"/>
                </p:cNvSpPr>
                <p:nvPr/>
              </p:nvSpPr>
              <p:spPr>
                <a:xfrm>
                  <a:off x="6796848" y="3320638"/>
                  <a:ext cx="415498" cy="40011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55100" y="4489284"/>
                  <a:ext cx="4427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𝑶</m:t>
                        </m:r>
                      </m:oMath>
                    </m:oMathPara>
                  </a14:m>
                  <a:endParaRPr lang="zh-CN" altLang="en-US" sz="2000" b="1" i="1"/>
                </a:p>
              </p:txBody>
            </p:sp>
          </mc:Choice>
          <mc:Fallback xmlns="">
            <p:sp>
              <p:nvSpPr>
                <p:cNvPr id="16" name="TextBox 15"/>
                <p:cNvSpPr txBox="1">
                  <a:spLocks noRot="1" noChangeAspect="1" noMove="1" noResize="1" noEditPoints="1" noAdjustHandles="1" noChangeArrowheads="1" noChangeShapeType="1" noTextEdit="1"/>
                </p:cNvSpPr>
                <p:nvPr/>
              </p:nvSpPr>
              <p:spPr>
                <a:xfrm>
                  <a:off x="6155100" y="4489284"/>
                  <a:ext cx="442749" cy="400110"/>
                </a:xfrm>
                <a:prstGeom prst="rect">
                  <a:avLst/>
                </a:prstGeom>
                <a:blipFill rotWithShape="1">
                  <a:blip r:embed="rId12"/>
                  <a:stretch>
                    <a:fillRect/>
                  </a:stretch>
                </a:blipFill>
              </p:spPr>
              <p:txBody>
                <a:bodyPr/>
                <a:lstStyle/>
                <a:p>
                  <a:r>
                    <a:rPr lang="zh-CN" altLang="en-US">
                      <a:noFill/>
                    </a:rPr>
                    <a:t> </a:t>
                  </a:r>
                </a:p>
              </p:txBody>
            </p:sp>
          </mc:Fallback>
        </mc:AlternateContent>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1AC26A-5A92-4330-91C4-3E827E92936B}"/>
              </a:ext>
            </a:extLst>
          </p:cNvPr>
          <p:cNvSpPr/>
          <p:nvPr/>
        </p:nvSpPr>
        <p:spPr>
          <a:xfrm>
            <a:off x="323528" y="404664"/>
            <a:ext cx="4572000" cy="1692771"/>
          </a:xfrm>
          <a:prstGeom prst="rect">
            <a:avLst/>
          </a:prstGeom>
        </p:spPr>
        <p:txBody>
          <a:bodyPr>
            <a:spAutoFit/>
          </a:bodyPr>
          <a:lstStyle/>
          <a:p>
            <a:r>
              <a:rPr lang="zh-CN" altLang="en-US" sz="2400" b="1" dirty="0">
                <a:solidFill>
                  <a:schemeClr val="bg1"/>
                </a:solidFill>
              </a:rPr>
              <a:t>思考题：</a:t>
            </a:r>
            <a:endParaRPr lang="en-US" altLang="zh-CN" sz="2400" b="1" dirty="0">
              <a:solidFill>
                <a:schemeClr val="bg1"/>
              </a:solidFill>
            </a:endParaRPr>
          </a:p>
          <a:p>
            <a:r>
              <a:rPr lang="zh-CN" altLang="en-US" sz="2000" b="1" dirty="0">
                <a:solidFill>
                  <a:schemeClr val="bg1"/>
                </a:solidFill>
              </a:rPr>
              <a:t>在质量为</a:t>
            </a:r>
            <a:r>
              <a:rPr lang="en-US" altLang="zh-CN" sz="2000" b="1" dirty="0">
                <a:solidFill>
                  <a:schemeClr val="bg1"/>
                </a:solidFill>
              </a:rPr>
              <a:t>M</a:t>
            </a:r>
            <a:r>
              <a:rPr lang="zh-CN" altLang="en-US" sz="2000" b="1" dirty="0">
                <a:solidFill>
                  <a:schemeClr val="bg1"/>
                </a:solidFill>
              </a:rPr>
              <a:t>，半径为</a:t>
            </a:r>
            <a:r>
              <a:rPr lang="en-US" altLang="zh-CN" sz="2000" b="1" dirty="0">
                <a:solidFill>
                  <a:schemeClr val="bg1"/>
                </a:solidFill>
              </a:rPr>
              <a:t>R </a:t>
            </a:r>
            <a:r>
              <a:rPr lang="zh-CN" altLang="en-US" sz="2000" b="1" dirty="0">
                <a:solidFill>
                  <a:schemeClr val="bg1"/>
                </a:solidFill>
              </a:rPr>
              <a:t>的匀质圆盘上挖出半径为</a:t>
            </a:r>
            <a:r>
              <a:rPr lang="en-US" altLang="zh-CN" sz="2000" b="1" dirty="0">
                <a:solidFill>
                  <a:schemeClr val="bg1"/>
                </a:solidFill>
              </a:rPr>
              <a:t>r </a:t>
            </a:r>
            <a:r>
              <a:rPr lang="zh-CN" altLang="en-US" sz="2000" b="1" dirty="0">
                <a:solidFill>
                  <a:schemeClr val="bg1"/>
                </a:solidFill>
              </a:rPr>
              <a:t>的两个圆孔．圆孔中心在圆盘半径的中点．求剩余部分对大圆盘中心且与盘面垂直的轴线的转动惯量</a:t>
            </a:r>
            <a:r>
              <a:rPr lang="zh-CN" altLang="en-US" b="1" dirty="0">
                <a:solidFill>
                  <a:schemeClr val="bg1"/>
                </a:solidFill>
              </a:rPr>
              <a:t>．</a:t>
            </a:r>
          </a:p>
        </p:txBody>
      </p:sp>
      <p:pic>
        <p:nvPicPr>
          <p:cNvPr id="5" name="Picture 2">
            <a:extLst>
              <a:ext uri="{FF2B5EF4-FFF2-40B4-BE49-F238E27FC236}">
                <a16:creationId xmlns:a16="http://schemas.microsoft.com/office/drawing/2014/main" id="{D75EDF6A-63E1-4650-9A3B-9F93254A6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01398"/>
            <a:ext cx="2747367" cy="26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799403"/>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4"/>
          <p:cNvSpPr txBox="1">
            <a:spLocks noChangeArrowheads="1"/>
          </p:cNvSpPr>
          <p:nvPr/>
        </p:nvSpPr>
        <p:spPr bwMode="auto">
          <a:xfrm>
            <a:off x="0" y="53975"/>
            <a:ext cx="3970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C000"/>
                </a:solidFill>
                <a:latin typeface="Times New Roman" pitchFamily="18" charset="0"/>
              </a:rPr>
              <a:t>五</a:t>
            </a:r>
            <a:r>
              <a:rPr lang="en-US" altLang="zh-CN" sz="2800" b="1">
                <a:solidFill>
                  <a:srgbClr val="FFC000"/>
                </a:solidFill>
                <a:latin typeface="Times New Roman" pitchFamily="18" charset="0"/>
              </a:rPr>
              <a:t>. </a:t>
            </a:r>
            <a:r>
              <a:rPr lang="zh-CN" altLang="en-US" sz="2800" b="1">
                <a:solidFill>
                  <a:srgbClr val="FFC000"/>
                </a:solidFill>
                <a:latin typeface="Times New Roman" pitchFamily="18" charset="0"/>
              </a:rPr>
              <a:t>转动定律的应用举例</a:t>
            </a:r>
            <a:endParaRPr lang="zh-CN" altLang="en-US" sz="3200" b="1">
              <a:solidFill>
                <a:srgbClr val="FFC000"/>
              </a:solidFill>
              <a:latin typeface="Times New Roman" pitchFamily="18" charset="0"/>
            </a:endParaRPr>
          </a:p>
        </p:txBody>
      </p:sp>
      <p:sp>
        <p:nvSpPr>
          <p:cNvPr id="2" name="TextBox 1"/>
          <p:cNvSpPr txBox="1"/>
          <p:nvPr/>
        </p:nvSpPr>
        <p:spPr>
          <a:xfrm>
            <a:off x="395537" y="610487"/>
            <a:ext cx="8640960" cy="4893647"/>
          </a:xfrm>
          <a:prstGeom prst="rect">
            <a:avLst/>
          </a:prstGeom>
          <a:noFill/>
        </p:spPr>
        <p:txBody>
          <a:bodyPr wrap="square" rtlCol="0">
            <a:spAutoFit/>
          </a:bodyPr>
          <a:lstStyle/>
          <a:p>
            <a:r>
              <a:rPr lang="zh-CN" altLang="en-US" sz="2400" b="1" dirty="0">
                <a:solidFill>
                  <a:schemeClr val="bg1"/>
                </a:solidFill>
              </a:rPr>
              <a:t>运用转动定律解决刚体绕定轴转动问题是本课程的重点：</a:t>
            </a:r>
            <a:endParaRPr lang="en-US" altLang="zh-CN" sz="2400" b="1" dirty="0">
              <a:solidFill>
                <a:schemeClr val="bg1"/>
              </a:solidFill>
            </a:endParaRPr>
          </a:p>
          <a:p>
            <a:r>
              <a:rPr lang="en-US" altLang="zh-CN" sz="2400" b="1" dirty="0">
                <a:solidFill>
                  <a:schemeClr val="bg1"/>
                </a:solidFill>
              </a:rPr>
              <a:t>1</a:t>
            </a:r>
            <a:r>
              <a:rPr lang="zh-CN" altLang="en-US" sz="2400" b="1" dirty="0">
                <a:solidFill>
                  <a:schemeClr val="bg1"/>
                </a:solidFill>
              </a:rPr>
              <a:t>、已知转动状态求刚体所受的力矩或力；</a:t>
            </a:r>
            <a:endParaRPr lang="en-US" altLang="zh-CN" sz="2400" b="1" dirty="0">
              <a:solidFill>
                <a:schemeClr val="bg1"/>
              </a:solidFill>
            </a:endParaRPr>
          </a:p>
          <a:p>
            <a:r>
              <a:rPr lang="en-US" altLang="zh-CN" sz="2400" b="1" dirty="0">
                <a:solidFill>
                  <a:schemeClr val="bg1"/>
                </a:solidFill>
              </a:rPr>
              <a:t>2</a:t>
            </a:r>
            <a:r>
              <a:rPr lang="zh-CN" altLang="en-US" sz="2400" b="1" dirty="0">
                <a:solidFill>
                  <a:schemeClr val="bg1"/>
                </a:solidFill>
              </a:rPr>
              <a:t>、已知所受的力或力矩求转动状态（角加速度、角速度、角位移或者转动时间）</a:t>
            </a:r>
            <a:endParaRPr lang="en-US" altLang="zh-CN" sz="2400" b="1" dirty="0">
              <a:solidFill>
                <a:schemeClr val="bg1"/>
              </a:solidFill>
            </a:endParaRPr>
          </a:p>
          <a:p>
            <a:endParaRPr lang="en-US" altLang="zh-CN" sz="2400" b="1" dirty="0">
              <a:solidFill>
                <a:schemeClr val="bg1"/>
              </a:solidFill>
            </a:endParaRPr>
          </a:p>
          <a:p>
            <a:r>
              <a:rPr lang="zh-CN" altLang="en-US" sz="2400" b="1" dirty="0">
                <a:solidFill>
                  <a:schemeClr val="bg1"/>
                </a:solidFill>
              </a:rPr>
              <a:t>解题要点：</a:t>
            </a:r>
            <a:endParaRPr lang="en-US" altLang="zh-CN" sz="2400" b="1" dirty="0">
              <a:solidFill>
                <a:schemeClr val="bg1"/>
              </a:solidFill>
            </a:endParaRPr>
          </a:p>
          <a:p>
            <a:pPr marL="457200" indent="-457200">
              <a:buAutoNum type="arabicPeriod"/>
            </a:pPr>
            <a:r>
              <a:rPr lang="zh-CN" altLang="en-US" sz="2400" b="1" dirty="0">
                <a:solidFill>
                  <a:schemeClr val="bg1"/>
                </a:solidFill>
              </a:rPr>
              <a:t>不仅做受力分析，更要正确分析力矩</a:t>
            </a:r>
            <a:endParaRPr lang="en-US" altLang="zh-CN" sz="2400" b="1" dirty="0">
              <a:solidFill>
                <a:schemeClr val="bg1"/>
              </a:solidFill>
            </a:endParaRPr>
          </a:p>
          <a:p>
            <a:pPr marL="457200" indent="-457200">
              <a:buAutoNum type="arabicPeriod"/>
            </a:pPr>
            <a:r>
              <a:rPr lang="zh-CN" altLang="en-US" sz="2400" b="1" dirty="0">
                <a:solidFill>
                  <a:schemeClr val="bg1"/>
                </a:solidFill>
              </a:rPr>
              <a:t>将牛顿第二定律的解题技巧类比运用于转动定律</a:t>
            </a:r>
            <a:endParaRPr lang="en-US" altLang="zh-CN" sz="2400" b="1" dirty="0">
              <a:solidFill>
                <a:schemeClr val="bg1"/>
              </a:solidFill>
            </a:endParaRPr>
          </a:p>
          <a:p>
            <a:pPr marL="457200" indent="-457200">
              <a:buAutoNum type="arabicPeriod"/>
            </a:pPr>
            <a:r>
              <a:rPr lang="zh-CN" altLang="en-US" sz="2400" b="1" dirty="0">
                <a:solidFill>
                  <a:schemeClr val="bg1"/>
                </a:solidFill>
              </a:rPr>
              <a:t>正确计算刚体转动惯量（典型结构需要记忆，复杂结构由典型结构导出）</a:t>
            </a:r>
            <a:endParaRPr lang="en-US" altLang="zh-CN" sz="2400" b="1" dirty="0">
              <a:solidFill>
                <a:schemeClr val="bg1"/>
              </a:solidFill>
            </a:endParaRPr>
          </a:p>
          <a:p>
            <a:pPr marL="457200" indent="-457200">
              <a:buAutoNum type="arabicPeriod"/>
            </a:pPr>
            <a:r>
              <a:rPr lang="zh-CN" altLang="en-US" sz="2400" b="1" dirty="0">
                <a:solidFill>
                  <a:schemeClr val="bg1"/>
                </a:solidFill>
              </a:rPr>
              <a:t>注意角量与线量的换算关系</a:t>
            </a:r>
            <a:endParaRPr lang="en-US" altLang="zh-CN" sz="2400" b="1" dirty="0">
              <a:solidFill>
                <a:schemeClr val="bg1"/>
              </a:solidFill>
            </a:endParaRPr>
          </a:p>
          <a:p>
            <a:pPr marL="457200" indent="-457200">
              <a:buAutoNum type="arabicPeriod"/>
            </a:pPr>
            <a:r>
              <a:rPr lang="zh-CN" altLang="en-US" sz="2400" b="1" dirty="0">
                <a:solidFill>
                  <a:schemeClr val="bg1"/>
                </a:solidFill>
              </a:rPr>
              <a:t>抓住刚体与刚体间、刚体与质点间运动的传递关系，力和力矩的传递关系</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793" y="33592"/>
            <a:ext cx="65611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n-lt"/>
              </a:rPr>
              <a:t>书中例题</a:t>
            </a:r>
            <a:r>
              <a:rPr lang="en-US" altLang="zh-CN" sz="2400" b="1" dirty="0">
                <a:solidFill>
                  <a:srgbClr val="FFC000"/>
                </a:solidFill>
                <a:latin typeface="+mn-lt"/>
              </a:rPr>
              <a:t>6.3 (P202)  </a:t>
            </a:r>
            <a:r>
              <a:rPr lang="zh-CN" altLang="zh-CN" sz="2400" b="1" dirty="0">
                <a:solidFill>
                  <a:schemeClr val="bg1"/>
                </a:solidFill>
                <a:latin typeface="+mn-lt"/>
              </a:rPr>
              <a:t>已知：滑轮半径为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，绳子不可伸缩的轻绳，绳子与滑轮间无滑动，轴处无摩擦，两个悬挂物的质量分别为</a:t>
            </a:r>
            <a:r>
              <a:rPr lang="en-US" altLang="zh-CN" sz="2400" b="1" i="1" dirty="0">
                <a:solidFill>
                  <a:schemeClr val="bg1"/>
                </a:solidFill>
                <a:latin typeface="+mn-lt"/>
              </a:rPr>
              <a:t>m</a:t>
            </a:r>
            <a:r>
              <a:rPr lang="en-US" altLang="zh-CN" b="1" dirty="0">
                <a:solidFill>
                  <a:schemeClr val="bg1"/>
                </a:solidFill>
                <a:latin typeface="+mn-lt"/>
              </a:rPr>
              <a:t>1</a:t>
            </a:r>
            <a:r>
              <a:rPr lang="zh-CN" altLang="zh-CN" sz="2400" b="1" dirty="0">
                <a:solidFill>
                  <a:schemeClr val="bg1"/>
                </a:solidFill>
                <a:latin typeface="+mn-lt"/>
              </a:rPr>
              <a:t>，</a:t>
            </a:r>
            <a:r>
              <a:rPr lang="en-US" altLang="zh-CN" sz="2400" b="1" i="1" dirty="0">
                <a:solidFill>
                  <a:schemeClr val="bg1"/>
                </a:solidFill>
                <a:latin typeface="+mn-lt"/>
              </a:rPr>
              <a:t>m</a:t>
            </a:r>
            <a:r>
              <a:rPr lang="en-US" altLang="zh-CN" b="1" dirty="0">
                <a:solidFill>
                  <a:schemeClr val="bg1"/>
                </a:solidFill>
                <a:latin typeface="+mn-lt"/>
              </a:rPr>
              <a:t>2</a:t>
            </a:r>
            <a:r>
              <a:rPr lang="zh-CN" altLang="zh-CN" sz="2400" b="1" dirty="0">
                <a:solidFill>
                  <a:schemeClr val="bg1"/>
                </a:solidFill>
                <a:latin typeface="+mn-lt"/>
              </a:rPr>
              <a:t>。求：两重物的加速度，滑轮的角加速度，绳中的张力。</a:t>
            </a:r>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368300"/>
            <a:ext cx="25527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8696" y="1973517"/>
            <a:ext cx="5544616" cy="1569660"/>
          </a:xfrm>
          <a:prstGeom prst="rect">
            <a:avLst/>
          </a:prstGeom>
          <a:noFill/>
        </p:spPr>
        <p:txBody>
          <a:bodyPr wrap="square" rtlCol="0">
            <a:spAutoFit/>
          </a:bodyPr>
          <a:lstStyle/>
          <a:p>
            <a:r>
              <a:rPr lang="zh-CN" altLang="en-US" sz="2400" b="1" dirty="0">
                <a:solidFill>
                  <a:schemeClr val="bg1"/>
                </a:solidFill>
              </a:rPr>
              <a:t>过去讨论滑轮时没有考虑滑轮质量，滑轮两端的绳子受力大小相等方向相反，这个问题中需要考虑滑轮质量，</a:t>
            </a:r>
            <a:r>
              <a:rPr lang="zh-CN" altLang="en-US" sz="2400" b="1" dirty="0">
                <a:solidFill>
                  <a:srgbClr val="FFC000"/>
                </a:solidFill>
              </a:rPr>
              <a:t>两端绳子受力是不等的</a:t>
            </a:r>
            <a:r>
              <a:rPr lang="zh-CN" altLang="en-US" sz="24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69411541"/>
              </p:ext>
            </p:extLst>
          </p:nvPr>
        </p:nvGraphicFramePr>
        <p:xfrm>
          <a:off x="1763687" y="3569554"/>
          <a:ext cx="1879569" cy="435510"/>
        </p:xfrm>
        <a:graphic>
          <a:graphicData uri="http://schemas.openxmlformats.org/presentationml/2006/ole">
            <mc:AlternateContent xmlns:mc="http://schemas.openxmlformats.org/markup-compatibility/2006">
              <mc:Choice xmlns:v="urn:schemas-microsoft-com:vml" Requires="v">
                <p:oleObj spid="_x0000_s69822" name="Equation" r:id="rId4" imgW="1041120" imgH="241200" progId="Equation.DSMT4">
                  <p:embed/>
                </p:oleObj>
              </mc:Choice>
              <mc:Fallback>
                <p:oleObj name="Equation" r:id="rId4" imgW="1041120" imgH="241200" progId="Equation.DSMT4">
                  <p:embed/>
                  <p:pic>
                    <p:nvPicPr>
                      <p:cNvPr id="0" name=""/>
                      <p:cNvPicPr/>
                      <p:nvPr/>
                    </p:nvPicPr>
                    <p:blipFill>
                      <a:blip r:embed="rId5"/>
                      <a:stretch>
                        <a:fillRect/>
                      </a:stretch>
                    </p:blipFill>
                    <p:spPr>
                      <a:xfrm>
                        <a:off x="1763687" y="3569554"/>
                        <a:ext cx="1879569" cy="43551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23196046"/>
              </p:ext>
            </p:extLst>
          </p:nvPr>
        </p:nvGraphicFramePr>
        <p:xfrm>
          <a:off x="1835696" y="4149080"/>
          <a:ext cx="1719263" cy="412750"/>
        </p:xfrm>
        <a:graphic>
          <a:graphicData uri="http://schemas.openxmlformats.org/presentationml/2006/ole">
            <mc:AlternateContent xmlns:mc="http://schemas.openxmlformats.org/markup-compatibility/2006">
              <mc:Choice xmlns:v="urn:schemas-microsoft-com:vml" Requires="v">
                <p:oleObj spid="_x0000_s69823" name="Equation" r:id="rId6" imgW="952200" imgH="228600" progId="Equation.DSMT4">
                  <p:embed/>
                </p:oleObj>
              </mc:Choice>
              <mc:Fallback>
                <p:oleObj name="Equation" r:id="rId6" imgW="952200" imgH="228600" progId="Equation.DSMT4">
                  <p:embed/>
                  <p:pic>
                    <p:nvPicPr>
                      <p:cNvPr id="0" name="对象 5"/>
                      <p:cNvPicPr>
                        <a:picLocks noChangeAspect="1" noChangeArrowheads="1"/>
                      </p:cNvPicPr>
                      <p:nvPr/>
                    </p:nvPicPr>
                    <p:blipFill>
                      <a:blip r:embed="rId7"/>
                      <a:srcRect/>
                      <a:stretch>
                        <a:fillRect/>
                      </a:stretch>
                    </p:blipFill>
                    <p:spPr bwMode="auto">
                      <a:xfrm>
                        <a:off x="1835696" y="4149080"/>
                        <a:ext cx="17192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17723995"/>
              </p:ext>
            </p:extLst>
          </p:nvPr>
        </p:nvGraphicFramePr>
        <p:xfrm>
          <a:off x="1835696" y="4696953"/>
          <a:ext cx="1787525" cy="412750"/>
        </p:xfrm>
        <a:graphic>
          <a:graphicData uri="http://schemas.openxmlformats.org/presentationml/2006/ole">
            <mc:AlternateContent xmlns:mc="http://schemas.openxmlformats.org/markup-compatibility/2006">
              <mc:Choice xmlns:v="urn:schemas-microsoft-com:vml" Requires="v">
                <p:oleObj spid="_x0000_s69824" name="Equation" r:id="rId8" imgW="990360" imgH="228600" progId="Equation.DSMT4">
                  <p:embed/>
                </p:oleObj>
              </mc:Choice>
              <mc:Fallback>
                <p:oleObj name="Equation" r:id="rId8" imgW="990360" imgH="228600" progId="Equation.DSMT4">
                  <p:embed/>
                  <p:pic>
                    <p:nvPicPr>
                      <p:cNvPr id="0" name="对象 6"/>
                      <p:cNvPicPr>
                        <a:picLocks noChangeAspect="1" noChangeArrowheads="1"/>
                      </p:cNvPicPr>
                      <p:nvPr/>
                    </p:nvPicPr>
                    <p:blipFill>
                      <a:blip r:embed="rId9"/>
                      <a:srcRect/>
                      <a:stretch>
                        <a:fillRect/>
                      </a:stretch>
                    </p:blipFill>
                    <p:spPr bwMode="auto">
                      <a:xfrm>
                        <a:off x="1835696" y="4696953"/>
                        <a:ext cx="1787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57721"/>
              </p:ext>
            </p:extLst>
          </p:nvPr>
        </p:nvGraphicFramePr>
        <p:xfrm>
          <a:off x="2290763" y="5229225"/>
          <a:ext cx="869950" cy="366713"/>
        </p:xfrm>
        <a:graphic>
          <a:graphicData uri="http://schemas.openxmlformats.org/presentationml/2006/ole">
            <mc:AlternateContent xmlns:mc="http://schemas.openxmlformats.org/markup-compatibility/2006">
              <mc:Choice xmlns:v="urn:schemas-microsoft-com:vml" Requires="v">
                <p:oleObj spid="_x0000_s69825" name="Equation" r:id="rId10" imgW="482400" imgH="203040" progId="Equation.DSMT4">
                  <p:embed/>
                </p:oleObj>
              </mc:Choice>
              <mc:Fallback>
                <p:oleObj name="Equation" r:id="rId10" imgW="482400" imgH="203040" progId="Equation.DSMT4">
                  <p:embed/>
                  <p:pic>
                    <p:nvPicPr>
                      <p:cNvPr id="0" name="对象 7"/>
                      <p:cNvPicPr>
                        <a:picLocks noChangeAspect="1" noChangeArrowheads="1"/>
                      </p:cNvPicPr>
                      <p:nvPr/>
                    </p:nvPicPr>
                    <p:blipFill>
                      <a:blip r:embed="rId11"/>
                      <a:srcRect/>
                      <a:stretch>
                        <a:fillRect/>
                      </a:stretch>
                    </p:blipFill>
                    <p:spPr bwMode="auto">
                      <a:xfrm>
                        <a:off x="2290763" y="52292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06998358"/>
              </p:ext>
            </p:extLst>
          </p:nvPr>
        </p:nvGraphicFramePr>
        <p:xfrm>
          <a:off x="899592" y="5642342"/>
          <a:ext cx="3663950" cy="709612"/>
        </p:xfrm>
        <a:graphic>
          <a:graphicData uri="http://schemas.openxmlformats.org/presentationml/2006/ole">
            <mc:AlternateContent xmlns:mc="http://schemas.openxmlformats.org/markup-compatibility/2006">
              <mc:Choice xmlns:v="urn:schemas-microsoft-com:vml" Requires="v">
                <p:oleObj spid="_x0000_s69826" name="Equation" r:id="rId12" imgW="2031840" imgH="393480" progId="Equation.DSMT4">
                  <p:embed/>
                </p:oleObj>
              </mc:Choice>
              <mc:Fallback>
                <p:oleObj name="Equation" r:id="rId12" imgW="2031840" imgH="393480" progId="Equation.DSMT4">
                  <p:embed/>
                  <p:pic>
                    <p:nvPicPr>
                      <p:cNvPr id="0" name="对象 8"/>
                      <p:cNvPicPr>
                        <a:picLocks noChangeAspect="1" noChangeArrowheads="1"/>
                      </p:cNvPicPr>
                      <p:nvPr/>
                    </p:nvPicPr>
                    <p:blipFill>
                      <a:blip r:embed="rId13"/>
                      <a:srcRect/>
                      <a:stretch>
                        <a:fillRect/>
                      </a:stretch>
                    </p:blipFill>
                    <p:spPr bwMode="auto">
                      <a:xfrm>
                        <a:off x="899592" y="5642342"/>
                        <a:ext cx="36639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12348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75456"/>
            <a:ext cx="1731564" cy="461665"/>
          </a:xfrm>
          <a:prstGeom prst="rect">
            <a:avLst/>
          </a:prstGeom>
        </p:spPr>
        <p:txBody>
          <a:bodyPr wrap="none">
            <a:spAutoFit/>
          </a:bodyPr>
          <a:lstStyle/>
          <a:p>
            <a:r>
              <a:rPr lang="zh-CN" altLang="zh-CN" sz="2400" b="1">
                <a:solidFill>
                  <a:schemeClr val="bg1"/>
                </a:solidFill>
              </a:rPr>
              <a:t>解方程得：</a:t>
            </a:r>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426" y="1052736"/>
            <a:ext cx="2524800" cy="1008112"/>
          </a:xfrm>
          <a:prstGeom prst="rect">
            <a:avLst/>
          </a:prstGeom>
          <a:solidFill>
            <a:schemeClr val="bg1"/>
          </a:solidFill>
          <a:ln>
            <a:noFill/>
          </a:ln>
        </p:spPr>
      </p:pic>
      <p:pic>
        <p:nvPicPr>
          <p:cNvPr id="71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412" y="1052736"/>
            <a:ext cx="2219655" cy="1008112"/>
          </a:xfrm>
          <a:prstGeom prst="rect">
            <a:avLst/>
          </a:prstGeom>
          <a:solidFill>
            <a:schemeClr val="bg1"/>
          </a:solidFill>
          <a:ln>
            <a:noFill/>
          </a:ln>
        </p:spPr>
      </p:pic>
      <p:pic>
        <p:nvPicPr>
          <p:cNvPr id="716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54" y="2276872"/>
            <a:ext cx="2335735" cy="1296144"/>
          </a:xfrm>
          <a:prstGeom prst="rect">
            <a:avLst/>
          </a:prstGeom>
          <a:solidFill>
            <a:schemeClr val="bg1"/>
          </a:solidFill>
          <a:ln>
            <a:noFill/>
          </a:ln>
        </p:spPr>
      </p:pic>
      <p:pic>
        <p:nvPicPr>
          <p:cNvPr id="716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412" y="2276872"/>
            <a:ext cx="2402661" cy="1296144"/>
          </a:xfrm>
          <a:prstGeom prst="rect">
            <a:avLst/>
          </a:prstGeom>
          <a:solidFill>
            <a:schemeClr val="bg1"/>
          </a:solidFill>
          <a:ln>
            <a:noFill/>
          </a:ln>
        </p:spPr>
      </p:pic>
      <p:sp>
        <p:nvSpPr>
          <p:cNvPr id="3" name="矩形 2"/>
          <p:cNvSpPr/>
          <p:nvPr/>
        </p:nvSpPr>
        <p:spPr>
          <a:xfrm>
            <a:off x="683568" y="4005064"/>
            <a:ext cx="8136904" cy="830997"/>
          </a:xfrm>
          <a:prstGeom prst="rect">
            <a:avLst/>
          </a:prstGeom>
        </p:spPr>
        <p:txBody>
          <a:bodyPr wrap="square">
            <a:spAutoFit/>
          </a:bodyPr>
          <a:lstStyle/>
          <a:p>
            <a:r>
              <a:rPr lang="zh-CN" altLang="zh-CN" sz="2400" b="1">
                <a:solidFill>
                  <a:schemeClr val="bg1"/>
                </a:solidFill>
              </a:rPr>
              <a:t>中学见过这类问题很多，但滑轮都是轻滑轮，不考虑滑轮的质量，</a:t>
            </a:r>
            <a:r>
              <a:rPr lang="en-US" altLang="zh-CN" sz="2400" b="1" i="1">
                <a:solidFill>
                  <a:schemeClr val="bg1"/>
                </a:solidFill>
                <a:latin typeface="+mn-lt"/>
              </a:rPr>
              <a:t>M</a:t>
            </a:r>
            <a:r>
              <a:rPr lang="zh-CN" altLang="zh-CN" sz="2400" b="1">
                <a:solidFill>
                  <a:schemeClr val="bg1"/>
                </a:solidFill>
              </a:rPr>
              <a:t>＝</a:t>
            </a:r>
            <a:r>
              <a:rPr lang="en-US" altLang="zh-CN" sz="2400" b="1">
                <a:solidFill>
                  <a:schemeClr val="bg1"/>
                </a:solidFill>
              </a:rPr>
              <a:t>0</a:t>
            </a:r>
            <a:r>
              <a:rPr lang="zh-CN" altLang="zh-CN" sz="2400" b="1">
                <a:solidFill>
                  <a:schemeClr val="bg1"/>
                </a:solidFill>
              </a:rPr>
              <a:t>，将其代入上面的方程得：</a:t>
            </a:r>
          </a:p>
        </p:txBody>
      </p:sp>
      <p:pic>
        <p:nvPicPr>
          <p:cNvPr id="7168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3284" y="5348055"/>
            <a:ext cx="1643084" cy="810522"/>
          </a:xfrm>
          <a:prstGeom prst="rect">
            <a:avLst/>
          </a:prstGeom>
          <a:solidFill>
            <a:schemeClr val="bg1"/>
          </a:solidFill>
          <a:ln>
            <a:noFill/>
          </a:ln>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68" y="5329481"/>
            <a:ext cx="2259351" cy="829096"/>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
          <p:cNvSpPr>
            <a:spLocks noChangeArrowheads="1"/>
          </p:cNvSpPr>
          <p:nvPr/>
        </p:nvSpPr>
        <p:spPr bwMode="auto">
          <a:xfrm>
            <a:off x="30163" y="68263"/>
            <a:ext cx="91328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6.4 (P202) </a:t>
            </a:r>
            <a:r>
              <a:rPr lang="zh-CN" altLang="zh-CN" sz="2400" b="1" dirty="0">
                <a:solidFill>
                  <a:schemeClr val="bg1"/>
                </a:solidFill>
                <a:latin typeface="+mj-lt"/>
              </a:rPr>
              <a:t>已知：两个皮带轮半径分别为</a:t>
            </a:r>
            <a:r>
              <a:rPr lang="en-US" altLang="zh-CN" sz="2400" b="1" i="1" dirty="0">
                <a:solidFill>
                  <a:schemeClr val="bg1"/>
                </a:solidFill>
                <a:latin typeface="+mj-lt"/>
              </a:rPr>
              <a:t>R</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R</a:t>
            </a:r>
            <a:r>
              <a:rPr lang="en-US" altLang="zh-CN" b="1" dirty="0">
                <a:solidFill>
                  <a:schemeClr val="bg1"/>
                </a:solidFill>
                <a:latin typeface="+mj-lt"/>
              </a:rPr>
              <a:t>2</a:t>
            </a:r>
            <a:r>
              <a:rPr lang="zh-CN" altLang="zh-CN" sz="2400" b="1" dirty="0">
                <a:solidFill>
                  <a:schemeClr val="bg1"/>
                </a:solidFill>
                <a:latin typeface="+mj-lt"/>
              </a:rPr>
              <a:t>，质量分别为</a:t>
            </a:r>
            <a:r>
              <a:rPr lang="en-US" altLang="zh-CN" sz="2400" b="1" i="1" dirty="0">
                <a:solidFill>
                  <a:schemeClr val="bg1"/>
                </a:solidFill>
                <a:latin typeface="+mj-lt"/>
              </a:rPr>
              <a:t>m</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m</a:t>
            </a:r>
            <a:r>
              <a:rPr lang="en-US" altLang="zh-CN" b="1" dirty="0">
                <a:solidFill>
                  <a:schemeClr val="bg1"/>
                </a:solidFill>
                <a:latin typeface="+mj-lt"/>
              </a:rPr>
              <a:t>2</a:t>
            </a:r>
            <a:r>
              <a:rPr lang="zh-CN" altLang="zh-CN" sz="2400" b="1" dirty="0">
                <a:solidFill>
                  <a:schemeClr val="bg1"/>
                </a:solidFill>
                <a:latin typeface="+mj-lt"/>
              </a:rPr>
              <a:t>，分别绕固定轴</a:t>
            </a:r>
            <a:r>
              <a:rPr lang="en-US" altLang="zh-CN" sz="2400" b="1" dirty="0">
                <a:solidFill>
                  <a:schemeClr val="bg1"/>
                </a:solidFill>
                <a:latin typeface="+mj-lt"/>
              </a:rPr>
              <a:t>O</a:t>
            </a:r>
            <a:r>
              <a:rPr lang="en-US" altLang="zh-CN" b="1" dirty="0">
                <a:solidFill>
                  <a:schemeClr val="bg1"/>
                </a:solidFill>
                <a:latin typeface="+mj-lt"/>
              </a:rPr>
              <a:t>1</a:t>
            </a:r>
            <a:r>
              <a:rPr lang="zh-CN" altLang="zh-CN" sz="2400" b="1" dirty="0">
                <a:solidFill>
                  <a:schemeClr val="bg1"/>
                </a:solidFill>
                <a:latin typeface="+mj-lt"/>
              </a:rPr>
              <a:t>，</a:t>
            </a:r>
            <a:r>
              <a:rPr lang="en-US" altLang="zh-CN" sz="2400" b="1" dirty="0">
                <a:solidFill>
                  <a:schemeClr val="bg1"/>
                </a:solidFill>
                <a:latin typeface="+mj-lt"/>
              </a:rPr>
              <a:t>O</a:t>
            </a:r>
            <a:r>
              <a:rPr lang="en-US" altLang="zh-CN" b="1" dirty="0">
                <a:solidFill>
                  <a:schemeClr val="bg1"/>
                </a:solidFill>
                <a:latin typeface="+mj-lt"/>
              </a:rPr>
              <a:t>2</a:t>
            </a:r>
            <a:r>
              <a:rPr lang="zh-CN" altLang="zh-CN" sz="2400" b="1" dirty="0">
                <a:solidFill>
                  <a:schemeClr val="bg1"/>
                </a:solidFill>
                <a:latin typeface="+mj-lt"/>
              </a:rPr>
              <a:t>转动，用皮带相连，轮</a:t>
            </a:r>
            <a:r>
              <a:rPr lang="en-US" altLang="zh-CN" sz="2400" b="1" dirty="0">
                <a:solidFill>
                  <a:schemeClr val="bg1"/>
                </a:solidFill>
                <a:latin typeface="+mj-lt"/>
              </a:rPr>
              <a:t>1</a:t>
            </a:r>
            <a:r>
              <a:rPr lang="zh-CN" altLang="zh-CN" sz="2400" b="1" dirty="0">
                <a:solidFill>
                  <a:srgbClr val="FFC000"/>
                </a:solidFill>
                <a:latin typeface="+mj-lt"/>
              </a:rPr>
              <a:t>作用力矩</a:t>
            </a:r>
            <a:r>
              <a:rPr lang="en-US" altLang="zh-CN" sz="2400" b="1" i="1" dirty="0">
                <a:solidFill>
                  <a:srgbClr val="FFC000"/>
                </a:solidFill>
                <a:latin typeface="+mj-lt"/>
              </a:rPr>
              <a:t>M</a:t>
            </a:r>
            <a:r>
              <a:rPr lang="en-US" altLang="zh-CN" b="1" dirty="0">
                <a:solidFill>
                  <a:srgbClr val="FFC000"/>
                </a:solidFill>
                <a:latin typeface="+mj-lt"/>
              </a:rPr>
              <a:t>1</a:t>
            </a:r>
            <a:r>
              <a:rPr lang="zh-CN" altLang="zh-CN" sz="2400" b="1" dirty="0">
                <a:solidFill>
                  <a:schemeClr val="bg1"/>
                </a:solidFill>
                <a:latin typeface="+mj-lt"/>
              </a:rPr>
              <a:t>，轮</a:t>
            </a:r>
            <a:r>
              <a:rPr lang="en-US" altLang="zh-CN" sz="2400" b="1" dirty="0">
                <a:solidFill>
                  <a:schemeClr val="bg1"/>
                </a:solidFill>
                <a:latin typeface="+mj-lt"/>
              </a:rPr>
              <a:t>2</a:t>
            </a:r>
            <a:r>
              <a:rPr lang="zh-CN" altLang="zh-CN" sz="2400" b="1" dirty="0">
                <a:solidFill>
                  <a:schemeClr val="bg1"/>
                </a:solidFill>
                <a:latin typeface="+mj-lt"/>
              </a:rPr>
              <a:t>有</a:t>
            </a:r>
            <a:r>
              <a:rPr lang="zh-CN" altLang="zh-CN" sz="2400" b="1" dirty="0">
                <a:solidFill>
                  <a:srgbClr val="FFC000"/>
                </a:solidFill>
                <a:latin typeface="+mj-lt"/>
              </a:rPr>
              <a:t>负载力矩</a:t>
            </a:r>
            <a:r>
              <a:rPr lang="en-US" altLang="zh-CN" sz="2400" b="1" i="1" dirty="0">
                <a:solidFill>
                  <a:srgbClr val="FFC000"/>
                </a:solidFill>
                <a:latin typeface="+mj-lt"/>
              </a:rPr>
              <a:t>M</a:t>
            </a:r>
            <a:r>
              <a:rPr lang="en-US" altLang="zh-CN" b="1" dirty="0">
                <a:solidFill>
                  <a:srgbClr val="FFC000"/>
                </a:solidFill>
                <a:latin typeface="+mj-lt"/>
              </a:rPr>
              <a:t>2</a:t>
            </a:r>
            <a:r>
              <a:rPr lang="zh-CN" altLang="zh-CN" sz="2400" b="1" dirty="0">
                <a:solidFill>
                  <a:schemeClr val="bg1"/>
                </a:solidFill>
                <a:latin typeface="+mj-lt"/>
              </a:rPr>
              <a:t>，皮带与轮无滑动，轴处无摩擦。</a:t>
            </a:r>
          </a:p>
          <a:p>
            <a:r>
              <a:rPr lang="zh-CN" altLang="zh-CN" sz="2400" b="1" dirty="0">
                <a:solidFill>
                  <a:schemeClr val="bg1"/>
                </a:solidFill>
                <a:latin typeface="+mj-lt"/>
              </a:rPr>
              <a:t>求：轮</a:t>
            </a:r>
            <a:r>
              <a:rPr lang="en-US" altLang="zh-CN" sz="2400" b="1" dirty="0">
                <a:solidFill>
                  <a:schemeClr val="bg1"/>
                </a:solidFill>
                <a:latin typeface="+mj-lt"/>
              </a:rPr>
              <a:t>1</a:t>
            </a:r>
            <a:r>
              <a:rPr lang="zh-CN" altLang="zh-CN" sz="2400" b="1" dirty="0">
                <a:solidFill>
                  <a:schemeClr val="bg1"/>
                </a:solidFill>
                <a:latin typeface="+mj-lt"/>
              </a:rPr>
              <a:t>的角加速度。</a:t>
            </a:r>
          </a:p>
        </p:txBody>
      </p:sp>
      <p:pic>
        <p:nvPicPr>
          <p:cNvPr id="296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318" y="1268760"/>
            <a:ext cx="3193889" cy="340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a:spLocks noChangeArrowheads="1"/>
          </p:cNvSpPr>
          <p:nvPr/>
        </p:nvSpPr>
        <p:spPr bwMode="auto">
          <a:xfrm>
            <a:off x="236538" y="3219450"/>
            <a:ext cx="5602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i="1">
                <a:solidFill>
                  <a:schemeClr val="bg1"/>
                </a:solidFill>
                <a:latin typeface="+mj-lt"/>
              </a:rPr>
              <a:t>M</a:t>
            </a:r>
            <a:r>
              <a:rPr lang="zh-CN" altLang="zh-CN" sz="2400" b="1">
                <a:solidFill>
                  <a:schemeClr val="bg1"/>
                </a:solidFill>
                <a:latin typeface="+mj-lt"/>
              </a:rPr>
              <a:t>定为正方向后，力矩的方向与</a:t>
            </a:r>
            <a:r>
              <a:rPr lang="en-US" altLang="zh-CN" sz="2400" b="1" i="1">
                <a:solidFill>
                  <a:schemeClr val="bg1"/>
                </a:solidFill>
                <a:latin typeface="+mj-lt"/>
              </a:rPr>
              <a:t>M</a:t>
            </a:r>
            <a:r>
              <a:rPr lang="zh-CN" altLang="zh-CN" sz="2400" b="1">
                <a:solidFill>
                  <a:schemeClr val="bg1"/>
                </a:solidFill>
                <a:latin typeface="+mj-lt"/>
              </a:rPr>
              <a:t>一致则为“正”反之为“负”。</a:t>
            </a:r>
          </a:p>
          <a:p>
            <a:r>
              <a:rPr lang="zh-CN" altLang="zh-CN" sz="2400" b="1">
                <a:solidFill>
                  <a:schemeClr val="bg1"/>
                </a:solidFill>
                <a:latin typeface="+mj-lt"/>
              </a:rPr>
              <a:t>两个轮是牵连在一起运动的，所以存在着牵连关系。</a:t>
            </a:r>
          </a:p>
        </p:txBody>
      </p:sp>
      <p:graphicFrame>
        <p:nvGraphicFramePr>
          <p:cNvPr id="2" name="对象 1"/>
          <p:cNvGraphicFramePr>
            <a:graphicFrameLocks noChangeAspect="1"/>
          </p:cNvGraphicFramePr>
          <p:nvPr>
            <p:extLst>
              <p:ext uri="{D42A27DB-BD31-4B8C-83A1-F6EECF244321}">
                <p14:modId xmlns:p14="http://schemas.microsoft.com/office/powerpoint/2010/main" val="1008963663"/>
              </p:ext>
            </p:extLst>
          </p:nvPr>
        </p:nvGraphicFramePr>
        <p:xfrm>
          <a:off x="2151063" y="1670050"/>
          <a:ext cx="3400425" cy="1441450"/>
        </p:xfrm>
        <a:graphic>
          <a:graphicData uri="http://schemas.openxmlformats.org/presentationml/2006/ole">
            <mc:AlternateContent xmlns:mc="http://schemas.openxmlformats.org/markup-compatibility/2006">
              <mc:Choice xmlns:v="urn:schemas-microsoft-com:vml" Requires="v">
                <p:oleObj spid="_x0000_s70807" name="Equation" r:id="rId4" imgW="1917360" imgH="812520" progId="Equation.DSMT4">
                  <p:embed/>
                </p:oleObj>
              </mc:Choice>
              <mc:Fallback>
                <p:oleObj name="Equation" r:id="rId4" imgW="1917360" imgH="812520" progId="Equation.DSMT4">
                  <p:embed/>
                  <p:pic>
                    <p:nvPicPr>
                      <p:cNvPr id="0" name=""/>
                      <p:cNvPicPr/>
                      <p:nvPr/>
                    </p:nvPicPr>
                    <p:blipFill>
                      <a:blip r:embed="rId5"/>
                      <a:stretch>
                        <a:fillRect/>
                      </a:stretch>
                    </p:blipFill>
                    <p:spPr>
                      <a:xfrm>
                        <a:off x="2151063" y="1670050"/>
                        <a:ext cx="3400425" cy="1441450"/>
                      </a:xfrm>
                      <a:prstGeom prst="rect">
                        <a:avLst/>
                      </a:prstGeom>
                    </p:spPr>
                  </p:pic>
                </p:oleObj>
              </mc:Fallback>
            </mc:AlternateContent>
          </a:graphicData>
        </a:graphic>
      </p:graphicFrame>
      <p:sp>
        <p:nvSpPr>
          <p:cNvPr id="3" name="TextBox 2"/>
          <p:cNvSpPr txBox="1"/>
          <p:nvPr/>
        </p:nvSpPr>
        <p:spPr>
          <a:xfrm>
            <a:off x="236537" y="4750933"/>
            <a:ext cx="4206601" cy="461665"/>
          </a:xfrm>
          <a:prstGeom prst="rect">
            <a:avLst/>
          </a:prstGeom>
          <a:noFill/>
        </p:spPr>
        <p:txBody>
          <a:bodyPr wrap="none" rtlCol="0">
            <a:spAutoFit/>
          </a:bodyPr>
          <a:lstStyle/>
          <a:p>
            <a:r>
              <a:rPr lang="zh-CN" altLang="en-US" sz="2400" b="1">
                <a:solidFill>
                  <a:schemeClr val="bg1"/>
                </a:solidFill>
                <a:latin typeface="+mj-lt"/>
              </a:rPr>
              <a:t>皮带与轮没有相对滑动，则：</a:t>
            </a:r>
          </a:p>
        </p:txBody>
      </p:sp>
      <p:graphicFrame>
        <p:nvGraphicFramePr>
          <p:cNvPr id="5" name="对象 4"/>
          <p:cNvGraphicFramePr>
            <a:graphicFrameLocks noChangeAspect="1"/>
          </p:cNvGraphicFramePr>
          <p:nvPr>
            <p:extLst>
              <p:ext uri="{D42A27DB-BD31-4B8C-83A1-F6EECF244321}">
                <p14:modId xmlns:p14="http://schemas.microsoft.com/office/powerpoint/2010/main" val="3802649694"/>
              </p:ext>
            </p:extLst>
          </p:nvPr>
        </p:nvGraphicFramePr>
        <p:xfrm>
          <a:off x="4499992" y="4781015"/>
          <a:ext cx="3948157" cy="430708"/>
        </p:xfrm>
        <a:graphic>
          <a:graphicData uri="http://schemas.openxmlformats.org/presentationml/2006/ole">
            <mc:AlternateContent xmlns:mc="http://schemas.openxmlformats.org/markup-compatibility/2006">
              <mc:Choice xmlns:v="urn:schemas-microsoft-com:vml" Requires="v">
                <p:oleObj spid="_x0000_s70808" name="Equation" r:id="rId6" imgW="2095200" imgH="228600" progId="Equation.DSMT4">
                  <p:embed/>
                </p:oleObj>
              </mc:Choice>
              <mc:Fallback>
                <p:oleObj name="Equation" r:id="rId6" imgW="2095200" imgH="228600" progId="Equation.DSMT4">
                  <p:embed/>
                  <p:pic>
                    <p:nvPicPr>
                      <p:cNvPr id="0" name=""/>
                      <p:cNvPicPr/>
                      <p:nvPr/>
                    </p:nvPicPr>
                    <p:blipFill>
                      <a:blip r:embed="rId7"/>
                      <a:stretch>
                        <a:fillRect/>
                      </a:stretch>
                    </p:blipFill>
                    <p:spPr>
                      <a:xfrm>
                        <a:off x="4499992" y="4781015"/>
                        <a:ext cx="3948157" cy="430708"/>
                      </a:xfrm>
                      <a:prstGeom prst="rect">
                        <a:avLst/>
                      </a:prstGeom>
                    </p:spPr>
                  </p:pic>
                </p:oleObj>
              </mc:Fallback>
            </mc:AlternateContent>
          </a:graphicData>
        </a:graphic>
      </p:graphicFrame>
      <p:sp>
        <p:nvSpPr>
          <p:cNvPr id="7" name="矩形 6"/>
          <p:cNvSpPr/>
          <p:nvPr/>
        </p:nvSpPr>
        <p:spPr>
          <a:xfrm>
            <a:off x="323528" y="5235198"/>
            <a:ext cx="3352180" cy="461665"/>
          </a:xfrm>
          <a:prstGeom prst="rect">
            <a:avLst/>
          </a:prstGeom>
        </p:spPr>
        <p:txBody>
          <a:bodyPr wrap="square">
            <a:spAutoFit/>
          </a:bodyPr>
          <a:lstStyle/>
          <a:p>
            <a:pPr lvl="0"/>
            <a:r>
              <a:rPr lang="zh-CN" altLang="en-US" sz="2400" b="1">
                <a:solidFill>
                  <a:srgbClr val="FFFFFF"/>
                </a:solidFill>
                <a:latin typeface="Times New Roman"/>
              </a:rPr>
              <a:t>不计皮带质量，则</a:t>
            </a:r>
          </a:p>
        </p:txBody>
      </p:sp>
      <p:graphicFrame>
        <p:nvGraphicFramePr>
          <p:cNvPr id="8" name="对象 7"/>
          <p:cNvGraphicFramePr>
            <a:graphicFrameLocks noChangeAspect="1"/>
          </p:cNvGraphicFramePr>
          <p:nvPr>
            <p:extLst>
              <p:ext uri="{D42A27DB-BD31-4B8C-83A1-F6EECF244321}">
                <p14:modId xmlns:p14="http://schemas.microsoft.com/office/powerpoint/2010/main" val="1054482419"/>
              </p:ext>
            </p:extLst>
          </p:nvPr>
        </p:nvGraphicFramePr>
        <p:xfrm>
          <a:off x="3419872" y="5242838"/>
          <a:ext cx="2130425" cy="454025"/>
        </p:xfrm>
        <a:graphic>
          <a:graphicData uri="http://schemas.openxmlformats.org/presentationml/2006/ole">
            <mc:AlternateContent xmlns:mc="http://schemas.openxmlformats.org/markup-compatibility/2006">
              <mc:Choice xmlns:v="urn:schemas-microsoft-com:vml" Requires="v">
                <p:oleObj spid="_x0000_s70809" name="Equation" r:id="rId8" imgW="1130040" imgH="241200" progId="Equation.DSMT4">
                  <p:embed/>
                </p:oleObj>
              </mc:Choice>
              <mc:Fallback>
                <p:oleObj name="Equation" r:id="rId8" imgW="1130040" imgH="241200" progId="Equation.DSMT4">
                  <p:embed/>
                  <p:pic>
                    <p:nvPicPr>
                      <p:cNvPr id="0" name="对象 4"/>
                      <p:cNvPicPr>
                        <a:picLocks noChangeAspect="1" noChangeArrowheads="1"/>
                      </p:cNvPicPr>
                      <p:nvPr/>
                    </p:nvPicPr>
                    <p:blipFill>
                      <a:blip r:embed="rId9"/>
                      <a:srcRect/>
                      <a:stretch>
                        <a:fillRect/>
                      </a:stretch>
                    </p:blipFill>
                    <p:spPr bwMode="auto">
                      <a:xfrm>
                        <a:off x="3419872" y="5242838"/>
                        <a:ext cx="21304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358915" y="5725618"/>
            <a:ext cx="3352180" cy="461665"/>
          </a:xfrm>
          <a:prstGeom prst="rect">
            <a:avLst/>
          </a:prstGeom>
        </p:spPr>
        <p:txBody>
          <a:bodyPr wrap="square">
            <a:spAutoFit/>
          </a:bodyPr>
          <a:lstStyle/>
          <a:p>
            <a:pPr lvl="0"/>
            <a:r>
              <a:rPr lang="zh-CN" altLang="en-US" sz="2400" b="1">
                <a:solidFill>
                  <a:srgbClr val="FFFFFF"/>
                </a:solidFill>
                <a:latin typeface="Times New Roman"/>
              </a:rPr>
              <a:t>解方程组得</a:t>
            </a:r>
          </a:p>
        </p:txBody>
      </p:sp>
      <p:graphicFrame>
        <p:nvGraphicFramePr>
          <p:cNvPr id="9" name="对象 8"/>
          <p:cNvGraphicFramePr>
            <a:graphicFrameLocks noChangeAspect="1"/>
          </p:cNvGraphicFramePr>
          <p:nvPr>
            <p:extLst>
              <p:ext uri="{D42A27DB-BD31-4B8C-83A1-F6EECF244321}">
                <p14:modId xmlns:p14="http://schemas.microsoft.com/office/powerpoint/2010/main" val="3221599275"/>
              </p:ext>
            </p:extLst>
          </p:nvPr>
        </p:nvGraphicFramePr>
        <p:xfrm>
          <a:off x="2724150" y="5721350"/>
          <a:ext cx="2465388" cy="812800"/>
        </p:xfrm>
        <a:graphic>
          <a:graphicData uri="http://schemas.openxmlformats.org/presentationml/2006/ole">
            <mc:AlternateContent xmlns:mc="http://schemas.openxmlformats.org/markup-compatibility/2006">
              <mc:Choice xmlns:v="urn:schemas-microsoft-com:vml" Requires="v">
                <p:oleObj spid="_x0000_s70810" name="Equation" r:id="rId10" imgW="1307880" imgH="431640" progId="Equation.DSMT4">
                  <p:embed/>
                </p:oleObj>
              </mc:Choice>
              <mc:Fallback>
                <p:oleObj name="Equation" r:id="rId10" imgW="1307880" imgH="431640" progId="Equation.DSMT4">
                  <p:embed/>
                  <p:pic>
                    <p:nvPicPr>
                      <p:cNvPr id="0" name="对象 7"/>
                      <p:cNvPicPr>
                        <a:picLocks noChangeAspect="1" noChangeArrowheads="1"/>
                      </p:cNvPicPr>
                      <p:nvPr/>
                    </p:nvPicPr>
                    <p:blipFill>
                      <a:blip r:embed="rId11"/>
                      <a:srcRect/>
                      <a:stretch>
                        <a:fillRect/>
                      </a:stretch>
                    </p:blipFill>
                    <p:spPr bwMode="auto">
                      <a:xfrm>
                        <a:off x="2724150" y="5721350"/>
                        <a:ext cx="24653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179512" y="1699479"/>
            <a:ext cx="1855493" cy="830997"/>
          </a:xfrm>
          <a:prstGeom prst="rect">
            <a:avLst/>
          </a:prstGeom>
        </p:spPr>
        <p:txBody>
          <a:bodyPr wrap="square">
            <a:spAutoFit/>
          </a:bodyPr>
          <a:lstStyle/>
          <a:p>
            <a:r>
              <a:rPr lang="zh-CN" altLang="zh-CN" sz="2400" b="1">
                <a:solidFill>
                  <a:schemeClr val="bg1"/>
                </a:solidFill>
                <a:latin typeface="+mj-lt"/>
              </a:rPr>
              <a:t>解：隔离物体法分析力：</a:t>
            </a:r>
            <a:endParaRPr lang="zh-CN" altLang="en-US" sz="2400" b="1">
              <a:solidFill>
                <a:schemeClr val="bg1"/>
              </a:solidFill>
              <a:latin typeface="+mj-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
          <p:cNvSpPr>
            <a:spLocks noChangeArrowheads="1"/>
          </p:cNvSpPr>
          <p:nvPr/>
        </p:nvSpPr>
        <p:spPr bwMode="auto">
          <a:xfrm>
            <a:off x="6350" y="0"/>
            <a:ext cx="91376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6.5 (P202)</a:t>
            </a:r>
            <a:r>
              <a:rPr lang="zh-CN" altLang="zh-CN" sz="2400" b="1" dirty="0">
                <a:solidFill>
                  <a:schemeClr val="bg1"/>
                </a:solidFill>
                <a:latin typeface="+mj-lt"/>
              </a:rPr>
              <a:t>已知：飞轮齿轮</a:t>
            </a:r>
            <a:r>
              <a:rPr lang="en-US" altLang="zh-CN" sz="2400" b="1" dirty="0">
                <a:solidFill>
                  <a:schemeClr val="bg1"/>
                </a:solidFill>
                <a:latin typeface="+mj-lt"/>
              </a:rPr>
              <a:t>1</a:t>
            </a:r>
            <a:r>
              <a:rPr lang="zh-CN" altLang="zh-CN" sz="2400" b="1" dirty="0">
                <a:solidFill>
                  <a:schemeClr val="bg1"/>
                </a:solidFill>
                <a:latin typeface="+mj-lt"/>
              </a:rPr>
              <a:t>绕转轴</a:t>
            </a:r>
            <a:r>
              <a:rPr lang="en-US" altLang="zh-CN" sz="2400" b="1" dirty="0">
                <a:solidFill>
                  <a:schemeClr val="bg1"/>
                </a:solidFill>
                <a:latin typeface="+mj-lt"/>
              </a:rPr>
              <a:t>1</a:t>
            </a:r>
            <a:r>
              <a:rPr lang="zh-CN" altLang="zh-CN" sz="2400" b="1" dirty="0">
                <a:solidFill>
                  <a:schemeClr val="bg1"/>
                </a:solidFill>
                <a:latin typeface="+mj-lt"/>
              </a:rPr>
              <a:t>的</a:t>
            </a:r>
            <a:r>
              <a:rPr lang="zh-CN" altLang="zh-CN" sz="2400" b="1">
                <a:solidFill>
                  <a:schemeClr val="bg1"/>
                </a:solidFill>
                <a:latin typeface="+mj-lt"/>
              </a:rPr>
              <a:t>转动惯量</a:t>
            </a:r>
            <a:r>
              <a:rPr lang="en-US" altLang="zh-CN" sz="2400" b="1">
                <a:solidFill>
                  <a:schemeClr val="bg1"/>
                </a:solidFill>
                <a:latin typeface="+mj-lt"/>
              </a:rPr>
              <a:t>J</a:t>
            </a:r>
            <a:r>
              <a:rPr lang="en-US" altLang="zh-CN" sz="2400" b="1" baseline="-25000">
                <a:solidFill>
                  <a:schemeClr val="bg1"/>
                </a:solidFill>
                <a:latin typeface="+mj-lt"/>
              </a:rPr>
              <a:t>1</a:t>
            </a:r>
            <a:r>
              <a:rPr lang="en-US" altLang="zh-CN" sz="2400" b="1">
                <a:solidFill>
                  <a:schemeClr val="bg1"/>
                </a:solidFill>
                <a:latin typeface="+mj-lt"/>
              </a:rPr>
              <a:t>=98.0kgm</a:t>
            </a:r>
            <a:r>
              <a:rPr lang="en-US" altLang="zh-CN" sz="2400" b="1" baseline="30000">
                <a:solidFill>
                  <a:schemeClr val="bg1"/>
                </a:solidFill>
                <a:latin typeface="+mj-lt"/>
              </a:rPr>
              <a:t>2</a:t>
            </a:r>
            <a:r>
              <a:rPr lang="zh-CN" altLang="zh-CN" sz="2400" b="1" dirty="0">
                <a:solidFill>
                  <a:schemeClr val="bg1"/>
                </a:solidFill>
                <a:latin typeface="+mj-lt"/>
              </a:rPr>
              <a:t>，飞轮齿轮</a:t>
            </a:r>
            <a:r>
              <a:rPr lang="en-US" altLang="zh-CN" sz="2400" b="1" dirty="0">
                <a:solidFill>
                  <a:schemeClr val="bg1"/>
                </a:solidFill>
                <a:latin typeface="+mj-lt"/>
              </a:rPr>
              <a:t>2</a:t>
            </a:r>
            <a:r>
              <a:rPr lang="zh-CN" altLang="zh-CN" sz="2400" b="1" dirty="0">
                <a:solidFill>
                  <a:schemeClr val="bg1"/>
                </a:solidFill>
                <a:latin typeface="+mj-lt"/>
              </a:rPr>
              <a:t>绕转轴</a:t>
            </a:r>
            <a:r>
              <a:rPr lang="en-US" altLang="zh-CN" sz="2400" b="1" dirty="0">
                <a:solidFill>
                  <a:schemeClr val="bg1"/>
                </a:solidFill>
                <a:latin typeface="+mj-lt"/>
              </a:rPr>
              <a:t>2</a:t>
            </a:r>
            <a:r>
              <a:rPr lang="zh-CN" altLang="zh-CN" sz="2400" b="1" dirty="0">
                <a:solidFill>
                  <a:schemeClr val="bg1"/>
                </a:solidFill>
                <a:latin typeface="+mj-lt"/>
              </a:rPr>
              <a:t>的转动惯量</a:t>
            </a:r>
            <a:r>
              <a:rPr lang="en-US" altLang="zh-CN" sz="2400" b="1" dirty="0">
                <a:solidFill>
                  <a:schemeClr val="bg1"/>
                </a:solidFill>
                <a:latin typeface="+mj-lt"/>
              </a:rPr>
              <a:t>J</a:t>
            </a:r>
            <a:r>
              <a:rPr lang="en-US" altLang="zh-CN" sz="2400" b="1" baseline="-25000" dirty="0">
                <a:solidFill>
                  <a:schemeClr val="bg1"/>
                </a:solidFill>
                <a:latin typeface="+mj-lt"/>
              </a:rPr>
              <a:t>2</a:t>
            </a:r>
            <a:r>
              <a:rPr lang="en-US" altLang="zh-CN" sz="2400" b="1" dirty="0">
                <a:solidFill>
                  <a:schemeClr val="bg1"/>
                </a:solidFill>
                <a:latin typeface="+mj-lt"/>
              </a:rPr>
              <a:t>=78.4kgm</a:t>
            </a:r>
            <a:r>
              <a:rPr lang="en-US" altLang="zh-CN" sz="2400" b="1" baseline="30000" dirty="0">
                <a:solidFill>
                  <a:schemeClr val="bg1"/>
                </a:solidFill>
                <a:latin typeface="+mj-lt"/>
              </a:rPr>
              <a:t>2</a:t>
            </a:r>
            <a:r>
              <a:rPr lang="zh-CN" altLang="zh-CN" sz="2400" b="1" dirty="0">
                <a:solidFill>
                  <a:schemeClr val="bg1"/>
                </a:solidFill>
                <a:latin typeface="+mj-lt"/>
              </a:rPr>
              <a:t>，两齿轮咬合传动，</a:t>
            </a:r>
            <a:r>
              <a:rPr lang="zh-CN" altLang="zh-CN" sz="2400" b="1">
                <a:solidFill>
                  <a:schemeClr val="bg1"/>
                </a:solidFill>
                <a:latin typeface="+mj-lt"/>
              </a:rPr>
              <a:t>齿数比</a:t>
            </a:r>
            <a:r>
              <a:rPr lang="en-US" altLang="zh-CN" sz="2400" b="1">
                <a:solidFill>
                  <a:schemeClr val="bg1"/>
                </a:solidFill>
                <a:latin typeface="+mj-lt"/>
              </a:rPr>
              <a:t>Z</a:t>
            </a:r>
            <a:r>
              <a:rPr lang="en-US" altLang="zh-CN" sz="2400" b="1" baseline="-25000">
                <a:solidFill>
                  <a:schemeClr val="bg1"/>
                </a:solidFill>
                <a:latin typeface="+mj-lt"/>
              </a:rPr>
              <a:t>1</a:t>
            </a:r>
            <a:r>
              <a:rPr lang="en-US" altLang="zh-CN" sz="2400" b="1">
                <a:solidFill>
                  <a:schemeClr val="bg1"/>
                </a:solidFill>
                <a:latin typeface="+mj-lt"/>
              </a:rPr>
              <a:t>:Z</a:t>
            </a:r>
            <a:r>
              <a:rPr lang="en-US" altLang="zh-CN" sz="2400" b="1" baseline="-25000">
                <a:solidFill>
                  <a:schemeClr val="bg1"/>
                </a:solidFill>
                <a:latin typeface="+mj-lt"/>
              </a:rPr>
              <a:t>2</a:t>
            </a:r>
            <a:r>
              <a:rPr lang="zh-CN" altLang="zh-CN" sz="2400" b="1">
                <a:solidFill>
                  <a:schemeClr val="bg1"/>
                </a:solidFill>
                <a:latin typeface="+mj-lt"/>
              </a:rPr>
              <a:t>＝</a:t>
            </a:r>
            <a:r>
              <a:rPr lang="en-US" altLang="zh-CN" sz="2400" b="1">
                <a:solidFill>
                  <a:schemeClr val="bg1"/>
                </a:solidFill>
                <a:latin typeface="+mj-lt"/>
              </a:rPr>
              <a:t>3:2</a:t>
            </a:r>
            <a:r>
              <a:rPr lang="zh-CN" altLang="zh-CN" sz="2400" b="1">
                <a:solidFill>
                  <a:schemeClr val="bg1"/>
                </a:solidFill>
                <a:latin typeface="+mj-lt"/>
              </a:rPr>
              <a:t>，</a:t>
            </a:r>
            <a:r>
              <a:rPr lang="en-US" altLang="zh-CN" sz="2400" b="1">
                <a:solidFill>
                  <a:schemeClr val="bg1"/>
                </a:solidFill>
                <a:latin typeface="+mj-lt"/>
              </a:rPr>
              <a:t>r</a:t>
            </a:r>
            <a:r>
              <a:rPr lang="en-US" altLang="zh-CN" sz="2400" b="1" baseline="-25000">
                <a:solidFill>
                  <a:schemeClr val="bg1"/>
                </a:solidFill>
                <a:latin typeface="+mj-lt"/>
              </a:rPr>
              <a:t>1</a:t>
            </a:r>
            <a:r>
              <a:rPr lang="en-US" altLang="zh-CN" sz="2400" b="1">
                <a:solidFill>
                  <a:schemeClr val="bg1"/>
                </a:solidFill>
                <a:latin typeface="+mj-lt"/>
              </a:rPr>
              <a:t>=10cm</a:t>
            </a:r>
            <a:r>
              <a:rPr lang="zh-CN" altLang="zh-CN" sz="2400" b="1" dirty="0">
                <a:solidFill>
                  <a:schemeClr val="bg1"/>
                </a:solidFill>
                <a:latin typeface="+mj-lt"/>
              </a:rPr>
              <a:t>，轴</a:t>
            </a:r>
            <a:r>
              <a:rPr lang="en-US" altLang="zh-CN" sz="2400" b="1" dirty="0">
                <a:solidFill>
                  <a:schemeClr val="bg1"/>
                </a:solidFill>
                <a:latin typeface="+mj-lt"/>
              </a:rPr>
              <a:t>1</a:t>
            </a:r>
            <a:r>
              <a:rPr lang="zh-CN" altLang="zh-CN" sz="2400" b="1" dirty="0">
                <a:solidFill>
                  <a:schemeClr val="bg1"/>
                </a:solidFill>
                <a:latin typeface="+mj-lt"/>
              </a:rPr>
              <a:t>从静止在</a:t>
            </a:r>
            <a:r>
              <a:rPr lang="en-US" altLang="zh-CN" sz="2400" b="1" dirty="0">
                <a:solidFill>
                  <a:schemeClr val="bg1"/>
                </a:solidFill>
                <a:latin typeface="+mj-lt"/>
              </a:rPr>
              <a:t>10s</a:t>
            </a:r>
            <a:r>
              <a:rPr lang="zh-CN" altLang="zh-CN" sz="2400" b="1" dirty="0">
                <a:solidFill>
                  <a:schemeClr val="bg1"/>
                </a:solidFill>
                <a:latin typeface="+mj-lt"/>
              </a:rPr>
              <a:t>匀加速到</a:t>
            </a:r>
            <a:r>
              <a:rPr lang="en-US" altLang="zh-CN" sz="2400" b="1" dirty="0">
                <a:solidFill>
                  <a:schemeClr val="bg1"/>
                </a:solidFill>
                <a:latin typeface="+mj-lt"/>
              </a:rPr>
              <a:t>1500r/min, </a:t>
            </a:r>
            <a:r>
              <a:rPr lang="zh-CN" altLang="zh-CN" sz="2400" b="1" dirty="0">
                <a:solidFill>
                  <a:schemeClr val="bg1"/>
                </a:solidFill>
                <a:latin typeface="+mj-lt"/>
              </a:rPr>
              <a:t>求：加在轴</a:t>
            </a:r>
            <a:r>
              <a:rPr lang="en-US" altLang="zh-CN" sz="2400" b="1" dirty="0">
                <a:solidFill>
                  <a:schemeClr val="bg1"/>
                </a:solidFill>
                <a:latin typeface="+mj-lt"/>
              </a:rPr>
              <a:t>1</a:t>
            </a:r>
            <a:r>
              <a:rPr lang="zh-CN" altLang="zh-CN" sz="2400" b="1" dirty="0">
                <a:solidFill>
                  <a:schemeClr val="bg1"/>
                </a:solidFill>
                <a:latin typeface="+mj-lt"/>
              </a:rPr>
              <a:t>上的力矩</a:t>
            </a:r>
            <a:r>
              <a:rPr lang="en-US" altLang="zh-CN" sz="2400" b="1" dirty="0">
                <a:solidFill>
                  <a:schemeClr val="bg1"/>
                </a:solidFill>
                <a:latin typeface="+mj-lt"/>
              </a:rPr>
              <a:t>M</a:t>
            </a:r>
            <a:r>
              <a:rPr lang="zh-CN" altLang="zh-CN" sz="2400" b="1" dirty="0">
                <a:solidFill>
                  <a:schemeClr val="bg1"/>
                </a:solidFill>
                <a:latin typeface="+mj-lt"/>
              </a:rPr>
              <a:t>和齿轮间的相互作用力</a:t>
            </a:r>
            <a:r>
              <a:rPr lang="en-US" altLang="zh-CN" sz="2400" b="1" dirty="0">
                <a:solidFill>
                  <a:schemeClr val="bg1"/>
                </a:solidFill>
                <a:latin typeface="+mj-lt"/>
              </a:rPr>
              <a:t>Q</a:t>
            </a:r>
            <a:r>
              <a:rPr lang="zh-CN" altLang="zh-CN" sz="2400" b="1" dirty="0">
                <a:solidFill>
                  <a:schemeClr val="bg1"/>
                </a:solidFill>
                <a:latin typeface="+mj-lt"/>
              </a:rPr>
              <a:t>。</a:t>
            </a:r>
          </a:p>
          <a:p>
            <a:endParaRPr lang="zh-CN" altLang="zh-CN" sz="2400" b="1" dirty="0">
              <a:solidFill>
                <a:srgbClr val="FFC000"/>
              </a:solidFill>
            </a:endParaRP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396" y="1549872"/>
            <a:ext cx="3707904" cy="29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852" y="4524677"/>
            <a:ext cx="4032448" cy="1984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127126835"/>
              </p:ext>
            </p:extLst>
          </p:nvPr>
        </p:nvGraphicFramePr>
        <p:xfrm>
          <a:off x="3285399" y="1772816"/>
          <a:ext cx="1903277" cy="889844"/>
        </p:xfrm>
        <a:graphic>
          <a:graphicData uri="http://schemas.openxmlformats.org/presentationml/2006/ole">
            <mc:AlternateContent xmlns:mc="http://schemas.openxmlformats.org/markup-compatibility/2006">
              <mc:Choice xmlns:v="urn:schemas-microsoft-com:vml" Requires="v">
                <p:oleObj spid="_x0000_s72812" name="Equation" r:id="rId5" imgW="977760" imgH="457200" progId="Equation.DSMT4">
                  <p:embed/>
                </p:oleObj>
              </mc:Choice>
              <mc:Fallback>
                <p:oleObj name="Equation" r:id="rId5" imgW="977760" imgH="457200" progId="Equation.DSMT4">
                  <p:embed/>
                  <p:pic>
                    <p:nvPicPr>
                      <p:cNvPr id="0" name=""/>
                      <p:cNvPicPr/>
                      <p:nvPr/>
                    </p:nvPicPr>
                    <p:blipFill>
                      <a:blip r:embed="rId6"/>
                      <a:stretch>
                        <a:fillRect/>
                      </a:stretch>
                    </p:blipFill>
                    <p:spPr>
                      <a:xfrm>
                        <a:off x="3285399" y="1772816"/>
                        <a:ext cx="1903277" cy="889844"/>
                      </a:xfrm>
                      <a:prstGeom prst="rect">
                        <a:avLst/>
                      </a:prstGeom>
                    </p:spPr>
                  </p:pic>
                </p:oleObj>
              </mc:Fallback>
            </mc:AlternateContent>
          </a:graphicData>
        </a:graphic>
      </p:graphicFrame>
      <p:sp>
        <p:nvSpPr>
          <p:cNvPr id="3" name="矩形 2"/>
          <p:cNvSpPr/>
          <p:nvPr/>
        </p:nvSpPr>
        <p:spPr>
          <a:xfrm>
            <a:off x="70227" y="1628800"/>
            <a:ext cx="3133621" cy="830997"/>
          </a:xfrm>
          <a:prstGeom prst="rect">
            <a:avLst/>
          </a:prstGeom>
        </p:spPr>
        <p:txBody>
          <a:bodyPr wrap="square">
            <a:spAutoFit/>
          </a:bodyPr>
          <a:lstStyle/>
          <a:p>
            <a:r>
              <a:rPr lang="zh-CN" altLang="zh-CN" sz="2400" b="1">
                <a:solidFill>
                  <a:schemeClr val="bg1"/>
                </a:solidFill>
                <a:latin typeface="+mj-lt"/>
              </a:rPr>
              <a:t>解：飞轮</a:t>
            </a:r>
            <a:r>
              <a:rPr lang="en-US" altLang="zh-CN" sz="2400" b="1">
                <a:solidFill>
                  <a:schemeClr val="bg1"/>
                </a:solidFill>
                <a:latin typeface="+mj-lt"/>
              </a:rPr>
              <a:t>1</a:t>
            </a:r>
            <a:r>
              <a:rPr lang="zh-CN" altLang="en-US" sz="2400" b="1">
                <a:solidFill>
                  <a:schemeClr val="bg1"/>
                </a:solidFill>
                <a:latin typeface="+mj-lt"/>
              </a:rPr>
              <a:t>和</a:t>
            </a:r>
            <a:r>
              <a:rPr lang="en-US" altLang="zh-CN" sz="2400" b="1">
                <a:solidFill>
                  <a:schemeClr val="bg1"/>
                </a:solidFill>
                <a:latin typeface="+mj-lt"/>
              </a:rPr>
              <a:t>2</a:t>
            </a:r>
            <a:r>
              <a:rPr lang="zh-CN" altLang="en-US" sz="2400" b="1">
                <a:solidFill>
                  <a:schemeClr val="bg1"/>
                </a:solidFill>
                <a:latin typeface="+mj-lt"/>
              </a:rPr>
              <a:t>的动力学方程分别为</a:t>
            </a:r>
          </a:p>
        </p:txBody>
      </p:sp>
      <p:sp>
        <p:nvSpPr>
          <p:cNvPr id="4" name="TextBox 3"/>
          <p:cNvSpPr txBox="1"/>
          <p:nvPr/>
        </p:nvSpPr>
        <p:spPr>
          <a:xfrm>
            <a:off x="302068" y="2799595"/>
            <a:ext cx="3897221" cy="461665"/>
          </a:xfrm>
          <a:prstGeom prst="rect">
            <a:avLst/>
          </a:prstGeom>
          <a:noFill/>
        </p:spPr>
        <p:txBody>
          <a:bodyPr wrap="none" rtlCol="0">
            <a:spAutoFit/>
          </a:bodyPr>
          <a:lstStyle/>
          <a:p>
            <a:r>
              <a:rPr lang="zh-CN" altLang="en-US" sz="2400" b="1">
                <a:solidFill>
                  <a:schemeClr val="bg1"/>
                </a:solidFill>
                <a:latin typeface="+mj-lt"/>
              </a:rPr>
              <a:t>根据齿轮传动的特点，可得</a:t>
            </a:r>
          </a:p>
        </p:txBody>
      </p:sp>
      <p:graphicFrame>
        <p:nvGraphicFramePr>
          <p:cNvPr id="5" name="对象 4"/>
          <p:cNvGraphicFramePr>
            <a:graphicFrameLocks noChangeAspect="1"/>
          </p:cNvGraphicFramePr>
          <p:nvPr>
            <p:extLst>
              <p:ext uri="{D42A27DB-BD31-4B8C-83A1-F6EECF244321}">
                <p14:modId xmlns:p14="http://schemas.microsoft.com/office/powerpoint/2010/main" val="3916080250"/>
              </p:ext>
            </p:extLst>
          </p:nvPr>
        </p:nvGraphicFramePr>
        <p:xfrm>
          <a:off x="1187624" y="3429000"/>
          <a:ext cx="2385876" cy="779998"/>
        </p:xfrm>
        <a:graphic>
          <a:graphicData uri="http://schemas.openxmlformats.org/presentationml/2006/ole">
            <mc:AlternateContent xmlns:mc="http://schemas.openxmlformats.org/markup-compatibility/2006">
              <mc:Choice xmlns:v="urn:schemas-microsoft-com:vml" Requires="v">
                <p:oleObj spid="_x0000_s72813" name="Equation" r:id="rId7" imgW="1320480" imgH="431640" progId="Equation.DSMT4">
                  <p:embed/>
                </p:oleObj>
              </mc:Choice>
              <mc:Fallback>
                <p:oleObj name="Equation" r:id="rId7" imgW="1320480" imgH="431640" progId="Equation.DSMT4">
                  <p:embed/>
                  <p:pic>
                    <p:nvPicPr>
                      <p:cNvPr id="0" name=""/>
                      <p:cNvPicPr/>
                      <p:nvPr/>
                    </p:nvPicPr>
                    <p:blipFill>
                      <a:blip r:embed="rId8"/>
                      <a:stretch>
                        <a:fillRect/>
                      </a:stretch>
                    </p:blipFill>
                    <p:spPr>
                      <a:xfrm>
                        <a:off x="1187624" y="3429000"/>
                        <a:ext cx="2385876" cy="77999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49743202"/>
              </p:ext>
            </p:extLst>
          </p:nvPr>
        </p:nvGraphicFramePr>
        <p:xfrm>
          <a:off x="1187624" y="4510985"/>
          <a:ext cx="2481262" cy="1595437"/>
        </p:xfrm>
        <a:graphic>
          <a:graphicData uri="http://schemas.openxmlformats.org/presentationml/2006/ole">
            <mc:AlternateContent xmlns:mc="http://schemas.openxmlformats.org/markup-compatibility/2006">
              <mc:Choice xmlns:v="urn:schemas-microsoft-com:vml" Requires="v">
                <p:oleObj spid="_x0000_s72814" name="Equation" r:id="rId9" imgW="1384200" imgH="888840" progId="Equation.DSMT4">
                  <p:embed/>
                </p:oleObj>
              </mc:Choice>
              <mc:Fallback>
                <p:oleObj name="Equation" r:id="rId9" imgW="1384200" imgH="888840" progId="Equation.DSMT4">
                  <p:embed/>
                  <p:pic>
                    <p:nvPicPr>
                      <p:cNvPr id="0" name=""/>
                      <p:cNvPicPr/>
                      <p:nvPr/>
                    </p:nvPicPr>
                    <p:blipFill>
                      <a:blip r:embed="rId10"/>
                      <a:stretch>
                        <a:fillRect/>
                      </a:stretch>
                    </p:blipFill>
                    <p:spPr>
                      <a:xfrm>
                        <a:off x="1187624" y="4510985"/>
                        <a:ext cx="2481262" cy="1595437"/>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769938" y="334963"/>
            <a:ext cx="8464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一根长为</a:t>
            </a:r>
            <a:r>
              <a:rPr lang="zh-CN" altLang="en-US" sz="2400" b="1" i="1">
                <a:solidFill>
                  <a:srgbClr val="66FFFF"/>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，质量为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的均匀细直棒，可绕轴</a:t>
            </a:r>
            <a:r>
              <a:rPr lang="zh-CN" altLang="en-US" sz="2400">
                <a:solidFill>
                  <a:schemeClr val="bg1"/>
                </a:solidFill>
                <a:latin typeface="Times New Roman" pitchFamily="18" charset="0"/>
              </a:rPr>
              <a:t> </a:t>
            </a:r>
            <a:r>
              <a:rPr lang="en-US" altLang="zh-CN" sz="2400" b="1" i="1">
                <a:solidFill>
                  <a:srgbClr val="66FFFF"/>
                </a:solidFill>
                <a:latin typeface="Times New Roman" pitchFamily="18" charset="0"/>
              </a:rPr>
              <a:t>O</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在竖直平</a:t>
            </a:r>
          </a:p>
          <a:p>
            <a:pPr eaLnBrk="0" hangingPunct="0">
              <a:lnSpc>
                <a:spcPct val="125000"/>
              </a:lnSpc>
            </a:pPr>
            <a:r>
              <a:rPr lang="zh-CN" altLang="en-US" sz="2400" b="1">
                <a:solidFill>
                  <a:schemeClr val="bg1"/>
                </a:solidFill>
                <a:latin typeface="Times New Roman" pitchFamily="18" charset="0"/>
              </a:rPr>
              <a:t>面内转动，初始时它在水平位置</a:t>
            </a:r>
          </a:p>
        </p:txBody>
      </p:sp>
      <p:sp>
        <p:nvSpPr>
          <p:cNvPr id="27651" name="Text Box 3"/>
          <p:cNvSpPr txBox="1">
            <a:spLocks noChangeArrowheads="1"/>
          </p:cNvSpPr>
          <p:nvPr/>
        </p:nvSpPr>
        <p:spPr bwMode="auto">
          <a:xfrm>
            <a:off x="250825" y="1397000"/>
            <a:ext cx="44656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FFFF66"/>
                </a:solidFill>
                <a:latin typeface="Times New Roman" pitchFamily="18" charset="0"/>
              </a:rPr>
              <a:t>求 </a:t>
            </a:r>
            <a:r>
              <a:rPr lang="zh-CN" altLang="en-US" sz="2400" b="1">
                <a:solidFill>
                  <a:schemeClr val="bg1"/>
                </a:solidFill>
                <a:latin typeface="Times New Roman" pitchFamily="18" charset="0"/>
              </a:rPr>
              <a:t> 它由此下摆 </a:t>
            </a:r>
            <a:r>
              <a:rPr lang="zh-CN" altLang="en-US" sz="2400" b="1" i="1">
                <a:solidFill>
                  <a:srgbClr val="66FFFF"/>
                </a:solidFill>
                <a:latin typeface="Times New Roman" pitchFamily="18" charset="0"/>
                <a:sym typeface="Symbol" pitchFamily="18" charset="2"/>
              </a:rPr>
              <a:t></a:t>
            </a:r>
            <a:r>
              <a:rPr lang="zh-CN" altLang="en-US" sz="2400" b="1" i="1">
                <a:solidFill>
                  <a:schemeClr val="bg1"/>
                </a:solidFill>
                <a:latin typeface="Times New Roman" pitchFamily="18" charset="0"/>
              </a:rPr>
              <a:t> </a:t>
            </a:r>
            <a:r>
              <a:rPr lang="zh-CN" altLang="en-US" sz="2400" b="1">
                <a:solidFill>
                  <a:schemeClr val="bg1"/>
                </a:solidFill>
                <a:latin typeface="Times New Roman" pitchFamily="18" charset="0"/>
              </a:rPr>
              <a:t>角时的 </a:t>
            </a:r>
            <a:r>
              <a:rPr lang="zh-CN" altLang="en-US" sz="2400" b="1" i="1">
                <a:solidFill>
                  <a:srgbClr val="66FFFF"/>
                </a:solidFill>
                <a:latin typeface="Times New Roman" pitchFamily="18" charset="0"/>
                <a:sym typeface="Symbol" pitchFamily="18" charset="2"/>
              </a:rPr>
              <a:t></a:t>
            </a:r>
            <a:endParaRPr lang="zh-CN" altLang="en-US" sz="2400" b="1">
              <a:solidFill>
                <a:schemeClr val="bg1"/>
              </a:solidFill>
              <a:latin typeface="Times New Roman" pitchFamily="18" charset="0"/>
            </a:endParaRPr>
          </a:p>
        </p:txBody>
      </p:sp>
      <p:sp>
        <p:nvSpPr>
          <p:cNvPr id="27652" name="Rectangle 4"/>
          <p:cNvSpPr>
            <a:spLocks noChangeArrowheads="1"/>
          </p:cNvSpPr>
          <p:nvPr/>
        </p:nvSpPr>
        <p:spPr bwMode="auto">
          <a:xfrm rot="-3124346">
            <a:off x="6670675" y="1235075"/>
            <a:ext cx="152400" cy="2438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Rectangle 5"/>
          <p:cNvSpPr>
            <a:spLocks noChangeArrowheads="1"/>
          </p:cNvSpPr>
          <p:nvPr/>
        </p:nvSpPr>
        <p:spPr bwMode="auto">
          <a:xfrm>
            <a:off x="5756275" y="1654175"/>
            <a:ext cx="2514600" cy="152400"/>
          </a:xfrm>
          <a:prstGeom prst="rect">
            <a:avLst/>
          </a:prstGeom>
          <a:solidFill>
            <a:srgbClr val="00FF00">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a:off x="5756275" y="1730375"/>
            <a:ext cx="2895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a:off x="6746875" y="2492375"/>
            <a:ext cx="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5364163" y="13493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i="1">
                <a:solidFill>
                  <a:srgbClr val="FFFF00"/>
                </a:solidFill>
                <a:latin typeface="Times New Roman" pitchFamily="18" charset="0"/>
              </a:rPr>
              <a:t>O</a:t>
            </a:r>
          </a:p>
        </p:txBody>
      </p:sp>
      <p:sp>
        <p:nvSpPr>
          <p:cNvPr id="27657" name="Rectangle 9"/>
          <p:cNvSpPr>
            <a:spLocks noChangeArrowheads="1"/>
          </p:cNvSpPr>
          <p:nvPr/>
        </p:nvSpPr>
        <p:spPr bwMode="auto">
          <a:xfrm>
            <a:off x="7585075" y="11969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l</a:t>
            </a:r>
          </a:p>
        </p:txBody>
      </p:sp>
      <p:sp>
        <p:nvSpPr>
          <p:cNvPr id="27658" name="Rectangle 10"/>
          <p:cNvSpPr>
            <a:spLocks noChangeArrowheads="1"/>
          </p:cNvSpPr>
          <p:nvPr/>
        </p:nvSpPr>
        <p:spPr bwMode="auto">
          <a:xfrm>
            <a:off x="6746875" y="11969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m</a:t>
            </a:r>
          </a:p>
        </p:txBody>
      </p:sp>
      <p:sp>
        <p:nvSpPr>
          <p:cNvPr id="27659" name="Rectangle 11"/>
          <p:cNvSpPr>
            <a:spLocks noChangeArrowheads="1"/>
          </p:cNvSpPr>
          <p:nvPr/>
        </p:nvSpPr>
        <p:spPr bwMode="auto">
          <a:xfrm>
            <a:off x="6316663" y="17319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27660" name="Rectangle 12"/>
          <p:cNvSpPr>
            <a:spLocks noChangeArrowheads="1"/>
          </p:cNvSpPr>
          <p:nvPr/>
        </p:nvSpPr>
        <p:spPr bwMode="auto">
          <a:xfrm>
            <a:off x="6746875" y="21113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C</a:t>
            </a:r>
          </a:p>
        </p:txBody>
      </p:sp>
      <p:sp>
        <p:nvSpPr>
          <p:cNvPr id="27661" name="Rectangle 13"/>
          <p:cNvSpPr>
            <a:spLocks noChangeArrowheads="1"/>
          </p:cNvSpPr>
          <p:nvPr/>
        </p:nvSpPr>
        <p:spPr bwMode="auto">
          <a:xfrm>
            <a:off x="8347075" y="11969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x</a:t>
            </a:r>
          </a:p>
        </p:txBody>
      </p:sp>
      <p:sp>
        <p:nvSpPr>
          <p:cNvPr id="27662" name="Rectangle 14"/>
          <p:cNvSpPr>
            <a:spLocks noChangeArrowheads="1"/>
          </p:cNvSpPr>
          <p:nvPr/>
        </p:nvSpPr>
        <p:spPr bwMode="auto">
          <a:xfrm>
            <a:off x="293688" y="21304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解</a:t>
            </a:r>
            <a:endParaRPr lang="zh-CN" altLang="en-US" sz="2400" b="1" i="1">
              <a:solidFill>
                <a:srgbClr val="99CCFF"/>
              </a:solidFill>
              <a:latin typeface="Times New Roman" pitchFamily="18" charset="0"/>
            </a:endParaRPr>
          </a:p>
        </p:txBody>
      </p:sp>
      <p:sp>
        <p:nvSpPr>
          <p:cNvPr id="27663" name="Rectangle 15"/>
          <p:cNvSpPr>
            <a:spLocks noChangeArrowheads="1"/>
          </p:cNvSpPr>
          <p:nvPr/>
        </p:nvSpPr>
        <p:spPr bwMode="auto">
          <a:xfrm rot="2268635">
            <a:off x="7013575" y="2738438"/>
            <a:ext cx="381000" cy="1524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64" name="Object 16"/>
          <p:cNvGraphicFramePr>
            <a:graphicFrameLocks/>
          </p:cNvGraphicFramePr>
          <p:nvPr/>
        </p:nvGraphicFramePr>
        <p:xfrm>
          <a:off x="2466975" y="2136775"/>
          <a:ext cx="3051175" cy="525463"/>
        </p:xfrm>
        <a:graphic>
          <a:graphicData uri="http://schemas.openxmlformats.org/presentationml/2006/ole">
            <mc:AlternateContent xmlns:mc="http://schemas.openxmlformats.org/markup-compatibility/2006">
              <mc:Choice xmlns:v="urn:schemas-microsoft-com:vml" Requires="v">
                <p:oleObj spid="_x0000_s32645" name="公式" r:id="rId3" imgW="3295708" imgH="495328" progId="Equation.3">
                  <p:embed/>
                </p:oleObj>
              </mc:Choice>
              <mc:Fallback>
                <p:oleObj name="公式" r:id="rId3" imgW="3295708" imgH="495328" progId="Equation.3">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2136775"/>
                        <a:ext cx="305117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5" name="Text Box 17"/>
          <p:cNvSpPr txBox="1">
            <a:spLocks noChangeArrowheads="1"/>
          </p:cNvSpPr>
          <p:nvPr/>
        </p:nvSpPr>
        <p:spPr bwMode="auto">
          <a:xfrm>
            <a:off x="733425" y="2125663"/>
            <a:ext cx="175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grpSp>
        <p:nvGrpSpPr>
          <p:cNvPr id="27666" name="Group 18"/>
          <p:cNvGrpSpPr>
            <a:grpSpLocks/>
          </p:cNvGrpSpPr>
          <p:nvPr/>
        </p:nvGrpSpPr>
        <p:grpSpPr bwMode="auto">
          <a:xfrm>
            <a:off x="3505200" y="2822575"/>
            <a:ext cx="2286000" cy="504825"/>
            <a:chOff x="2208" y="1842"/>
            <a:chExt cx="1440" cy="409"/>
          </a:xfrm>
        </p:grpSpPr>
        <p:sp>
          <p:nvSpPr>
            <p:cNvPr id="31779" name="AutoShape 19"/>
            <p:cNvSpPr>
              <a:spLocks noChangeArrowheads="1"/>
            </p:cNvSpPr>
            <p:nvPr/>
          </p:nvSpPr>
          <p:spPr bwMode="auto">
            <a:xfrm>
              <a:off x="2208" y="1842"/>
              <a:ext cx="1440" cy="409"/>
            </a:xfrm>
            <a:prstGeom prst="wedgeRectCallout">
              <a:avLst>
                <a:gd name="adj1" fmla="val 34653"/>
                <a:gd name="adj2" fmla="val -908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1780" name="Object 20"/>
            <p:cNvGraphicFramePr>
              <a:graphicFrameLocks/>
            </p:cNvGraphicFramePr>
            <p:nvPr/>
          </p:nvGraphicFramePr>
          <p:xfrm>
            <a:off x="2365" y="1878"/>
            <a:ext cx="1110" cy="367"/>
          </p:xfrm>
          <a:graphic>
            <a:graphicData uri="http://schemas.openxmlformats.org/presentationml/2006/ole">
              <mc:AlternateContent xmlns:mc="http://schemas.openxmlformats.org/markup-compatibility/2006">
                <mc:Choice xmlns:v="urn:schemas-microsoft-com:vml" Requires="v">
                  <p:oleObj spid="_x0000_s32646" name="公式" r:id="rId5" imgW="1676333" imgH="495328" progId="Equation.3">
                    <p:embed/>
                  </p:oleObj>
                </mc:Choice>
                <mc:Fallback>
                  <p:oleObj name="公式" r:id="rId5" imgW="1676333" imgH="495328" progId="Equation.3">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 y="1878"/>
                          <a:ext cx="1110" cy="36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669" name="AutoShape 21"/>
          <p:cNvSpPr>
            <a:spLocks noChangeArrowheads="1"/>
          </p:cNvSpPr>
          <p:nvPr/>
        </p:nvSpPr>
        <p:spPr bwMode="auto">
          <a:xfrm>
            <a:off x="2438400" y="2890838"/>
            <a:ext cx="685800" cy="236537"/>
          </a:xfrm>
          <a:prstGeom prst="leftArrow">
            <a:avLst>
              <a:gd name="adj1" fmla="val 50000"/>
              <a:gd name="adj2" fmla="val 7248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70" name="Object 22"/>
          <p:cNvGraphicFramePr>
            <a:graphicFrameLocks/>
          </p:cNvGraphicFramePr>
          <p:nvPr/>
        </p:nvGraphicFramePr>
        <p:xfrm>
          <a:off x="835025" y="2808288"/>
          <a:ext cx="1347788" cy="388937"/>
        </p:xfrm>
        <a:graphic>
          <a:graphicData uri="http://schemas.openxmlformats.org/presentationml/2006/ole">
            <mc:AlternateContent xmlns:mc="http://schemas.openxmlformats.org/markup-compatibility/2006">
              <mc:Choice xmlns:v="urn:schemas-microsoft-com:vml" Requires="v">
                <p:oleObj spid="_x0000_s32647" name="公式" r:id="rId7" imgW="1409631" imgH="342816" progId="Equation.3">
                  <p:embed/>
                </p:oleObj>
              </mc:Choice>
              <mc:Fallback>
                <p:oleObj name="公式" r:id="rId7" imgW="1409631" imgH="342816"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25" y="2808288"/>
                        <a:ext cx="13477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1" name="Text Box 23"/>
          <p:cNvSpPr txBox="1">
            <a:spLocks noChangeArrowheads="1"/>
          </p:cNvSpPr>
          <p:nvPr/>
        </p:nvSpPr>
        <p:spPr bwMode="auto">
          <a:xfrm>
            <a:off x="709613" y="4098925"/>
            <a:ext cx="8208962"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000" b="1">
                <a:solidFill>
                  <a:srgbClr val="66FFFF"/>
                </a:solidFill>
                <a:latin typeface="楷体_GB2312" pitchFamily="49" charset="-122"/>
                <a:ea typeface="楷体_GB2312" pitchFamily="49" charset="-122"/>
              </a:rPr>
              <a:t>重力对整个棒的合力矩等于重力全部 集中于质心所产生的力矩</a:t>
            </a:r>
          </a:p>
        </p:txBody>
      </p:sp>
      <p:sp>
        <p:nvSpPr>
          <p:cNvPr id="27672" name="Rectangle 24"/>
          <p:cNvSpPr>
            <a:spLocks noChangeArrowheads="1"/>
          </p:cNvSpPr>
          <p:nvPr/>
        </p:nvSpPr>
        <p:spPr bwMode="auto">
          <a:xfrm>
            <a:off x="7121525" y="23114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m</a:t>
            </a:r>
          </a:p>
        </p:txBody>
      </p:sp>
      <p:graphicFrame>
        <p:nvGraphicFramePr>
          <p:cNvPr id="27673" name="Object 25"/>
          <p:cNvGraphicFramePr>
            <a:graphicFrameLocks/>
          </p:cNvGraphicFramePr>
          <p:nvPr/>
        </p:nvGraphicFramePr>
        <p:xfrm>
          <a:off x="892175" y="3313113"/>
          <a:ext cx="2068513" cy="742950"/>
        </p:xfrm>
        <a:graphic>
          <a:graphicData uri="http://schemas.openxmlformats.org/presentationml/2006/ole">
            <mc:AlternateContent xmlns:mc="http://schemas.openxmlformats.org/markup-compatibility/2006">
              <mc:Choice xmlns:v="urn:schemas-microsoft-com:vml" Requires="v">
                <p:oleObj spid="_x0000_s32648" name="Equation" r:id="rId9" imgW="2209736" imgH="733410" progId="Equation.3">
                  <p:embed/>
                </p:oleObj>
              </mc:Choice>
              <mc:Fallback>
                <p:oleObj name="Equation" r:id="rId9" imgW="2209736" imgH="73341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175" y="3313113"/>
                        <a:ext cx="206851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4" name="Object 26"/>
          <p:cNvGraphicFramePr>
            <a:graphicFrameLocks/>
          </p:cNvGraphicFramePr>
          <p:nvPr/>
        </p:nvGraphicFramePr>
        <p:xfrm>
          <a:off x="900113" y="4681538"/>
          <a:ext cx="4548187" cy="742950"/>
        </p:xfrm>
        <a:graphic>
          <a:graphicData uri="http://schemas.openxmlformats.org/presentationml/2006/ole">
            <mc:AlternateContent xmlns:mc="http://schemas.openxmlformats.org/markup-compatibility/2006">
              <mc:Choice xmlns:v="urn:schemas-microsoft-com:vml" Requires="v">
                <p:oleObj spid="_x0000_s32649" name="Equation" r:id="rId11" imgW="4962593" imgH="733410" progId="Equation.3">
                  <p:embed/>
                </p:oleObj>
              </mc:Choice>
              <mc:Fallback>
                <p:oleObj name="Equation" r:id="rId11" imgW="4962593" imgH="733410" progId="Equation.3">
                  <p:embed/>
                  <p:pic>
                    <p:nvPicPr>
                      <p:cNvPr id="0" name="Object 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4681538"/>
                        <a:ext cx="454818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5" name="Object 27"/>
          <p:cNvGraphicFramePr>
            <a:graphicFrameLocks noChangeAspect="1"/>
          </p:cNvGraphicFramePr>
          <p:nvPr/>
        </p:nvGraphicFramePr>
        <p:xfrm>
          <a:off x="5867400" y="4746625"/>
          <a:ext cx="687388" cy="698500"/>
        </p:xfrm>
        <a:graphic>
          <a:graphicData uri="http://schemas.openxmlformats.org/presentationml/2006/ole">
            <mc:AlternateContent xmlns:mc="http://schemas.openxmlformats.org/markup-compatibility/2006">
              <mc:Choice xmlns:v="urn:schemas-microsoft-com:vml" Requires="v">
                <p:oleObj spid="_x0000_s32650" name="公式" r:id="rId13" imgW="666754" imgH="609510" progId="Equation.3">
                  <p:embed/>
                </p:oleObj>
              </mc:Choice>
              <mc:Fallback>
                <p:oleObj name="公式" r:id="rId13" imgW="666754" imgH="60951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4746625"/>
                        <a:ext cx="6873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6" name="Object 28"/>
          <p:cNvGraphicFramePr>
            <a:graphicFrameLocks/>
          </p:cNvGraphicFramePr>
          <p:nvPr/>
        </p:nvGraphicFramePr>
        <p:xfrm>
          <a:off x="6732588" y="4719638"/>
          <a:ext cx="971550" cy="742950"/>
        </p:xfrm>
        <a:graphic>
          <a:graphicData uri="http://schemas.openxmlformats.org/presentationml/2006/ole">
            <mc:AlternateContent xmlns:mc="http://schemas.openxmlformats.org/markup-compatibility/2006">
              <mc:Choice xmlns:v="urn:schemas-microsoft-com:vml" Requires="v">
                <p:oleObj spid="_x0000_s32651" name="公式" r:id="rId15" imgW="990683" imgH="733410" progId="Equation.3">
                  <p:embed/>
                </p:oleObj>
              </mc:Choice>
              <mc:Fallback>
                <p:oleObj name="公式" r:id="rId15" imgW="990683" imgH="73341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588" y="4719638"/>
                        <a:ext cx="971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7" name="Object 29"/>
          <p:cNvGraphicFramePr>
            <a:graphicFrameLocks noChangeAspect="1"/>
          </p:cNvGraphicFramePr>
          <p:nvPr/>
        </p:nvGraphicFramePr>
        <p:xfrm>
          <a:off x="6111875" y="2949575"/>
          <a:ext cx="558800" cy="412750"/>
        </p:xfrm>
        <a:graphic>
          <a:graphicData uri="http://schemas.openxmlformats.org/presentationml/2006/ole">
            <mc:AlternateContent xmlns:mc="http://schemas.openxmlformats.org/markup-compatibility/2006">
              <mc:Choice xmlns:v="urn:schemas-microsoft-com:vml" Requires="v">
                <p:oleObj spid="_x0000_s32652" name="Equation" r:id="rId17" imgW="152517" imgH="76121" progId="Equation.3">
                  <p:embed/>
                </p:oleObj>
              </mc:Choice>
              <mc:Fallback>
                <p:oleObj name="Equation" r:id="rId17" imgW="152517" imgH="76121"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1875" y="2949575"/>
                        <a:ext cx="558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8" name="Object 30"/>
          <p:cNvGraphicFramePr>
            <a:graphicFrameLocks/>
          </p:cNvGraphicFramePr>
          <p:nvPr/>
        </p:nvGraphicFramePr>
        <p:xfrm>
          <a:off x="842963" y="5724525"/>
          <a:ext cx="2936875" cy="685800"/>
        </p:xfrm>
        <a:graphic>
          <a:graphicData uri="http://schemas.openxmlformats.org/presentationml/2006/ole">
            <mc:AlternateContent xmlns:mc="http://schemas.openxmlformats.org/markup-compatibility/2006">
              <mc:Choice xmlns:v="urn:schemas-microsoft-com:vml" Requires="v">
                <p:oleObj spid="_x0000_s32653" name="公式" r:id="rId19" imgW="3171805" imgH="666736" progId="Equation.3">
                  <p:embed/>
                </p:oleObj>
              </mc:Choice>
              <mc:Fallback>
                <p:oleObj name="公式" r:id="rId19" imgW="3171805" imgH="666736"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963" y="5724525"/>
                        <a:ext cx="29368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9" name="AutoShape 31"/>
          <p:cNvSpPr>
            <a:spLocks noChangeArrowheads="1"/>
          </p:cNvSpPr>
          <p:nvPr/>
        </p:nvSpPr>
        <p:spPr bwMode="auto">
          <a:xfrm>
            <a:off x="3995738" y="5949950"/>
            <a:ext cx="685800" cy="287338"/>
          </a:xfrm>
          <a:prstGeom prst="rightArrow">
            <a:avLst>
              <a:gd name="adj1" fmla="val 50000"/>
              <a:gd name="adj2" fmla="val 596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80" name="Object 32"/>
          <p:cNvGraphicFramePr>
            <a:graphicFrameLocks/>
          </p:cNvGraphicFramePr>
          <p:nvPr/>
        </p:nvGraphicFramePr>
        <p:xfrm>
          <a:off x="4819650" y="5664200"/>
          <a:ext cx="1736725" cy="788988"/>
        </p:xfrm>
        <a:graphic>
          <a:graphicData uri="http://schemas.openxmlformats.org/presentationml/2006/ole">
            <mc:AlternateContent xmlns:mc="http://schemas.openxmlformats.org/markup-compatibility/2006">
              <mc:Choice xmlns:v="urn:schemas-microsoft-com:vml" Requires="v">
                <p:oleObj spid="_x0000_s32654" name="公式" r:id="rId21" imgW="1838297" imgH="790635" progId="Equation.3">
                  <p:embed/>
                </p:oleObj>
              </mc:Choice>
              <mc:Fallback>
                <p:oleObj name="公式" r:id="rId21" imgW="1838297" imgH="790635"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19650" y="5664200"/>
                        <a:ext cx="173672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1" name="Text Box 33"/>
          <p:cNvSpPr txBox="1">
            <a:spLocks noChangeArrowheads="1"/>
          </p:cNvSpPr>
          <p:nvPr/>
        </p:nvSpPr>
        <p:spPr bwMode="auto">
          <a:xfrm>
            <a:off x="92075" y="379413"/>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graphicFrame>
        <p:nvGraphicFramePr>
          <p:cNvPr id="27682" name="Object 34"/>
          <p:cNvGraphicFramePr>
            <a:graphicFrameLocks noGrp="1"/>
          </p:cNvGraphicFramePr>
          <p:nvPr>
            <p:ph idx="4294967295"/>
          </p:nvPr>
        </p:nvGraphicFramePr>
        <p:xfrm>
          <a:off x="5724525" y="1614488"/>
          <a:ext cx="187325" cy="215900"/>
        </p:xfrm>
        <a:graphic>
          <a:graphicData uri="http://schemas.openxmlformats.org/presentationml/2006/ole">
            <mc:AlternateContent xmlns:mc="http://schemas.openxmlformats.org/markup-compatibility/2006">
              <mc:Choice xmlns:v="urn:schemas-microsoft-com:vml" Requires="v">
                <p:oleObj spid="_x0000_s32655" name="公式" r:id="rId23" imgW="95289" imgH="95287" progId="Equation.3">
                  <p:embed/>
                </p:oleObj>
              </mc:Choice>
              <mc:Fallback>
                <p:oleObj name="公式" r:id="rId23" imgW="95289" imgH="95287" progId="Equation.3">
                  <p:embed/>
                  <p:pic>
                    <p:nvPicPr>
                      <p:cNvPr id="0" name="Object 34"/>
                      <p:cNvPicPr>
                        <a:picLocks noGrp="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24525" y="161448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83" name="Object 35"/>
          <p:cNvGraphicFramePr>
            <a:graphicFrameLocks/>
          </p:cNvGraphicFramePr>
          <p:nvPr/>
        </p:nvGraphicFramePr>
        <p:xfrm>
          <a:off x="6651625" y="2344738"/>
          <a:ext cx="187325" cy="215900"/>
        </p:xfrm>
        <a:graphic>
          <a:graphicData uri="http://schemas.openxmlformats.org/presentationml/2006/ole">
            <mc:AlternateContent xmlns:mc="http://schemas.openxmlformats.org/markup-compatibility/2006">
              <mc:Choice xmlns:v="urn:schemas-microsoft-com:vml" Requires="v">
                <p:oleObj spid="_x0000_s32656" name="公式" r:id="rId25" imgW="95289" imgH="95287" progId="Equation.3">
                  <p:embed/>
                </p:oleObj>
              </mc:Choice>
              <mc:Fallback>
                <p:oleObj name="公式" r:id="rId25" imgW="95289" imgH="95287" progId="Equation.3">
                  <p:embed/>
                  <p:pic>
                    <p:nvPicPr>
                      <p:cNvPr id="0" name="Object 3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51625" y="234473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84" name="Arc 36"/>
          <p:cNvSpPr>
            <a:spLocks/>
          </p:cNvSpPr>
          <p:nvPr/>
        </p:nvSpPr>
        <p:spPr bwMode="auto">
          <a:xfrm>
            <a:off x="5641975" y="1590675"/>
            <a:ext cx="760413" cy="425450"/>
          </a:xfrm>
          <a:custGeom>
            <a:avLst/>
            <a:gdLst>
              <a:gd name="T0" fmla="*/ 2147483647 w 20759"/>
              <a:gd name="T1" fmla="*/ 2147483647 h 11587"/>
              <a:gd name="T2" fmla="*/ 2147483647 w 20759"/>
              <a:gd name="T3" fmla="*/ 2147483647 h 11587"/>
              <a:gd name="T4" fmla="*/ 0 w 20759"/>
              <a:gd name="T5" fmla="*/ 0 h 11587"/>
              <a:gd name="T6" fmla="*/ 0 60000 65536"/>
              <a:gd name="T7" fmla="*/ 0 60000 65536"/>
              <a:gd name="T8" fmla="*/ 0 60000 65536"/>
            </a:gdLst>
            <a:ahLst/>
            <a:cxnLst>
              <a:cxn ang="T6">
                <a:pos x="T0" y="T1"/>
              </a:cxn>
              <a:cxn ang="T7">
                <a:pos x="T2" y="T3"/>
              </a:cxn>
              <a:cxn ang="T8">
                <a:pos x="T4" y="T5"/>
              </a:cxn>
            </a:cxnLst>
            <a:rect l="0" t="0" r="r" b="b"/>
            <a:pathLst>
              <a:path w="20759" h="11587" fill="none" extrusionOk="0">
                <a:moveTo>
                  <a:pt x="20759" y="5968"/>
                </a:moveTo>
                <a:cubicBezTo>
                  <a:pt x="20188" y="7952"/>
                  <a:pt x="19336" y="9844"/>
                  <a:pt x="18229" y="11587"/>
                </a:cubicBezTo>
              </a:path>
              <a:path w="20759" h="11587" stroke="0" extrusionOk="0">
                <a:moveTo>
                  <a:pt x="20759" y="5968"/>
                </a:moveTo>
                <a:cubicBezTo>
                  <a:pt x="20188" y="7952"/>
                  <a:pt x="19336" y="9844"/>
                  <a:pt x="18229" y="11587"/>
                </a:cubicBezTo>
                <a:lnTo>
                  <a:pt x="0" y="0"/>
                </a:lnTo>
                <a:lnTo>
                  <a:pt x="20759" y="5968"/>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682"/>
                                        </p:tgtEl>
                                        <p:attrNameLst>
                                          <p:attrName>style.visibility</p:attrName>
                                        </p:attrNameLst>
                                      </p:cBhvr>
                                      <p:to>
                                        <p:strVal val="visible"/>
                                      </p:to>
                                    </p:set>
                                    <p:animEffect transition="in" filter="wipe(left)">
                                      <p:cBhvr>
                                        <p:cTn id="12" dur="500"/>
                                        <p:tgtEl>
                                          <p:spTgt spid="2768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656"/>
                                        </p:tgtEl>
                                        <p:attrNameLst>
                                          <p:attrName>style.visibility</p:attrName>
                                        </p:attrNameLst>
                                      </p:cBhvr>
                                      <p:to>
                                        <p:strVal val="visible"/>
                                      </p:to>
                                    </p:set>
                                    <p:animEffect transition="in" filter="wipe(left)">
                                      <p:cBhvr>
                                        <p:cTn id="16" dur="500"/>
                                        <p:tgtEl>
                                          <p:spTgt spid="276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658"/>
                                        </p:tgtEl>
                                        <p:attrNameLst>
                                          <p:attrName>style.visibility</p:attrName>
                                        </p:attrNameLst>
                                      </p:cBhvr>
                                      <p:to>
                                        <p:strVal val="visible"/>
                                      </p:to>
                                    </p:set>
                                    <p:animEffect transition="in" filter="wipe(left)">
                                      <p:cBhvr>
                                        <p:cTn id="21" dur="500"/>
                                        <p:tgtEl>
                                          <p:spTgt spid="276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657"/>
                                        </p:tgtEl>
                                        <p:attrNameLst>
                                          <p:attrName>style.visibility</p:attrName>
                                        </p:attrNameLst>
                                      </p:cBhvr>
                                      <p:to>
                                        <p:strVal val="visible"/>
                                      </p:to>
                                    </p:set>
                                    <p:animEffect transition="in" filter="wipe(left)">
                                      <p:cBhvr>
                                        <p:cTn id="26" dur="500"/>
                                        <p:tgtEl>
                                          <p:spTgt spid="276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662"/>
                                        </p:tgtEl>
                                        <p:attrNameLst>
                                          <p:attrName>style.visibility</p:attrName>
                                        </p:attrNameLst>
                                      </p:cBhvr>
                                      <p:to>
                                        <p:strVal val="visible"/>
                                      </p:to>
                                    </p:set>
                                    <p:animEffect transition="in" filter="wipe(left)">
                                      <p:cBhvr>
                                        <p:cTn id="31" dur="500"/>
                                        <p:tgtEl>
                                          <p:spTgt spid="276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652"/>
                                        </p:tgtEl>
                                        <p:attrNameLst>
                                          <p:attrName>style.visibility</p:attrName>
                                        </p:attrNameLst>
                                      </p:cBhvr>
                                      <p:to>
                                        <p:strVal val="visible"/>
                                      </p:to>
                                    </p:set>
                                    <p:animEffect transition="in" filter="wipe(left)">
                                      <p:cBhvr>
                                        <p:cTn id="36" dur="500"/>
                                        <p:tgtEl>
                                          <p:spTgt spid="27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684"/>
                                        </p:tgtEl>
                                        <p:attrNameLst>
                                          <p:attrName>style.visibility</p:attrName>
                                        </p:attrNameLst>
                                      </p:cBhvr>
                                      <p:to>
                                        <p:strVal val="visible"/>
                                      </p:to>
                                    </p:set>
                                    <p:animEffect transition="in" filter="wipe(down)">
                                      <p:cBhvr>
                                        <p:cTn id="41" dur="500"/>
                                        <p:tgtEl>
                                          <p:spTgt spid="276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59"/>
                                        </p:tgtEl>
                                        <p:attrNameLst>
                                          <p:attrName>style.visibility</p:attrName>
                                        </p:attrNameLst>
                                      </p:cBhvr>
                                      <p:to>
                                        <p:strVal val="visible"/>
                                      </p:to>
                                    </p:set>
                                    <p:animEffect transition="in" filter="wipe(left)">
                                      <p:cBhvr>
                                        <p:cTn id="46" dur="500"/>
                                        <p:tgtEl>
                                          <p:spTgt spid="2765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60"/>
                                        </p:tgtEl>
                                        <p:attrNameLst>
                                          <p:attrName>style.visibility</p:attrName>
                                        </p:attrNameLst>
                                      </p:cBhvr>
                                      <p:to>
                                        <p:strVal val="visible"/>
                                      </p:to>
                                    </p:set>
                                    <p:animEffect transition="in" filter="wipe(left)">
                                      <p:cBhvr>
                                        <p:cTn id="51" dur="500"/>
                                        <p:tgtEl>
                                          <p:spTgt spid="2766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7683"/>
                                        </p:tgtEl>
                                        <p:attrNameLst>
                                          <p:attrName>style.visibility</p:attrName>
                                        </p:attrNameLst>
                                      </p:cBhvr>
                                      <p:to>
                                        <p:strVal val="visible"/>
                                      </p:to>
                                    </p:set>
                                    <p:animEffect transition="in" filter="wipe(left)">
                                      <p:cBhvr>
                                        <p:cTn id="56" dur="500"/>
                                        <p:tgtEl>
                                          <p:spTgt spid="27683"/>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7655"/>
                                        </p:tgtEl>
                                        <p:attrNameLst>
                                          <p:attrName>style.visibility</p:attrName>
                                        </p:attrNameLst>
                                      </p:cBhvr>
                                      <p:to>
                                        <p:strVal val="visible"/>
                                      </p:to>
                                    </p:set>
                                    <p:animEffect transition="in" filter="wipe(left)">
                                      <p:cBhvr>
                                        <p:cTn id="60" dur="500"/>
                                        <p:tgtEl>
                                          <p:spTgt spid="2765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7677"/>
                                        </p:tgtEl>
                                        <p:attrNameLst>
                                          <p:attrName>style.visibility</p:attrName>
                                        </p:attrNameLst>
                                      </p:cBhvr>
                                      <p:to>
                                        <p:strVal val="visible"/>
                                      </p:to>
                                    </p:set>
                                    <p:animEffect transition="in" filter="wipe(left)">
                                      <p:cBhvr>
                                        <p:cTn id="65" dur="500"/>
                                        <p:tgtEl>
                                          <p:spTgt spid="2767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7654"/>
                                        </p:tgtEl>
                                        <p:attrNameLst>
                                          <p:attrName>style.visibility</p:attrName>
                                        </p:attrNameLst>
                                      </p:cBhvr>
                                      <p:to>
                                        <p:strVal val="visible"/>
                                      </p:to>
                                    </p:set>
                                    <p:animEffect transition="in" filter="wipe(left)">
                                      <p:cBhvr>
                                        <p:cTn id="70" dur="500"/>
                                        <p:tgtEl>
                                          <p:spTgt spid="2765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661"/>
                                        </p:tgtEl>
                                        <p:attrNameLst>
                                          <p:attrName>style.visibility</p:attrName>
                                        </p:attrNameLst>
                                      </p:cBhvr>
                                      <p:to>
                                        <p:strVal val="visible"/>
                                      </p:to>
                                    </p:set>
                                    <p:animEffect transition="in" filter="wipe(left)">
                                      <p:cBhvr>
                                        <p:cTn id="75" dur="500"/>
                                        <p:tgtEl>
                                          <p:spTgt spid="2766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665"/>
                                        </p:tgtEl>
                                        <p:attrNameLst>
                                          <p:attrName>style.visibility</p:attrName>
                                        </p:attrNameLst>
                                      </p:cBhvr>
                                      <p:to>
                                        <p:strVal val="visible"/>
                                      </p:to>
                                    </p:set>
                                    <p:animEffect transition="in" filter="wipe(left)">
                                      <p:cBhvr>
                                        <p:cTn id="80" dur="500"/>
                                        <p:tgtEl>
                                          <p:spTgt spid="2766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7663"/>
                                        </p:tgtEl>
                                        <p:attrNameLst>
                                          <p:attrName>style.visibility</p:attrName>
                                        </p:attrNameLst>
                                      </p:cBhvr>
                                      <p:to>
                                        <p:strVal val="visible"/>
                                      </p:to>
                                    </p:set>
                                    <p:animEffect transition="in" filter="wipe(left)">
                                      <p:cBhvr>
                                        <p:cTn id="85" dur="500"/>
                                        <p:tgtEl>
                                          <p:spTgt spid="2766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7672"/>
                                        </p:tgtEl>
                                        <p:attrNameLst>
                                          <p:attrName>style.visibility</p:attrName>
                                        </p:attrNameLst>
                                      </p:cBhvr>
                                      <p:to>
                                        <p:strVal val="visible"/>
                                      </p:to>
                                    </p:set>
                                    <p:animEffect transition="in" filter="wipe(left)">
                                      <p:cBhvr>
                                        <p:cTn id="90" dur="500"/>
                                        <p:tgtEl>
                                          <p:spTgt spid="276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27664"/>
                                        </p:tgtEl>
                                        <p:attrNameLst>
                                          <p:attrName>style.visibility</p:attrName>
                                        </p:attrNameLst>
                                      </p:cBhvr>
                                      <p:to>
                                        <p:strVal val="visible"/>
                                      </p:to>
                                    </p:set>
                                    <p:animEffect transition="in" filter="wipe(left)">
                                      <p:cBhvr>
                                        <p:cTn id="95" dur="500"/>
                                        <p:tgtEl>
                                          <p:spTgt spid="2766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4" fill="hold" nodeType="clickEffect">
                                  <p:stCondLst>
                                    <p:cond delay="0"/>
                                  </p:stCondLst>
                                  <p:childTnLst>
                                    <p:set>
                                      <p:cBhvr>
                                        <p:cTn id="99" dur="1" fill="hold">
                                          <p:stCondLst>
                                            <p:cond delay="0"/>
                                          </p:stCondLst>
                                        </p:cTn>
                                        <p:tgtEl>
                                          <p:spTgt spid="27666"/>
                                        </p:tgtEl>
                                        <p:attrNameLst>
                                          <p:attrName>style.visibility</p:attrName>
                                        </p:attrNameLst>
                                      </p:cBhvr>
                                      <p:to>
                                        <p:strVal val="visible"/>
                                      </p:to>
                                    </p:set>
                                    <p:animEffect transition="in" filter="wipe(down)">
                                      <p:cBhvr>
                                        <p:cTn id="100" dur="500"/>
                                        <p:tgtEl>
                                          <p:spTgt spid="2766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7669"/>
                                        </p:tgtEl>
                                        <p:attrNameLst>
                                          <p:attrName>style.visibility</p:attrName>
                                        </p:attrNameLst>
                                      </p:cBhvr>
                                      <p:to>
                                        <p:strVal val="visible"/>
                                      </p:to>
                                    </p:set>
                                    <p:animEffect transition="in" filter="wipe(left)">
                                      <p:cBhvr>
                                        <p:cTn id="105" dur="500"/>
                                        <p:tgtEl>
                                          <p:spTgt spid="2766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7670"/>
                                        </p:tgtEl>
                                        <p:attrNameLst>
                                          <p:attrName>style.visibility</p:attrName>
                                        </p:attrNameLst>
                                      </p:cBhvr>
                                      <p:to>
                                        <p:strVal val="visible"/>
                                      </p:to>
                                    </p:set>
                                    <p:animEffect transition="in" filter="wipe(left)">
                                      <p:cBhvr>
                                        <p:cTn id="110" dur="500"/>
                                        <p:tgtEl>
                                          <p:spTgt spid="2767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7673"/>
                                        </p:tgtEl>
                                        <p:attrNameLst>
                                          <p:attrName>style.visibility</p:attrName>
                                        </p:attrNameLst>
                                      </p:cBhvr>
                                      <p:to>
                                        <p:strVal val="visible"/>
                                      </p:to>
                                    </p:set>
                                    <p:animEffect transition="in" filter="wipe(left)">
                                      <p:cBhvr>
                                        <p:cTn id="115" dur="500"/>
                                        <p:tgtEl>
                                          <p:spTgt spid="2767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7671"/>
                                        </p:tgtEl>
                                        <p:attrNameLst>
                                          <p:attrName>style.visibility</p:attrName>
                                        </p:attrNameLst>
                                      </p:cBhvr>
                                      <p:to>
                                        <p:strVal val="visible"/>
                                      </p:to>
                                    </p:set>
                                    <p:animEffect transition="in" filter="wipe(left)">
                                      <p:cBhvr>
                                        <p:cTn id="120" dur="500"/>
                                        <p:tgtEl>
                                          <p:spTgt spid="2767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27674"/>
                                        </p:tgtEl>
                                        <p:attrNameLst>
                                          <p:attrName>style.visibility</p:attrName>
                                        </p:attrNameLst>
                                      </p:cBhvr>
                                      <p:to>
                                        <p:strVal val="visible"/>
                                      </p:to>
                                    </p:set>
                                    <p:animEffect transition="in" filter="wipe(left)">
                                      <p:cBhvr>
                                        <p:cTn id="125" dur="500"/>
                                        <p:tgtEl>
                                          <p:spTgt spid="2767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27675"/>
                                        </p:tgtEl>
                                        <p:attrNameLst>
                                          <p:attrName>style.visibility</p:attrName>
                                        </p:attrNameLst>
                                      </p:cBhvr>
                                      <p:to>
                                        <p:strVal val="visible"/>
                                      </p:to>
                                    </p:set>
                                    <p:animEffect transition="in" filter="wipe(left)">
                                      <p:cBhvr>
                                        <p:cTn id="130" dur="500"/>
                                        <p:tgtEl>
                                          <p:spTgt spid="2767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27676"/>
                                        </p:tgtEl>
                                        <p:attrNameLst>
                                          <p:attrName>style.visibility</p:attrName>
                                        </p:attrNameLst>
                                      </p:cBhvr>
                                      <p:to>
                                        <p:strVal val="visible"/>
                                      </p:to>
                                    </p:set>
                                    <p:animEffect transition="in" filter="wipe(left)">
                                      <p:cBhvr>
                                        <p:cTn id="135" dur="500"/>
                                        <p:tgtEl>
                                          <p:spTgt spid="2767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27678"/>
                                        </p:tgtEl>
                                        <p:attrNameLst>
                                          <p:attrName>style.visibility</p:attrName>
                                        </p:attrNameLst>
                                      </p:cBhvr>
                                      <p:to>
                                        <p:strVal val="visible"/>
                                      </p:to>
                                    </p:set>
                                    <p:animEffect transition="in" filter="wipe(left)">
                                      <p:cBhvr>
                                        <p:cTn id="140" dur="500"/>
                                        <p:tgtEl>
                                          <p:spTgt spid="2767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7679"/>
                                        </p:tgtEl>
                                        <p:attrNameLst>
                                          <p:attrName>style.visibility</p:attrName>
                                        </p:attrNameLst>
                                      </p:cBhvr>
                                      <p:to>
                                        <p:strVal val="visible"/>
                                      </p:to>
                                    </p:set>
                                    <p:animEffect transition="in" filter="wipe(left)">
                                      <p:cBhvr>
                                        <p:cTn id="145" dur="500"/>
                                        <p:tgtEl>
                                          <p:spTgt spid="27679"/>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27680"/>
                                        </p:tgtEl>
                                        <p:attrNameLst>
                                          <p:attrName>style.visibility</p:attrName>
                                        </p:attrNameLst>
                                      </p:cBhvr>
                                      <p:to>
                                        <p:strVal val="visible"/>
                                      </p:to>
                                    </p:set>
                                    <p:animEffect transition="in" filter="wipe(left)">
                                      <p:cBhvr>
                                        <p:cTn id="150" dur="500"/>
                                        <p:tgtEl>
                                          <p:spTgt spid="27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animBg="1"/>
      <p:bldP spid="27654" grpId="0" animBg="1"/>
      <p:bldP spid="27655" grpId="0" animBg="1"/>
      <p:bldP spid="27656" grpId="0" autoUpdateAnimBg="0"/>
      <p:bldP spid="27657" grpId="0" autoUpdateAnimBg="0"/>
      <p:bldP spid="27658" grpId="0" autoUpdateAnimBg="0"/>
      <p:bldP spid="27659" grpId="0" autoUpdateAnimBg="0"/>
      <p:bldP spid="27660" grpId="0" autoUpdateAnimBg="0"/>
      <p:bldP spid="27661" grpId="0" autoUpdateAnimBg="0"/>
      <p:bldP spid="27662" grpId="0" autoUpdateAnimBg="0"/>
      <p:bldP spid="27663" grpId="0" animBg="1"/>
      <p:bldP spid="27665" grpId="0" autoUpdateAnimBg="0"/>
      <p:bldP spid="27669" grpId="0" animBg="1"/>
      <p:bldP spid="27671" grpId="0" autoUpdateAnimBg="0"/>
      <p:bldP spid="27672" grpId="0" autoUpdateAnimBg="0"/>
      <p:bldP spid="27679" grpId="0" animBg="1"/>
      <p:bldP spid="2768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769938" y="315913"/>
            <a:ext cx="603408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sz="2400" b="1">
                <a:solidFill>
                  <a:schemeClr val="bg1"/>
                </a:solidFill>
                <a:latin typeface="宋体" pitchFamily="2" charset="-122"/>
              </a:rPr>
              <a:t>圆盘以</a:t>
            </a:r>
            <a:r>
              <a:rPr lang="zh-CN" altLang="en-US" sz="2400" b="1" i="1">
                <a:solidFill>
                  <a:schemeClr val="bg1"/>
                </a:solidFill>
                <a:latin typeface="宋体" pitchFamily="2" charset="-122"/>
              </a:rPr>
              <a:t> </a:t>
            </a:r>
            <a:r>
              <a:rPr lang="zh-CN" altLang="en-US" sz="2400" b="1" i="1">
                <a:solidFill>
                  <a:srgbClr val="66FFFF"/>
                </a:solidFill>
                <a:latin typeface="宋体" pitchFamily="2" charset="-122"/>
                <a:sym typeface="Symbol" pitchFamily="18" charset="2"/>
              </a:rPr>
              <a:t></a:t>
            </a:r>
            <a:r>
              <a:rPr lang="en-US" altLang="zh-CN" sz="2400" b="1" baseline="-25000">
                <a:solidFill>
                  <a:srgbClr val="66FFFF"/>
                </a:solidFill>
                <a:latin typeface="宋体" pitchFamily="2" charset="-122"/>
              </a:rPr>
              <a:t>0</a:t>
            </a:r>
            <a:r>
              <a:rPr lang="en-US" altLang="zh-CN" sz="2400" b="1">
                <a:solidFill>
                  <a:srgbClr val="00FFCC"/>
                </a:solidFill>
                <a:latin typeface="宋体" pitchFamily="2" charset="-122"/>
              </a:rPr>
              <a:t> </a:t>
            </a:r>
            <a:r>
              <a:rPr lang="zh-CN" altLang="en-US" sz="2400" b="1">
                <a:solidFill>
                  <a:schemeClr val="bg1"/>
                </a:solidFill>
                <a:latin typeface="宋体" pitchFamily="2" charset="-122"/>
              </a:rPr>
              <a:t>在桌面上转动</a:t>
            </a:r>
            <a:r>
              <a:rPr lang="en-US" altLang="zh-CN" sz="2400" b="1">
                <a:solidFill>
                  <a:schemeClr val="bg1"/>
                </a:solidFill>
                <a:latin typeface="宋体" pitchFamily="2" charset="-122"/>
              </a:rPr>
              <a:t>,</a:t>
            </a:r>
            <a:r>
              <a:rPr lang="zh-CN" altLang="en-US" sz="2400" b="1">
                <a:solidFill>
                  <a:schemeClr val="bg1"/>
                </a:solidFill>
                <a:latin typeface="宋体" pitchFamily="2" charset="-122"/>
              </a:rPr>
              <a:t>受摩擦力而静止</a:t>
            </a:r>
          </a:p>
        </p:txBody>
      </p:sp>
      <p:sp>
        <p:nvSpPr>
          <p:cNvPr id="28675" name="Text Box 3"/>
          <p:cNvSpPr txBox="1">
            <a:spLocks noChangeArrowheads="1"/>
          </p:cNvSpPr>
          <p:nvPr/>
        </p:nvSpPr>
        <p:spPr bwMode="auto">
          <a:xfrm>
            <a:off x="269875" y="16002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解</a:t>
            </a:r>
            <a:endParaRPr lang="zh-CN" altLang="en-US" sz="2400">
              <a:latin typeface="Times New Roman" pitchFamily="18" charset="0"/>
            </a:endParaRPr>
          </a:p>
        </p:txBody>
      </p:sp>
      <p:graphicFrame>
        <p:nvGraphicFramePr>
          <p:cNvPr id="28676" name="Object 4"/>
          <p:cNvGraphicFramePr>
            <a:graphicFrameLocks/>
          </p:cNvGraphicFramePr>
          <p:nvPr/>
        </p:nvGraphicFramePr>
        <p:xfrm>
          <a:off x="2349500" y="1738313"/>
          <a:ext cx="2741613" cy="285750"/>
        </p:xfrm>
        <a:graphic>
          <a:graphicData uri="http://schemas.openxmlformats.org/presentationml/2006/ole">
            <mc:AlternateContent xmlns:mc="http://schemas.openxmlformats.org/markup-compatibility/2006">
              <mc:Choice xmlns:v="urn:schemas-microsoft-com:vml" Requires="v">
                <p:oleObj spid="_x0000_s33308" name="公式" r:id="rId3" imgW="2962331" imgH="228634" progId="Equation.3">
                  <p:embed/>
                </p:oleObj>
              </mc:Choice>
              <mc:Fallback>
                <p:oleObj name="公式" r:id="rId3" imgW="2962331" imgH="228634"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1738313"/>
                        <a:ext cx="274161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p:cNvGraphicFramePr>
          <p:nvPr/>
        </p:nvGraphicFramePr>
        <p:xfrm>
          <a:off x="1019175" y="2652713"/>
          <a:ext cx="2673350" cy="354012"/>
        </p:xfrm>
        <a:graphic>
          <a:graphicData uri="http://schemas.openxmlformats.org/presentationml/2006/ole">
            <mc:AlternateContent xmlns:mc="http://schemas.openxmlformats.org/markup-compatibility/2006">
              <mc:Choice xmlns:v="urn:schemas-microsoft-com:vml" Requires="v">
                <p:oleObj spid="_x0000_s33309" name="Equation" r:id="rId5" imgW="2886208" imgH="304755" progId="Equation.3">
                  <p:embed/>
                </p:oleObj>
              </mc:Choice>
              <mc:Fallback>
                <p:oleObj name="Equation" r:id="rId5" imgW="2886208" imgH="30475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175" y="2652713"/>
                        <a:ext cx="2673350"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p:cNvGraphicFramePr>
          <p:nvPr/>
        </p:nvGraphicFramePr>
        <p:xfrm>
          <a:off x="2592388" y="3355975"/>
          <a:ext cx="2752725" cy="742950"/>
        </p:xfrm>
        <a:graphic>
          <a:graphicData uri="http://schemas.openxmlformats.org/presentationml/2006/ole">
            <mc:AlternateContent xmlns:mc="http://schemas.openxmlformats.org/markup-compatibility/2006">
              <mc:Choice xmlns:v="urn:schemas-microsoft-com:vml" Requires="v">
                <p:oleObj spid="_x0000_s33310" name="Equation" r:id="rId7" imgW="2971779" imgH="733410" progId="Equation.3">
                  <p:embed/>
                </p:oleObj>
              </mc:Choice>
              <mc:Fallback>
                <p:oleObj name="Equation" r:id="rId7" imgW="2971779" imgH="733410" progId="Equation.3">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388" y="3355975"/>
                        <a:ext cx="27527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7"/>
          <p:cNvGraphicFramePr>
            <a:graphicFrameLocks/>
          </p:cNvGraphicFramePr>
          <p:nvPr/>
        </p:nvGraphicFramePr>
        <p:xfrm>
          <a:off x="2586038" y="4292600"/>
          <a:ext cx="1530350" cy="742950"/>
        </p:xfrm>
        <a:graphic>
          <a:graphicData uri="http://schemas.openxmlformats.org/presentationml/2006/ole">
            <mc:AlternateContent xmlns:mc="http://schemas.openxmlformats.org/markup-compatibility/2006">
              <mc:Choice xmlns:v="urn:schemas-microsoft-com:vml" Requires="v">
                <p:oleObj spid="_x0000_s33311" name="公式" r:id="rId9" imgW="1609657" imgH="733410" progId="Equation.3">
                  <p:embed/>
                </p:oleObj>
              </mc:Choice>
              <mc:Fallback>
                <p:oleObj name="公式" r:id="rId9" imgW="1609657" imgH="73341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6038" y="4292600"/>
                        <a:ext cx="15303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8"/>
          <p:cNvGraphicFramePr>
            <a:graphicFrameLocks/>
          </p:cNvGraphicFramePr>
          <p:nvPr/>
        </p:nvGraphicFramePr>
        <p:xfrm>
          <a:off x="5338763" y="4257675"/>
          <a:ext cx="2811462" cy="742950"/>
        </p:xfrm>
        <a:graphic>
          <a:graphicData uri="http://schemas.openxmlformats.org/presentationml/2006/ole">
            <mc:AlternateContent xmlns:mc="http://schemas.openxmlformats.org/markup-compatibility/2006">
              <mc:Choice xmlns:v="urn:schemas-microsoft-com:vml" Requires="v">
                <p:oleObj spid="_x0000_s33312" name="公式" r:id="rId11" imgW="3029007" imgH="733410" progId="Equation.3">
                  <p:embed/>
                </p:oleObj>
              </mc:Choice>
              <mc:Fallback>
                <p:oleObj name="公式" r:id="rId11" imgW="3029007" imgH="73341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8763" y="4257675"/>
                        <a:ext cx="28114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9"/>
          <p:cNvGraphicFramePr>
            <a:graphicFrameLocks/>
          </p:cNvGraphicFramePr>
          <p:nvPr/>
        </p:nvGraphicFramePr>
        <p:xfrm>
          <a:off x="1541463" y="5405438"/>
          <a:ext cx="2398712" cy="811212"/>
        </p:xfrm>
        <a:graphic>
          <a:graphicData uri="http://schemas.openxmlformats.org/presentationml/2006/ole">
            <mc:AlternateContent xmlns:mc="http://schemas.openxmlformats.org/markup-compatibility/2006">
              <mc:Choice xmlns:v="urn:schemas-microsoft-com:vml" Requires="v">
                <p:oleObj spid="_x0000_s33313" name="公式" r:id="rId13" imgW="2571727" imgH="809531" progId="Equation.3">
                  <p:embed/>
                </p:oleObj>
              </mc:Choice>
              <mc:Fallback>
                <p:oleObj name="公式" r:id="rId13" imgW="2571727" imgH="809531" progId="Equation.3">
                  <p:embed/>
                  <p:pic>
                    <p:nvPicPr>
                      <p:cNvPr id="0" name="Object 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1463" y="5405438"/>
                        <a:ext cx="2398712" cy="81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p:cNvGraphicFramePr>
          <p:nvPr/>
        </p:nvGraphicFramePr>
        <p:xfrm>
          <a:off x="5795963" y="5372100"/>
          <a:ext cx="1187450" cy="811213"/>
        </p:xfrm>
        <a:graphic>
          <a:graphicData uri="http://schemas.openxmlformats.org/presentationml/2006/ole">
            <mc:AlternateContent xmlns:mc="http://schemas.openxmlformats.org/markup-compatibility/2006">
              <mc:Choice xmlns:v="urn:schemas-microsoft-com:vml" Requires="v">
                <p:oleObj spid="_x0000_s33314" name="Equation" r:id="rId15" imgW="1228771" imgH="809531" progId="Equation.3">
                  <p:embed/>
                </p:oleObj>
              </mc:Choice>
              <mc:Fallback>
                <p:oleObj name="Equation" r:id="rId15" imgW="1228771" imgH="809531" progId="Equation.3">
                  <p:embed/>
                  <p:pic>
                    <p:nvPicPr>
                      <p:cNvPr id="0" name="Object 1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5963" y="5372100"/>
                        <a:ext cx="118745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3" name="AutoShape 11"/>
          <p:cNvSpPr>
            <a:spLocks noChangeArrowheads="1"/>
          </p:cNvSpPr>
          <p:nvPr/>
        </p:nvSpPr>
        <p:spPr bwMode="auto">
          <a:xfrm>
            <a:off x="4498975" y="5589588"/>
            <a:ext cx="720725" cy="280987"/>
          </a:xfrm>
          <a:prstGeom prst="rightArrow">
            <a:avLst>
              <a:gd name="adj1" fmla="val 50000"/>
              <a:gd name="adj2" fmla="val 6412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Text Box 12"/>
          <p:cNvSpPr txBox="1">
            <a:spLocks noChangeArrowheads="1"/>
          </p:cNvSpPr>
          <p:nvPr/>
        </p:nvSpPr>
        <p:spPr bwMode="auto">
          <a:xfrm>
            <a:off x="217488" y="423863"/>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sp>
        <p:nvSpPr>
          <p:cNvPr id="28685" name="Text Box 13"/>
          <p:cNvSpPr txBox="1">
            <a:spLocks noChangeArrowheads="1"/>
          </p:cNvSpPr>
          <p:nvPr/>
        </p:nvSpPr>
        <p:spPr bwMode="auto">
          <a:xfrm>
            <a:off x="-4763" y="1052513"/>
            <a:ext cx="40005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到圆盘静止所需</a:t>
            </a:r>
            <a:r>
              <a:rPr lang="zh-CN" altLang="en-US" sz="2400" b="1">
                <a:solidFill>
                  <a:srgbClr val="66FFFF"/>
                </a:solidFill>
                <a:latin typeface="Times New Roman" pitchFamily="18" charset="0"/>
              </a:rPr>
              <a:t>时间</a:t>
            </a:r>
            <a:endParaRPr lang="zh-CN" altLang="en-US" sz="2400" b="1">
              <a:solidFill>
                <a:schemeClr val="bg1"/>
              </a:solidFill>
              <a:latin typeface="Times New Roman" pitchFamily="18" charset="0"/>
            </a:endParaRPr>
          </a:p>
        </p:txBody>
      </p:sp>
      <p:sp>
        <p:nvSpPr>
          <p:cNvPr id="28686" name="Text Box 14"/>
          <p:cNvSpPr txBox="1">
            <a:spLocks noChangeArrowheads="1"/>
          </p:cNvSpPr>
          <p:nvPr/>
        </p:nvSpPr>
        <p:spPr bwMode="auto">
          <a:xfrm>
            <a:off x="749300" y="1609725"/>
            <a:ext cx="166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sp>
        <p:nvSpPr>
          <p:cNvPr id="28687" name="Text Box 15"/>
          <p:cNvSpPr txBox="1">
            <a:spLocks noChangeArrowheads="1"/>
          </p:cNvSpPr>
          <p:nvPr/>
        </p:nvSpPr>
        <p:spPr bwMode="auto">
          <a:xfrm>
            <a:off x="717550" y="4357688"/>
            <a:ext cx="198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由转动定律</a:t>
            </a:r>
          </a:p>
        </p:txBody>
      </p:sp>
      <p:sp>
        <p:nvSpPr>
          <p:cNvPr id="28688" name="AutoShape 16"/>
          <p:cNvSpPr>
            <a:spLocks noChangeArrowheads="1"/>
          </p:cNvSpPr>
          <p:nvPr/>
        </p:nvSpPr>
        <p:spPr bwMode="auto">
          <a:xfrm>
            <a:off x="4464050" y="4508500"/>
            <a:ext cx="720725" cy="306388"/>
          </a:xfrm>
          <a:prstGeom prst="rightArrow">
            <a:avLst>
              <a:gd name="adj1" fmla="val 50000"/>
              <a:gd name="adj2" fmla="val 5880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Text Box 17"/>
          <p:cNvSpPr txBox="1">
            <a:spLocks noChangeArrowheads="1"/>
          </p:cNvSpPr>
          <p:nvPr/>
        </p:nvSpPr>
        <p:spPr bwMode="auto">
          <a:xfrm>
            <a:off x="687388" y="34290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摩擦力矩</a:t>
            </a:r>
          </a:p>
        </p:txBody>
      </p:sp>
      <p:grpSp>
        <p:nvGrpSpPr>
          <p:cNvPr id="28690" name="Group 18"/>
          <p:cNvGrpSpPr>
            <a:grpSpLocks/>
          </p:cNvGrpSpPr>
          <p:nvPr/>
        </p:nvGrpSpPr>
        <p:grpSpPr bwMode="auto">
          <a:xfrm>
            <a:off x="4932363" y="447675"/>
            <a:ext cx="3816350" cy="3197225"/>
            <a:chOff x="3107" y="282"/>
            <a:chExt cx="2404" cy="2014"/>
          </a:xfrm>
        </p:grpSpPr>
        <p:sp>
          <p:nvSpPr>
            <p:cNvPr id="32792" name="Rectangle 19"/>
            <p:cNvSpPr>
              <a:spLocks noChangeArrowheads="1"/>
            </p:cNvSpPr>
            <p:nvPr/>
          </p:nvSpPr>
          <p:spPr bwMode="auto">
            <a:xfrm>
              <a:off x="4277" y="1888"/>
              <a:ext cx="44" cy="408"/>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Freeform 20"/>
            <p:cNvSpPr>
              <a:spLocks/>
            </p:cNvSpPr>
            <p:nvPr/>
          </p:nvSpPr>
          <p:spPr bwMode="auto">
            <a:xfrm>
              <a:off x="3107" y="1043"/>
              <a:ext cx="2404" cy="953"/>
            </a:xfrm>
            <a:custGeom>
              <a:avLst/>
              <a:gdLst>
                <a:gd name="T0" fmla="*/ 5726 w 1794"/>
                <a:gd name="T1" fmla="*/ 183 h 736"/>
                <a:gd name="T2" fmla="*/ 0 w 1794"/>
                <a:gd name="T3" fmla="*/ 9751 h 736"/>
                <a:gd name="T4" fmla="*/ 27127 w 1794"/>
                <a:gd name="T5" fmla="*/ 9751 h 736"/>
                <a:gd name="T6" fmla="*/ 33493 w 1794"/>
                <a:gd name="T7" fmla="*/ 0 h 736"/>
                <a:gd name="T8" fmla="*/ 5726 w 1794"/>
                <a:gd name="T9" fmla="*/ 183 h 736"/>
                <a:gd name="T10" fmla="*/ 5726 w 1794"/>
                <a:gd name="T11" fmla="*/ 183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4" h="736">
                  <a:moveTo>
                    <a:pt x="307" y="14"/>
                  </a:moveTo>
                  <a:lnTo>
                    <a:pt x="0" y="736"/>
                  </a:lnTo>
                  <a:lnTo>
                    <a:pt x="1453" y="736"/>
                  </a:lnTo>
                  <a:lnTo>
                    <a:pt x="1794" y="0"/>
                  </a:lnTo>
                  <a:lnTo>
                    <a:pt x="307" y="1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794" name="Group 21"/>
            <p:cNvGrpSpPr>
              <a:grpSpLocks/>
            </p:cNvGrpSpPr>
            <p:nvPr/>
          </p:nvGrpSpPr>
          <p:grpSpPr bwMode="auto">
            <a:xfrm>
              <a:off x="3446" y="1170"/>
              <a:ext cx="1764" cy="672"/>
              <a:chOff x="4972" y="3348"/>
              <a:chExt cx="1764" cy="672"/>
            </a:xfrm>
          </p:grpSpPr>
          <p:sp>
            <p:nvSpPr>
              <p:cNvPr id="32800" name="Oval 22"/>
              <p:cNvSpPr>
                <a:spLocks noChangeArrowheads="1"/>
              </p:cNvSpPr>
              <p:nvPr/>
            </p:nvSpPr>
            <p:spPr bwMode="auto">
              <a:xfrm>
                <a:off x="4972" y="3444"/>
                <a:ext cx="1764"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1" name="Oval 23"/>
              <p:cNvSpPr>
                <a:spLocks noChangeArrowheads="1"/>
              </p:cNvSpPr>
              <p:nvPr/>
            </p:nvSpPr>
            <p:spPr bwMode="auto">
              <a:xfrm>
                <a:off x="4972" y="3348"/>
                <a:ext cx="1764"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2" name="Line 24"/>
              <p:cNvSpPr>
                <a:spLocks noChangeShapeType="1"/>
              </p:cNvSpPr>
              <p:nvPr/>
            </p:nvSpPr>
            <p:spPr bwMode="auto">
              <a:xfrm>
                <a:off x="4972"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3" name="Line 25"/>
              <p:cNvSpPr>
                <a:spLocks noChangeShapeType="1"/>
              </p:cNvSpPr>
              <p:nvPr/>
            </p:nvSpPr>
            <p:spPr bwMode="auto">
              <a:xfrm>
                <a:off x="6736"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95" name="Text Box 26"/>
            <p:cNvSpPr txBox="1">
              <a:spLocks noChangeArrowheads="1"/>
            </p:cNvSpPr>
            <p:nvPr/>
          </p:nvSpPr>
          <p:spPr bwMode="auto">
            <a:xfrm>
              <a:off x="3228" y="1657"/>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99FF66"/>
                  </a:solidFill>
                  <a:latin typeface="Times New Roman" pitchFamily="18" charset="0"/>
                  <a:sym typeface="Symbol" pitchFamily="18" charset="2"/>
                </a:rPr>
                <a:t></a:t>
              </a:r>
              <a:endParaRPr lang="en-US" altLang="zh-CN" sz="2800" i="1">
                <a:solidFill>
                  <a:srgbClr val="99FF66"/>
                </a:solidFill>
                <a:latin typeface="Times New Roman" pitchFamily="18" charset="0"/>
              </a:endParaRPr>
            </a:p>
          </p:txBody>
        </p:sp>
        <p:sp>
          <p:nvSpPr>
            <p:cNvPr id="32796" name="Text Box 27"/>
            <p:cNvSpPr txBox="1">
              <a:spLocks noChangeArrowheads="1"/>
            </p:cNvSpPr>
            <p:nvPr/>
          </p:nvSpPr>
          <p:spPr bwMode="auto">
            <a:xfrm>
              <a:off x="4136" y="282"/>
              <a:ext cx="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00FF00"/>
                  </a:solidFill>
                  <a:latin typeface="Times New Roman" pitchFamily="18" charset="0"/>
                  <a:sym typeface="Symbol" pitchFamily="18" charset="2"/>
                </a:rPr>
                <a:t></a:t>
              </a:r>
              <a:endParaRPr lang="en-US" altLang="zh-CN" sz="2400">
                <a:solidFill>
                  <a:srgbClr val="99FF33"/>
                </a:solidFill>
                <a:latin typeface="Times New Roman" pitchFamily="18" charset="0"/>
              </a:endParaRPr>
            </a:p>
          </p:txBody>
        </p:sp>
        <p:sp>
          <p:nvSpPr>
            <p:cNvPr id="32797" name="Text Box 28"/>
            <p:cNvSpPr txBox="1">
              <a:spLocks noChangeArrowheads="1"/>
            </p:cNvSpPr>
            <p:nvPr/>
          </p:nvSpPr>
          <p:spPr bwMode="auto">
            <a:xfrm>
              <a:off x="4896" y="1245"/>
              <a:ext cx="233" cy="288"/>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i="1">
                  <a:solidFill>
                    <a:srgbClr val="99FF33"/>
                  </a:solidFill>
                  <a:latin typeface="Times New Roman" pitchFamily="18" charset="0"/>
                </a:rPr>
                <a:t>R</a:t>
              </a:r>
              <a:endParaRPr lang="en-US" altLang="zh-CN" sz="2400">
                <a:solidFill>
                  <a:srgbClr val="00FF00"/>
                </a:solidFill>
                <a:latin typeface="Times New Roman" pitchFamily="18" charset="0"/>
              </a:endParaRPr>
            </a:p>
          </p:txBody>
        </p:sp>
        <p:sp>
          <p:nvSpPr>
            <p:cNvPr id="32798" name="Rectangle 29"/>
            <p:cNvSpPr>
              <a:spLocks noChangeArrowheads="1"/>
            </p:cNvSpPr>
            <p:nvPr/>
          </p:nvSpPr>
          <p:spPr bwMode="auto">
            <a:xfrm>
              <a:off x="4284" y="580"/>
              <a:ext cx="48" cy="91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Line 30"/>
            <p:cNvSpPr>
              <a:spLocks noChangeShapeType="1"/>
            </p:cNvSpPr>
            <p:nvPr/>
          </p:nvSpPr>
          <p:spPr bwMode="auto">
            <a:xfrm>
              <a:off x="4286" y="1488"/>
              <a:ext cx="90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03" name="Group 31"/>
          <p:cNvGrpSpPr>
            <a:grpSpLocks/>
          </p:cNvGrpSpPr>
          <p:nvPr/>
        </p:nvGrpSpPr>
        <p:grpSpPr bwMode="auto">
          <a:xfrm>
            <a:off x="5949950" y="914400"/>
            <a:ext cx="1790700" cy="1670050"/>
            <a:chOff x="3748" y="576"/>
            <a:chExt cx="1128" cy="1052"/>
          </a:xfrm>
        </p:grpSpPr>
        <p:sp>
          <p:nvSpPr>
            <p:cNvPr id="32789" name="Oval 32"/>
            <p:cNvSpPr>
              <a:spLocks noChangeArrowheads="1"/>
            </p:cNvSpPr>
            <p:nvPr/>
          </p:nvSpPr>
          <p:spPr bwMode="auto">
            <a:xfrm>
              <a:off x="3748" y="1340"/>
              <a:ext cx="1128" cy="288"/>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0" name="Line 33"/>
            <p:cNvSpPr>
              <a:spLocks noChangeShapeType="1"/>
            </p:cNvSpPr>
            <p:nvPr/>
          </p:nvSpPr>
          <p:spPr bwMode="auto">
            <a:xfrm flipV="1">
              <a:off x="4307" y="576"/>
              <a:ext cx="0" cy="907"/>
            </a:xfrm>
            <a:prstGeom prst="line">
              <a:avLst/>
            </a:prstGeom>
            <a:noFill/>
            <a:ln w="762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1" name="Line 34"/>
            <p:cNvSpPr>
              <a:spLocks noChangeShapeType="1"/>
            </p:cNvSpPr>
            <p:nvPr/>
          </p:nvSpPr>
          <p:spPr bwMode="auto">
            <a:xfrm>
              <a:off x="4286" y="1486"/>
              <a:ext cx="5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07" name="AutoShape 35"/>
          <p:cNvSpPr>
            <a:spLocks noChangeArrowheads="1"/>
          </p:cNvSpPr>
          <p:nvPr/>
        </p:nvSpPr>
        <p:spPr bwMode="auto">
          <a:xfrm>
            <a:off x="4211638" y="1700213"/>
            <a:ext cx="936625" cy="385762"/>
          </a:xfrm>
          <a:prstGeom prst="wedgeRoundRectCallout">
            <a:avLst>
              <a:gd name="adj1" fmla="val 149153"/>
              <a:gd name="adj2" fmla="val 86625"/>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5"/>
                                        </p:tgtEl>
                                        <p:attrNameLst>
                                          <p:attrName>style.visibility</p:attrName>
                                        </p:attrNameLst>
                                      </p:cBhvr>
                                      <p:to>
                                        <p:strVal val="visible"/>
                                      </p:to>
                                    </p:set>
                                    <p:animEffect transition="in" filter="wipe(left)">
                                      <p:cBhvr>
                                        <p:cTn id="7" dur="500"/>
                                        <p:tgtEl>
                                          <p:spTgt spid="28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5"/>
                                        </p:tgtEl>
                                        <p:attrNameLst>
                                          <p:attrName>style.visibility</p:attrName>
                                        </p:attrNameLst>
                                      </p:cBhvr>
                                      <p:to>
                                        <p:strVal val="visible"/>
                                      </p:to>
                                    </p:set>
                                    <p:animEffect transition="in" filter="wipe(left)">
                                      <p:cBhvr>
                                        <p:cTn id="12" dur="500"/>
                                        <p:tgtEl>
                                          <p:spTgt spid="286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6"/>
                                        </p:tgtEl>
                                        <p:attrNameLst>
                                          <p:attrName>style.visibility</p:attrName>
                                        </p:attrNameLst>
                                      </p:cBhvr>
                                      <p:to>
                                        <p:strVal val="visible"/>
                                      </p:to>
                                    </p:set>
                                    <p:animEffect transition="in" filter="wipe(left)">
                                      <p:cBhvr>
                                        <p:cTn id="17" dur="500"/>
                                        <p:tgtEl>
                                          <p:spTgt spid="286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28703"/>
                                        </p:tgtEl>
                                        <p:attrNameLst>
                                          <p:attrName>style.visibility</p:attrName>
                                        </p:attrNameLst>
                                      </p:cBhvr>
                                      <p:to>
                                        <p:strVal val="visible"/>
                                      </p:to>
                                    </p:set>
                                    <p:anim calcmode="lin" valueType="num">
                                      <p:cBhvr>
                                        <p:cTn id="22" dur="500" fill="hold"/>
                                        <p:tgtEl>
                                          <p:spTgt spid="28703"/>
                                        </p:tgtEl>
                                        <p:attrNameLst>
                                          <p:attrName>ppt_w</p:attrName>
                                        </p:attrNameLst>
                                      </p:cBhvr>
                                      <p:tavLst>
                                        <p:tav tm="0">
                                          <p:val>
                                            <p:fltVal val="0"/>
                                          </p:val>
                                        </p:tav>
                                        <p:tav tm="100000">
                                          <p:val>
                                            <p:strVal val="#ppt_w"/>
                                          </p:val>
                                        </p:tav>
                                      </p:tavLst>
                                    </p:anim>
                                    <p:anim calcmode="lin" valueType="num">
                                      <p:cBhvr>
                                        <p:cTn id="23" dur="500" fill="hold"/>
                                        <p:tgtEl>
                                          <p:spTgt spid="28703"/>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676"/>
                                        </p:tgtEl>
                                        <p:attrNameLst>
                                          <p:attrName>style.visibility</p:attrName>
                                        </p:attrNameLst>
                                      </p:cBhvr>
                                      <p:to>
                                        <p:strVal val="visible"/>
                                      </p:to>
                                    </p:set>
                                    <p:animEffect transition="in" filter="wipe(left)">
                                      <p:cBhvr>
                                        <p:cTn id="28" dur="500"/>
                                        <p:tgtEl>
                                          <p:spTgt spid="286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707"/>
                                        </p:tgtEl>
                                        <p:attrNameLst>
                                          <p:attrName>style.visibility</p:attrName>
                                        </p:attrNameLst>
                                      </p:cBhvr>
                                      <p:to>
                                        <p:strVal val="visible"/>
                                      </p:to>
                                    </p:set>
                                    <p:animEffect transition="in" filter="wipe(left)">
                                      <p:cBhvr>
                                        <p:cTn id="33" dur="500"/>
                                        <p:tgtEl>
                                          <p:spTgt spid="287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8677"/>
                                        </p:tgtEl>
                                        <p:attrNameLst>
                                          <p:attrName>style.visibility</p:attrName>
                                        </p:attrNameLst>
                                      </p:cBhvr>
                                      <p:to>
                                        <p:strVal val="visible"/>
                                      </p:to>
                                    </p:set>
                                    <p:animEffect transition="in" filter="wipe(left)">
                                      <p:cBhvr>
                                        <p:cTn id="38" dur="500"/>
                                        <p:tgtEl>
                                          <p:spTgt spid="2867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689"/>
                                        </p:tgtEl>
                                        <p:attrNameLst>
                                          <p:attrName>style.visibility</p:attrName>
                                        </p:attrNameLst>
                                      </p:cBhvr>
                                      <p:to>
                                        <p:strVal val="visible"/>
                                      </p:to>
                                    </p:set>
                                    <p:animEffect transition="in" filter="wipe(left)">
                                      <p:cBhvr>
                                        <p:cTn id="43" dur="500"/>
                                        <p:tgtEl>
                                          <p:spTgt spid="286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8678"/>
                                        </p:tgtEl>
                                        <p:attrNameLst>
                                          <p:attrName>style.visibility</p:attrName>
                                        </p:attrNameLst>
                                      </p:cBhvr>
                                      <p:to>
                                        <p:strVal val="visible"/>
                                      </p:to>
                                    </p:set>
                                    <p:animEffect transition="in" filter="wipe(left)">
                                      <p:cBhvr>
                                        <p:cTn id="48" dur="500"/>
                                        <p:tgtEl>
                                          <p:spTgt spid="2867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8687"/>
                                        </p:tgtEl>
                                        <p:attrNameLst>
                                          <p:attrName>style.visibility</p:attrName>
                                        </p:attrNameLst>
                                      </p:cBhvr>
                                      <p:to>
                                        <p:strVal val="visible"/>
                                      </p:to>
                                    </p:set>
                                    <p:animEffect transition="in" filter="wipe(left)">
                                      <p:cBhvr>
                                        <p:cTn id="53" dur="500"/>
                                        <p:tgtEl>
                                          <p:spTgt spid="2868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8679"/>
                                        </p:tgtEl>
                                        <p:attrNameLst>
                                          <p:attrName>style.visibility</p:attrName>
                                        </p:attrNameLst>
                                      </p:cBhvr>
                                      <p:to>
                                        <p:strVal val="visible"/>
                                      </p:to>
                                    </p:set>
                                    <p:animEffect transition="in" filter="wipe(left)">
                                      <p:cBhvr>
                                        <p:cTn id="58" dur="500"/>
                                        <p:tgtEl>
                                          <p:spTgt spid="286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688"/>
                                        </p:tgtEl>
                                        <p:attrNameLst>
                                          <p:attrName>style.visibility</p:attrName>
                                        </p:attrNameLst>
                                      </p:cBhvr>
                                      <p:to>
                                        <p:strVal val="visible"/>
                                      </p:to>
                                    </p:set>
                                    <p:animEffect transition="in" filter="wipe(left)">
                                      <p:cBhvr>
                                        <p:cTn id="63" dur="500"/>
                                        <p:tgtEl>
                                          <p:spTgt spid="2868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8680"/>
                                        </p:tgtEl>
                                        <p:attrNameLst>
                                          <p:attrName>style.visibility</p:attrName>
                                        </p:attrNameLst>
                                      </p:cBhvr>
                                      <p:to>
                                        <p:strVal val="visible"/>
                                      </p:to>
                                    </p:set>
                                    <p:animEffect transition="in" filter="wipe(left)">
                                      <p:cBhvr>
                                        <p:cTn id="68" dur="500"/>
                                        <p:tgtEl>
                                          <p:spTgt spid="2868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8681"/>
                                        </p:tgtEl>
                                        <p:attrNameLst>
                                          <p:attrName>style.visibility</p:attrName>
                                        </p:attrNameLst>
                                      </p:cBhvr>
                                      <p:to>
                                        <p:strVal val="visible"/>
                                      </p:to>
                                    </p:set>
                                    <p:animEffect transition="in" filter="wipe(left)">
                                      <p:cBhvr>
                                        <p:cTn id="73" dur="500"/>
                                        <p:tgtEl>
                                          <p:spTgt spid="2868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683"/>
                                        </p:tgtEl>
                                        <p:attrNameLst>
                                          <p:attrName>style.visibility</p:attrName>
                                        </p:attrNameLst>
                                      </p:cBhvr>
                                      <p:to>
                                        <p:strVal val="visible"/>
                                      </p:to>
                                    </p:set>
                                    <p:animEffect transition="in" filter="wipe(left)">
                                      <p:cBhvr>
                                        <p:cTn id="78" dur="500"/>
                                        <p:tgtEl>
                                          <p:spTgt spid="2868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8682"/>
                                        </p:tgtEl>
                                        <p:attrNameLst>
                                          <p:attrName>style.visibility</p:attrName>
                                        </p:attrNameLst>
                                      </p:cBhvr>
                                      <p:to>
                                        <p:strVal val="visible"/>
                                      </p:to>
                                    </p:set>
                                    <p:animEffect transition="in" filter="wipe(left)">
                                      <p:cBhvr>
                                        <p:cTn id="83"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utoUpdateAnimBg="0"/>
      <p:bldP spid="28683" grpId="0" animBg="1"/>
      <p:bldP spid="28685" grpId="0"/>
      <p:bldP spid="28686" grpId="0" autoUpdateAnimBg="0"/>
      <p:bldP spid="28687" grpId="0" autoUpdateAnimBg="0"/>
      <p:bldP spid="28688" grpId="0" animBg="1"/>
      <p:bldP spid="28689" grpId="0"/>
      <p:bldP spid="2870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2"/>
          <p:cNvSpPr>
            <a:spLocks/>
          </p:cNvSpPr>
          <p:nvPr/>
        </p:nvSpPr>
        <p:spPr bwMode="auto">
          <a:xfrm>
            <a:off x="5580063" y="1196975"/>
            <a:ext cx="3205162"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1747" name="Rectangle 3"/>
          <p:cNvSpPr>
            <a:spLocks noChangeArrowheads="1"/>
          </p:cNvSpPr>
          <p:nvPr/>
        </p:nvSpPr>
        <p:spPr bwMode="auto">
          <a:xfrm>
            <a:off x="1143000" y="214313"/>
            <a:ext cx="6054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5.3</a:t>
            </a:r>
            <a:r>
              <a:rPr kumimoji="1" lang="en-US" altLang="zh-CN" sz="3200" b="1">
                <a:solidFill>
                  <a:srgbClr val="66FF33"/>
                </a:solidFill>
                <a:latin typeface="黑体" pitchFamily="49" charset="-122"/>
                <a:ea typeface="黑体" pitchFamily="49" charset="-122"/>
              </a:rPr>
              <a:t> </a:t>
            </a:r>
            <a:r>
              <a:rPr lang="zh-CN" altLang="en-US" sz="3200" b="1">
                <a:solidFill>
                  <a:srgbClr val="66FF33"/>
                </a:solidFill>
                <a:latin typeface="黑体" pitchFamily="49" charset="-122"/>
                <a:ea typeface="黑体" pitchFamily="49" charset="-122"/>
              </a:rPr>
              <a:t>绕定轴转动刚体的动能定理</a:t>
            </a:r>
          </a:p>
        </p:txBody>
      </p:sp>
      <p:sp>
        <p:nvSpPr>
          <p:cNvPr id="31748" name="Text Box 4"/>
          <p:cNvSpPr txBox="1">
            <a:spLocks noChangeArrowheads="1"/>
          </p:cNvSpPr>
          <p:nvPr/>
        </p:nvSpPr>
        <p:spPr bwMode="auto">
          <a:xfrm>
            <a:off x="206375" y="863600"/>
            <a:ext cx="2297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一</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a:t>
            </a:r>
          </a:p>
        </p:txBody>
      </p:sp>
      <p:sp>
        <p:nvSpPr>
          <p:cNvPr id="31749" name="Line 5"/>
          <p:cNvSpPr>
            <a:spLocks noChangeShapeType="1"/>
          </p:cNvSpPr>
          <p:nvPr/>
        </p:nvSpPr>
        <p:spPr bwMode="auto">
          <a:xfrm>
            <a:off x="6381750" y="1312863"/>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6"/>
          <p:cNvSpPr>
            <a:spLocks noChangeShapeType="1"/>
          </p:cNvSpPr>
          <p:nvPr/>
        </p:nvSpPr>
        <p:spPr bwMode="auto">
          <a:xfrm>
            <a:off x="6381750" y="3384550"/>
            <a:ext cx="0" cy="376238"/>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Text Box 7"/>
          <p:cNvSpPr txBox="1">
            <a:spLocks noChangeArrowheads="1"/>
          </p:cNvSpPr>
          <p:nvPr/>
        </p:nvSpPr>
        <p:spPr bwMode="auto">
          <a:xfrm>
            <a:off x="6443663" y="104298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31752" name="Text Box 8"/>
          <p:cNvSpPr txBox="1">
            <a:spLocks noChangeArrowheads="1"/>
          </p:cNvSpPr>
          <p:nvPr/>
        </p:nvSpPr>
        <p:spPr bwMode="auto">
          <a:xfrm>
            <a:off x="6372225" y="13430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chemeClr val="accent2"/>
              </a:solidFill>
              <a:latin typeface="Times New Roman" pitchFamily="18" charset="0"/>
            </a:endParaRPr>
          </a:p>
        </p:txBody>
      </p:sp>
      <p:sp>
        <p:nvSpPr>
          <p:cNvPr id="31753" name="Line 9"/>
          <p:cNvSpPr>
            <a:spLocks noChangeShapeType="1"/>
          </p:cNvSpPr>
          <p:nvPr/>
        </p:nvSpPr>
        <p:spPr bwMode="auto">
          <a:xfrm>
            <a:off x="6372225" y="2613025"/>
            <a:ext cx="1066800" cy="381000"/>
          </a:xfrm>
          <a:prstGeom prst="line">
            <a:avLst/>
          </a:prstGeom>
          <a:noFill/>
          <a:ln w="254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Text Box 10"/>
          <p:cNvSpPr txBox="1">
            <a:spLocks noChangeArrowheads="1"/>
          </p:cNvSpPr>
          <p:nvPr/>
        </p:nvSpPr>
        <p:spPr bwMode="auto">
          <a:xfrm>
            <a:off x="5981700" y="234156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tx2"/>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31755" name="Object 11"/>
          <p:cNvGraphicFramePr>
            <a:graphicFrameLocks/>
          </p:cNvGraphicFramePr>
          <p:nvPr/>
        </p:nvGraphicFramePr>
        <p:xfrm>
          <a:off x="6807200" y="2303463"/>
          <a:ext cx="212725" cy="434975"/>
        </p:xfrm>
        <a:graphic>
          <a:graphicData uri="http://schemas.openxmlformats.org/presentationml/2006/ole">
            <mc:AlternateContent xmlns:mc="http://schemas.openxmlformats.org/markup-compatibility/2006">
              <mc:Choice xmlns:v="urn:schemas-microsoft-com:vml" Requires="v">
                <p:oleObj spid="_x0000_s34692" name="公式" r:id="rId3" imgW="215806" imgH="431613" progId="Equation.3">
                  <p:embed/>
                </p:oleObj>
              </mc:Choice>
              <mc:Fallback>
                <p:oleObj name="公式" r:id="rId3" imgW="215806" imgH="431613"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0" y="2303463"/>
                        <a:ext cx="2127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Object 12"/>
          <p:cNvGraphicFramePr>
            <a:graphicFrameLocks/>
          </p:cNvGraphicFramePr>
          <p:nvPr/>
        </p:nvGraphicFramePr>
        <p:xfrm>
          <a:off x="7740650" y="2090738"/>
          <a:ext cx="323850" cy="431800"/>
        </p:xfrm>
        <a:graphic>
          <a:graphicData uri="http://schemas.openxmlformats.org/presentationml/2006/ole">
            <mc:AlternateContent xmlns:mc="http://schemas.openxmlformats.org/markup-compatibility/2006">
              <mc:Choice xmlns:v="urn:schemas-microsoft-com:vml" Requires="v">
                <p:oleObj spid="_x0000_s34693" name="公式" r:id="rId5" imgW="279279" imgH="431613" progId="Equation.3">
                  <p:embed/>
                </p:oleObj>
              </mc:Choice>
              <mc:Fallback>
                <p:oleObj name="公式" r:id="rId5" imgW="279279" imgH="431613"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650" y="2090738"/>
                        <a:ext cx="3238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7" name="Line 13"/>
          <p:cNvSpPr>
            <a:spLocks noChangeShapeType="1"/>
          </p:cNvSpPr>
          <p:nvPr/>
        </p:nvSpPr>
        <p:spPr bwMode="auto">
          <a:xfrm flipV="1">
            <a:off x="7448550" y="2303463"/>
            <a:ext cx="8382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58" name="Object 14"/>
          <p:cNvGraphicFramePr>
            <a:graphicFrameLocks/>
          </p:cNvGraphicFramePr>
          <p:nvPr/>
        </p:nvGraphicFramePr>
        <p:xfrm>
          <a:off x="7597775" y="2814638"/>
          <a:ext cx="574675" cy="428625"/>
        </p:xfrm>
        <a:graphic>
          <a:graphicData uri="http://schemas.openxmlformats.org/presentationml/2006/ole">
            <mc:AlternateContent xmlns:mc="http://schemas.openxmlformats.org/markup-compatibility/2006">
              <mc:Choice xmlns:v="urn:schemas-microsoft-com:vml" Requires="v">
                <p:oleObj spid="_x0000_s34694" name="公式" r:id="rId7" imgW="571252" imgH="431613" progId="Equation.3">
                  <p:embed/>
                </p:oleObj>
              </mc:Choice>
              <mc:Fallback>
                <p:oleObj name="公式" r:id="rId7" imgW="571252" imgH="431613"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7775" y="2814638"/>
                        <a:ext cx="5746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9" name="Text Box 15"/>
          <p:cNvSpPr txBox="1">
            <a:spLocks noChangeArrowheads="1"/>
          </p:cNvSpPr>
          <p:nvPr/>
        </p:nvSpPr>
        <p:spPr bwMode="auto">
          <a:xfrm>
            <a:off x="2306638" y="914400"/>
            <a:ext cx="360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设系统包括有 </a:t>
            </a:r>
            <a:r>
              <a:rPr lang="en-US" altLang="zh-CN" sz="2400" b="1" i="1">
                <a:solidFill>
                  <a:srgbClr val="66FFFF"/>
                </a:solidFill>
                <a:latin typeface="Times New Roman" pitchFamily="18" charset="0"/>
              </a:rPr>
              <a:t>N</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个质量元</a:t>
            </a:r>
          </a:p>
        </p:txBody>
      </p:sp>
      <p:graphicFrame>
        <p:nvGraphicFramePr>
          <p:cNvPr id="31760" name="Object 16"/>
          <p:cNvGraphicFramePr>
            <a:graphicFrameLocks/>
          </p:cNvGraphicFramePr>
          <p:nvPr/>
        </p:nvGraphicFramePr>
        <p:xfrm>
          <a:off x="998538" y="1397000"/>
          <a:ext cx="4110037" cy="431800"/>
        </p:xfrm>
        <a:graphic>
          <a:graphicData uri="http://schemas.openxmlformats.org/presentationml/2006/ole">
            <mc:AlternateContent xmlns:mc="http://schemas.openxmlformats.org/markup-compatibility/2006">
              <mc:Choice xmlns:v="urn:schemas-microsoft-com:vml" Requires="v">
                <p:oleObj spid="_x0000_s34695" name="Equation" r:id="rId9" imgW="4029137" imgH="342816" progId="Equation.3">
                  <p:embed/>
                </p:oleObj>
              </mc:Choice>
              <mc:Fallback>
                <p:oleObj name="Equation" r:id="rId9" imgW="4029137" imgH="342816"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538" y="1397000"/>
                        <a:ext cx="41100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1" name="Object 17"/>
          <p:cNvGraphicFramePr>
            <a:graphicFrameLocks/>
          </p:cNvGraphicFramePr>
          <p:nvPr/>
        </p:nvGraphicFramePr>
        <p:xfrm>
          <a:off x="971550" y="1892300"/>
          <a:ext cx="2093913" cy="457200"/>
        </p:xfrm>
        <a:graphic>
          <a:graphicData uri="http://schemas.openxmlformats.org/presentationml/2006/ole">
            <mc:AlternateContent xmlns:mc="http://schemas.openxmlformats.org/markup-compatibility/2006">
              <mc:Choice xmlns:v="urn:schemas-microsoft-com:vml" Requires="v">
                <p:oleObj spid="_x0000_s34696" name="Equation" r:id="rId11" imgW="2000262" imgH="361981" progId="Equation.3">
                  <p:embed/>
                </p:oleObj>
              </mc:Choice>
              <mc:Fallback>
                <p:oleObj name="Equation" r:id="rId11" imgW="2000262" imgH="361981"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1892300"/>
                        <a:ext cx="20939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2" name="AutoShape 18"/>
          <p:cNvSpPr>
            <a:spLocks/>
          </p:cNvSpPr>
          <p:nvPr/>
        </p:nvSpPr>
        <p:spPr bwMode="auto">
          <a:xfrm>
            <a:off x="798513" y="1582738"/>
            <a:ext cx="227012" cy="1047750"/>
          </a:xfrm>
          <a:prstGeom prst="leftBrace">
            <a:avLst>
              <a:gd name="adj1" fmla="val 38462"/>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63" name="Object 19"/>
          <p:cNvGraphicFramePr>
            <a:graphicFrameLocks/>
          </p:cNvGraphicFramePr>
          <p:nvPr/>
        </p:nvGraphicFramePr>
        <p:xfrm>
          <a:off x="981075" y="2420938"/>
          <a:ext cx="2716213" cy="431800"/>
        </p:xfrm>
        <a:graphic>
          <a:graphicData uri="http://schemas.openxmlformats.org/presentationml/2006/ole">
            <mc:AlternateContent xmlns:mc="http://schemas.openxmlformats.org/markup-compatibility/2006">
              <mc:Choice xmlns:v="urn:schemas-microsoft-com:vml" Requires="v">
                <p:oleObj spid="_x0000_s34697" name="公式" r:id="rId13" imgW="2628954" imgH="342816" progId="Equation.3">
                  <p:embed/>
                </p:oleObj>
              </mc:Choice>
              <mc:Fallback>
                <p:oleObj name="公式" r:id="rId13" imgW="2628954" imgH="342816"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075" y="2420938"/>
                        <a:ext cx="27162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4" name="Text Box 20"/>
          <p:cNvSpPr txBox="1">
            <a:spLocks noChangeArrowheads="1"/>
          </p:cNvSpPr>
          <p:nvPr/>
        </p:nvSpPr>
        <p:spPr bwMode="auto">
          <a:xfrm>
            <a:off x="1865313" y="2976563"/>
            <a:ext cx="165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其动能为</a:t>
            </a:r>
            <a:endParaRPr lang="zh-CN" altLang="en-US" sz="2400">
              <a:solidFill>
                <a:schemeClr val="bg1"/>
              </a:solidFill>
              <a:latin typeface="Times New Roman" pitchFamily="18" charset="0"/>
            </a:endParaRPr>
          </a:p>
        </p:txBody>
      </p:sp>
      <p:graphicFrame>
        <p:nvGraphicFramePr>
          <p:cNvPr id="31765" name="Object 21"/>
          <p:cNvGraphicFramePr>
            <a:graphicFrameLocks noChangeAspect="1"/>
          </p:cNvGraphicFramePr>
          <p:nvPr/>
        </p:nvGraphicFramePr>
        <p:xfrm>
          <a:off x="1247775" y="3011488"/>
          <a:ext cx="609600" cy="431800"/>
        </p:xfrm>
        <a:graphic>
          <a:graphicData uri="http://schemas.openxmlformats.org/presentationml/2006/ole">
            <mc:AlternateContent xmlns:mc="http://schemas.openxmlformats.org/markup-compatibility/2006">
              <mc:Choice xmlns:v="urn:schemas-microsoft-com:vml" Requires="v">
                <p:oleObj spid="_x0000_s34698" name="Equation" r:id="rId15" imgW="485894" imgH="342816" progId="Equation.3">
                  <p:embed/>
                </p:oleObj>
              </mc:Choice>
              <mc:Fallback>
                <p:oleObj name="Equation" r:id="rId15" imgW="485894" imgH="342816"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7775" y="3011488"/>
                        <a:ext cx="609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6" name="Object 22"/>
          <p:cNvGraphicFramePr>
            <a:graphicFrameLocks/>
          </p:cNvGraphicFramePr>
          <p:nvPr/>
        </p:nvGraphicFramePr>
        <p:xfrm>
          <a:off x="1258888" y="3463925"/>
          <a:ext cx="1976437" cy="828675"/>
        </p:xfrm>
        <a:graphic>
          <a:graphicData uri="http://schemas.openxmlformats.org/presentationml/2006/ole">
            <mc:AlternateContent xmlns:mc="http://schemas.openxmlformats.org/markup-compatibility/2006">
              <mc:Choice xmlns:v="urn:schemas-microsoft-com:vml" Requires="v">
                <p:oleObj spid="_x0000_s34699" name="公式" r:id="rId17" imgW="1876359" imgH="733410" progId="Equation.3">
                  <p:embed/>
                </p:oleObj>
              </mc:Choice>
              <mc:Fallback>
                <p:oleObj name="公式" r:id="rId17" imgW="1876359" imgH="733410" progId="Equation.3">
                  <p:embed/>
                  <p:pic>
                    <p:nvPicPr>
                      <p:cNvPr id="0" name="Object 2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58888" y="3463925"/>
                        <a:ext cx="1976437"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7" name="Object 23"/>
          <p:cNvGraphicFramePr>
            <a:graphicFrameLocks/>
          </p:cNvGraphicFramePr>
          <p:nvPr/>
        </p:nvGraphicFramePr>
        <p:xfrm>
          <a:off x="3221038" y="3478213"/>
          <a:ext cx="1755775" cy="827087"/>
        </p:xfrm>
        <a:graphic>
          <a:graphicData uri="http://schemas.openxmlformats.org/presentationml/2006/ole">
            <mc:AlternateContent xmlns:mc="http://schemas.openxmlformats.org/markup-compatibility/2006">
              <mc:Choice xmlns:v="urn:schemas-microsoft-com:vml" Requires="v">
                <p:oleObj spid="_x0000_s34700" name="Equation" r:id="rId19" imgW="1676333" imgH="733410" progId="Equation.3">
                  <p:embed/>
                </p:oleObj>
              </mc:Choice>
              <mc:Fallback>
                <p:oleObj name="Equation" r:id="rId19" imgW="1676333" imgH="733410"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21038" y="3478213"/>
                        <a:ext cx="175577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8" name="AutoShape 24"/>
          <p:cNvSpPr>
            <a:spLocks noChangeArrowheads="1"/>
          </p:cNvSpPr>
          <p:nvPr/>
        </p:nvSpPr>
        <p:spPr bwMode="auto">
          <a:xfrm>
            <a:off x="5724525" y="3933825"/>
            <a:ext cx="2305050" cy="720725"/>
          </a:xfrm>
          <a:prstGeom prst="wedgeRectCallout">
            <a:avLst>
              <a:gd name="adj1" fmla="val -89736"/>
              <a:gd name="adj2" fmla="val -4713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各质量元速度不同，</a:t>
            </a:r>
          </a:p>
          <a:p>
            <a:pPr algn="ctr" eaLnBrk="0" hangingPunct="0"/>
            <a:r>
              <a:rPr lang="zh-CN" altLang="en-US" sz="2000" b="1">
                <a:solidFill>
                  <a:schemeClr val="bg1"/>
                </a:solidFill>
                <a:latin typeface="Times New Roman" pitchFamily="18" charset="0"/>
                <a:ea typeface="楷体_GB2312" pitchFamily="49" charset="-122"/>
              </a:rPr>
              <a:t>但角速度相同</a:t>
            </a:r>
          </a:p>
        </p:txBody>
      </p:sp>
      <p:graphicFrame>
        <p:nvGraphicFramePr>
          <p:cNvPr id="31769" name="Object 25"/>
          <p:cNvGraphicFramePr>
            <a:graphicFrameLocks/>
          </p:cNvGraphicFramePr>
          <p:nvPr/>
        </p:nvGraphicFramePr>
        <p:xfrm>
          <a:off x="900113" y="4868863"/>
          <a:ext cx="3879850" cy="828675"/>
        </p:xfrm>
        <a:graphic>
          <a:graphicData uri="http://schemas.openxmlformats.org/presentationml/2006/ole">
            <mc:AlternateContent xmlns:mc="http://schemas.openxmlformats.org/markup-compatibility/2006">
              <mc:Choice xmlns:v="urn:schemas-microsoft-com:vml" Requires="v">
                <p:oleObj spid="_x0000_s34701" name="Equation" r:id="rId21" imgW="3800498" imgH="733410" progId="Equation.3">
                  <p:embed/>
                </p:oleObj>
              </mc:Choice>
              <mc:Fallback>
                <p:oleObj name="Equation" r:id="rId21" imgW="3800498" imgH="733410" progId="Equation.3">
                  <p:embed/>
                  <p:pic>
                    <p:nvPicPr>
                      <p:cNvPr id="0"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868863"/>
                        <a:ext cx="387985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0" name="Text Box 26"/>
          <p:cNvSpPr txBox="1">
            <a:spLocks noChangeArrowheads="1"/>
          </p:cNvSpPr>
          <p:nvPr/>
        </p:nvSpPr>
        <p:spPr bwMode="auto">
          <a:xfrm>
            <a:off x="755650" y="4365625"/>
            <a:ext cx="258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刚体的总动能</a:t>
            </a:r>
          </a:p>
        </p:txBody>
      </p:sp>
      <p:graphicFrame>
        <p:nvGraphicFramePr>
          <p:cNvPr id="31771" name="Object 27"/>
          <p:cNvGraphicFramePr>
            <a:graphicFrameLocks/>
          </p:cNvGraphicFramePr>
          <p:nvPr/>
        </p:nvGraphicFramePr>
        <p:xfrm>
          <a:off x="4787900" y="4868863"/>
          <a:ext cx="2386013" cy="828675"/>
        </p:xfrm>
        <a:graphic>
          <a:graphicData uri="http://schemas.openxmlformats.org/presentationml/2006/ole">
            <mc:AlternateContent xmlns:mc="http://schemas.openxmlformats.org/markup-compatibility/2006">
              <mc:Choice xmlns:v="urn:schemas-microsoft-com:vml" Requires="v">
                <p:oleObj spid="_x0000_s34702" name="Equation" r:id="rId23" imgW="2295577" imgH="733410" progId="Equation.3">
                  <p:embed/>
                </p:oleObj>
              </mc:Choice>
              <mc:Fallback>
                <p:oleObj name="Equation" r:id="rId23" imgW="2295577" imgH="73341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87900" y="4868863"/>
                        <a:ext cx="238601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2" name="Object 28"/>
          <p:cNvGraphicFramePr>
            <a:graphicFrameLocks/>
          </p:cNvGraphicFramePr>
          <p:nvPr/>
        </p:nvGraphicFramePr>
        <p:xfrm>
          <a:off x="7164388" y="4797425"/>
          <a:ext cx="1127125" cy="828675"/>
        </p:xfrm>
        <a:graphic>
          <a:graphicData uri="http://schemas.openxmlformats.org/presentationml/2006/ole">
            <mc:AlternateContent xmlns:mc="http://schemas.openxmlformats.org/markup-compatibility/2006">
              <mc:Choice xmlns:v="urn:schemas-microsoft-com:vml" Requires="v">
                <p:oleObj spid="_x0000_s34703" name="Equation" r:id="rId25" imgW="1038193" imgH="733410" progId="Equation.3">
                  <p:embed/>
                </p:oleObj>
              </mc:Choice>
              <mc:Fallback>
                <p:oleObj name="Equation" r:id="rId25" imgW="1038193" imgH="733410" progId="Equation.3">
                  <p:embed/>
                  <p:pic>
                    <p:nvPicPr>
                      <p:cNvPr id="0" name="Object 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64388" y="4797425"/>
                        <a:ext cx="11271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3" name="Text Box 29"/>
          <p:cNvSpPr txBox="1">
            <a:spLocks noChangeArrowheads="1"/>
          </p:cNvSpPr>
          <p:nvPr/>
        </p:nvSpPr>
        <p:spPr bwMode="auto">
          <a:xfrm>
            <a:off x="7264400" y="2420938"/>
            <a:ext cx="577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P</a:t>
            </a:r>
          </a:p>
        </p:txBody>
      </p:sp>
      <p:sp>
        <p:nvSpPr>
          <p:cNvPr id="31774" name="Rectangle 30"/>
          <p:cNvSpPr>
            <a:spLocks noChangeArrowheads="1"/>
          </p:cNvSpPr>
          <p:nvPr/>
        </p:nvSpPr>
        <p:spPr bwMode="auto">
          <a:xfrm>
            <a:off x="7277100" y="2757488"/>
            <a:ext cx="290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a:t>
            </a:r>
          </a:p>
        </p:txBody>
      </p:sp>
      <p:sp>
        <p:nvSpPr>
          <p:cNvPr id="31775" name="Text Box 31"/>
          <p:cNvSpPr txBox="1">
            <a:spLocks noChangeArrowheads="1"/>
          </p:cNvSpPr>
          <p:nvPr/>
        </p:nvSpPr>
        <p:spPr bwMode="auto">
          <a:xfrm>
            <a:off x="1538288" y="5589588"/>
            <a:ext cx="6705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ea typeface="楷体_GB2312" pitchFamily="49" charset="-122"/>
              </a:rPr>
              <a:t>绕定轴转动刚体的动能等于刚体对转轴的转动惯量与其角速度平方乘积的一半</a:t>
            </a:r>
            <a:endParaRPr lang="zh-CN" altLang="en-US" sz="2400">
              <a:solidFill>
                <a:schemeClr val="bg1"/>
              </a:solidFill>
              <a:latin typeface="Times New Roman" pitchFamily="18" charset="0"/>
              <a:ea typeface="楷体_GB2312" pitchFamily="49" charset="-122"/>
            </a:endParaRPr>
          </a:p>
        </p:txBody>
      </p:sp>
      <p:sp>
        <p:nvSpPr>
          <p:cNvPr id="31776" name="Text Box 32"/>
          <p:cNvSpPr txBox="1">
            <a:spLocks noChangeArrowheads="1"/>
          </p:cNvSpPr>
          <p:nvPr/>
        </p:nvSpPr>
        <p:spPr bwMode="auto">
          <a:xfrm>
            <a:off x="719138" y="5627688"/>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结论</a:t>
            </a:r>
          </a:p>
        </p:txBody>
      </p:sp>
      <p:sp>
        <p:nvSpPr>
          <p:cNvPr id="31777" name="AutoShape 33"/>
          <p:cNvSpPr>
            <a:spLocks noChangeArrowheads="1"/>
          </p:cNvSpPr>
          <p:nvPr/>
        </p:nvSpPr>
        <p:spPr bwMode="auto">
          <a:xfrm>
            <a:off x="376238" y="55356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8" name="Text Box 34"/>
          <p:cNvSpPr txBox="1">
            <a:spLocks noChangeArrowheads="1"/>
          </p:cNvSpPr>
          <p:nvPr/>
        </p:nvSpPr>
        <p:spPr bwMode="auto">
          <a:xfrm>
            <a:off x="763588" y="296386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b="1">
                <a:solidFill>
                  <a:schemeClr val="bg1"/>
                </a:solidFill>
              </a:rPr>
              <a:t>取</a:t>
            </a:r>
          </a:p>
        </p:txBody>
      </p:sp>
      <p:sp>
        <p:nvSpPr>
          <p:cNvPr id="31779" name="Arc 35"/>
          <p:cNvSpPr>
            <a:spLocks/>
          </p:cNvSpPr>
          <p:nvPr/>
        </p:nvSpPr>
        <p:spPr bwMode="auto">
          <a:xfrm flipH="1">
            <a:off x="6137275" y="17732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fltVal val="0"/>
                                          </p:val>
                                        </p:tav>
                                        <p:tav tm="100000">
                                          <p:val>
                                            <p:strVal val="#ppt_w"/>
                                          </p:val>
                                        </p:tav>
                                      </p:tavLst>
                                    </p:anim>
                                    <p:anim calcmode="lin" valueType="num">
                                      <p:cBhvr>
                                        <p:cTn id="8" dur="500" fill="hold"/>
                                        <p:tgtEl>
                                          <p:spTgt spid="317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1749"/>
                                        </p:tgtEl>
                                        <p:attrNameLst>
                                          <p:attrName>style.visibility</p:attrName>
                                        </p:attrNameLst>
                                      </p:cBhvr>
                                      <p:to>
                                        <p:strVal val="visible"/>
                                      </p:to>
                                    </p:set>
                                    <p:animEffect transition="in" filter="wipe(left)">
                                      <p:cBhvr>
                                        <p:cTn id="13" dur="500"/>
                                        <p:tgtEl>
                                          <p:spTgt spid="317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750"/>
                                        </p:tgtEl>
                                        <p:attrNameLst>
                                          <p:attrName>style.visibility</p:attrName>
                                        </p:attrNameLst>
                                      </p:cBhvr>
                                      <p:to>
                                        <p:strVal val="visible"/>
                                      </p:to>
                                    </p:set>
                                    <p:animEffect transition="in" filter="wipe(left)">
                                      <p:cBhvr>
                                        <p:cTn id="18" dur="500"/>
                                        <p:tgtEl>
                                          <p:spTgt spid="317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751"/>
                                        </p:tgtEl>
                                        <p:attrNameLst>
                                          <p:attrName>style.visibility</p:attrName>
                                        </p:attrNameLst>
                                      </p:cBhvr>
                                      <p:to>
                                        <p:strVal val="visible"/>
                                      </p:to>
                                    </p:set>
                                    <p:animEffect transition="in" filter="wipe(left)">
                                      <p:cBhvr>
                                        <p:cTn id="23" dur="500"/>
                                        <p:tgtEl>
                                          <p:spTgt spid="3175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1779"/>
                                        </p:tgtEl>
                                        <p:attrNameLst>
                                          <p:attrName>style.visibility</p:attrName>
                                        </p:attrNameLst>
                                      </p:cBhvr>
                                      <p:to>
                                        <p:strVal val="visible"/>
                                      </p:to>
                                    </p:set>
                                    <p:animEffect transition="in" filter="wipe(down)">
                                      <p:cBhvr>
                                        <p:cTn id="28" dur="500"/>
                                        <p:tgtEl>
                                          <p:spTgt spid="317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752"/>
                                        </p:tgtEl>
                                        <p:attrNameLst>
                                          <p:attrName>style.visibility</p:attrName>
                                        </p:attrNameLst>
                                      </p:cBhvr>
                                      <p:to>
                                        <p:strVal val="visible"/>
                                      </p:to>
                                    </p:set>
                                    <p:animEffect transition="in" filter="wipe(left)">
                                      <p:cBhvr>
                                        <p:cTn id="33" dur="500"/>
                                        <p:tgtEl>
                                          <p:spTgt spid="317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754"/>
                                        </p:tgtEl>
                                        <p:attrNameLst>
                                          <p:attrName>style.visibility</p:attrName>
                                        </p:attrNameLst>
                                      </p:cBhvr>
                                      <p:to>
                                        <p:strVal val="visible"/>
                                      </p:to>
                                    </p:set>
                                    <p:animEffect transition="in" filter="wipe(left)">
                                      <p:cBhvr>
                                        <p:cTn id="38" dur="500"/>
                                        <p:tgtEl>
                                          <p:spTgt spid="3175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759"/>
                                        </p:tgtEl>
                                        <p:attrNameLst>
                                          <p:attrName>style.visibility</p:attrName>
                                        </p:attrNameLst>
                                      </p:cBhvr>
                                      <p:to>
                                        <p:strVal val="visible"/>
                                      </p:to>
                                    </p:set>
                                    <p:animEffect transition="in" filter="wipe(left)">
                                      <p:cBhvr>
                                        <p:cTn id="43" dur="500"/>
                                        <p:tgtEl>
                                          <p:spTgt spid="3175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1760"/>
                                        </p:tgtEl>
                                        <p:attrNameLst>
                                          <p:attrName>style.visibility</p:attrName>
                                        </p:attrNameLst>
                                      </p:cBhvr>
                                      <p:to>
                                        <p:strVal val="visible"/>
                                      </p:to>
                                    </p:set>
                                    <p:animEffect transition="in" filter="wipe(left)">
                                      <p:cBhvr>
                                        <p:cTn id="48" dur="500"/>
                                        <p:tgtEl>
                                          <p:spTgt spid="317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1758"/>
                                        </p:tgtEl>
                                        <p:attrNameLst>
                                          <p:attrName>style.visibility</p:attrName>
                                        </p:attrNameLst>
                                      </p:cBhvr>
                                      <p:to>
                                        <p:strVal val="visible"/>
                                      </p:to>
                                    </p:set>
                                    <p:animEffect transition="in" filter="wipe(left)">
                                      <p:cBhvr>
                                        <p:cTn id="53" dur="500"/>
                                        <p:tgtEl>
                                          <p:spTgt spid="317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773"/>
                                        </p:tgtEl>
                                        <p:attrNameLst>
                                          <p:attrName>style.visibility</p:attrName>
                                        </p:attrNameLst>
                                      </p:cBhvr>
                                      <p:to>
                                        <p:strVal val="visible"/>
                                      </p:to>
                                    </p:set>
                                    <p:animEffect transition="in" filter="wipe(down)">
                                      <p:cBhvr>
                                        <p:cTn id="58" dur="500"/>
                                        <p:tgtEl>
                                          <p:spTgt spid="31773"/>
                                        </p:tgtEl>
                                      </p:cBhvr>
                                    </p:animEffect>
                                  </p:childTnLst>
                                </p:cTn>
                              </p:par>
                            </p:childTnLst>
                          </p:cTn>
                        </p:par>
                        <p:par>
                          <p:cTn id="59" fill="hold" nodeType="afterGroup">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31774"/>
                                        </p:tgtEl>
                                        <p:attrNameLst>
                                          <p:attrName>style.visibility</p:attrName>
                                        </p:attrNameLst>
                                      </p:cBhvr>
                                      <p:to>
                                        <p:strVal val="visible"/>
                                      </p:to>
                                    </p:set>
                                    <p:animEffect transition="in" filter="wipe(down)">
                                      <p:cBhvr>
                                        <p:cTn id="62" dur="500"/>
                                        <p:tgtEl>
                                          <p:spTgt spid="3177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753"/>
                                        </p:tgtEl>
                                        <p:attrNameLst>
                                          <p:attrName>style.visibility</p:attrName>
                                        </p:attrNameLst>
                                      </p:cBhvr>
                                      <p:to>
                                        <p:strVal val="visible"/>
                                      </p:to>
                                    </p:set>
                                    <p:animEffect transition="in" filter="wipe(left)">
                                      <p:cBhvr>
                                        <p:cTn id="67" dur="500"/>
                                        <p:tgtEl>
                                          <p:spTgt spid="317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31755"/>
                                        </p:tgtEl>
                                        <p:attrNameLst>
                                          <p:attrName>style.visibility</p:attrName>
                                        </p:attrNameLst>
                                      </p:cBhvr>
                                      <p:to>
                                        <p:strVal val="visible"/>
                                      </p:to>
                                    </p:set>
                                    <p:animEffect transition="in" filter="wipe(left)">
                                      <p:cBhvr>
                                        <p:cTn id="72" dur="500"/>
                                        <p:tgtEl>
                                          <p:spTgt spid="317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1761"/>
                                        </p:tgtEl>
                                        <p:attrNameLst>
                                          <p:attrName>style.visibility</p:attrName>
                                        </p:attrNameLst>
                                      </p:cBhvr>
                                      <p:to>
                                        <p:strVal val="visible"/>
                                      </p:to>
                                    </p:set>
                                    <p:animEffect transition="in" filter="wipe(left)">
                                      <p:cBhvr>
                                        <p:cTn id="77" dur="500"/>
                                        <p:tgtEl>
                                          <p:spTgt spid="317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757"/>
                                        </p:tgtEl>
                                        <p:attrNameLst>
                                          <p:attrName>style.visibility</p:attrName>
                                        </p:attrNameLst>
                                      </p:cBhvr>
                                      <p:to>
                                        <p:strVal val="visible"/>
                                      </p:to>
                                    </p:set>
                                    <p:animEffect transition="in" filter="wipe(left)">
                                      <p:cBhvr>
                                        <p:cTn id="82" dur="500"/>
                                        <p:tgtEl>
                                          <p:spTgt spid="317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31756"/>
                                        </p:tgtEl>
                                        <p:attrNameLst>
                                          <p:attrName>style.visibility</p:attrName>
                                        </p:attrNameLst>
                                      </p:cBhvr>
                                      <p:to>
                                        <p:strVal val="visible"/>
                                      </p:to>
                                    </p:set>
                                    <p:animEffect transition="in" filter="wipe(left)">
                                      <p:cBhvr>
                                        <p:cTn id="87" dur="500"/>
                                        <p:tgtEl>
                                          <p:spTgt spid="3175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31763"/>
                                        </p:tgtEl>
                                        <p:attrNameLst>
                                          <p:attrName>style.visibility</p:attrName>
                                        </p:attrNameLst>
                                      </p:cBhvr>
                                      <p:to>
                                        <p:strVal val="visible"/>
                                      </p:to>
                                    </p:set>
                                    <p:animEffect transition="in" filter="wipe(left)">
                                      <p:cBhvr>
                                        <p:cTn id="92" dur="500"/>
                                        <p:tgtEl>
                                          <p:spTgt spid="3176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1762"/>
                                        </p:tgtEl>
                                        <p:attrNameLst>
                                          <p:attrName>style.visibility</p:attrName>
                                        </p:attrNameLst>
                                      </p:cBhvr>
                                      <p:to>
                                        <p:strVal val="visible"/>
                                      </p:to>
                                    </p:set>
                                    <p:animEffect transition="in" filter="wipe(left)">
                                      <p:cBhvr>
                                        <p:cTn id="97" dur="500"/>
                                        <p:tgtEl>
                                          <p:spTgt spid="3176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1778"/>
                                        </p:tgtEl>
                                        <p:attrNameLst>
                                          <p:attrName>style.visibility</p:attrName>
                                        </p:attrNameLst>
                                      </p:cBhvr>
                                      <p:to>
                                        <p:strVal val="visible"/>
                                      </p:to>
                                    </p:set>
                                    <p:animEffect transition="in" filter="wipe(left)">
                                      <p:cBhvr>
                                        <p:cTn id="102" dur="500"/>
                                        <p:tgtEl>
                                          <p:spTgt spid="31778"/>
                                        </p:tgtEl>
                                      </p:cBhvr>
                                    </p:animEffect>
                                  </p:childTnLst>
                                </p:cTn>
                              </p:par>
                            </p:childTnLst>
                          </p:cTn>
                        </p:par>
                        <p:par>
                          <p:cTn id="103" fill="hold" nodeType="afterGroup">
                            <p:stCondLst>
                              <p:cond delay="500"/>
                            </p:stCondLst>
                            <p:childTnLst>
                              <p:par>
                                <p:cTn id="104" presetID="22" presetClass="entr" presetSubtype="8" fill="hold" nodeType="afterEffect">
                                  <p:stCondLst>
                                    <p:cond delay="0"/>
                                  </p:stCondLst>
                                  <p:childTnLst>
                                    <p:set>
                                      <p:cBhvr>
                                        <p:cTn id="105" dur="1" fill="hold">
                                          <p:stCondLst>
                                            <p:cond delay="0"/>
                                          </p:stCondLst>
                                        </p:cTn>
                                        <p:tgtEl>
                                          <p:spTgt spid="31765"/>
                                        </p:tgtEl>
                                        <p:attrNameLst>
                                          <p:attrName>style.visibility</p:attrName>
                                        </p:attrNameLst>
                                      </p:cBhvr>
                                      <p:to>
                                        <p:strVal val="visible"/>
                                      </p:to>
                                    </p:set>
                                    <p:animEffect transition="in" filter="wipe(left)">
                                      <p:cBhvr>
                                        <p:cTn id="106" dur="500"/>
                                        <p:tgtEl>
                                          <p:spTgt spid="31765"/>
                                        </p:tgtEl>
                                      </p:cBhvr>
                                    </p:animEffect>
                                  </p:childTnLst>
                                </p:cTn>
                              </p:par>
                            </p:childTnLst>
                          </p:cTn>
                        </p:par>
                        <p:par>
                          <p:cTn id="107" fill="hold" nodeType="afterGroup">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31764"/>
                                        </p:tgtEl>
                                        <p:attrNameLst>
                                          <p:attrName>style.visibility</p:attrName>
                                        </p:attrNameLst>
                                      </p:cBhvr>
                                      <p:to>
                                        <p:strVal val="visible"/>
                                      </p:to>
                                    </p:set>
                                    <p:animEffect transition="in" filter="wipe(left)">
                                      <p:cBhvr>
                                        <p:cTn id="110" dur="500"/>
                                        <p:tgtEl>
                                          <p:spTgt spid="31764"/>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1766"/>
                                        </p:tgtEl>
                                        <p:attrNameLst>
                                          <p:attrName>style.visibility</p:attrName>
                                        </p:attrNameLst>
                                      </p:cBhvr>
                                      <p:to>
                                        <p:strVal val="visible"/>
                                      </p:to>
                                    </p:set>
                                    <p:animEffect transition="in" filter="wipe(left)">
                                      <p:cBhvr>
                                        <p:cTn id="115" dur="500"/>
                                        <p:tgtEl>
                                          <p:spTgt spid="31766"/>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1767"/>
                                        </p:tgtEl>
                                        <p:attrNameLst>
                                          <p:attrName>style.visibility</p:attrName>
                                        </p:attrNameLst>
                                      </p:cBhvr>
                                      <p:to>
                                        <p:strVal val="visible"/>
                                      </p:to>
                                    </p:set>
                                    <p:animEffect transition="in" filter="wipe(left)">
                                      <p:cBhvr>
                                        <p:cTn id="120" dur="500"/>
                                        <p:tgtEl>
                                          <p:spTgt spid="3176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1768"/>
                                        </p:tgtEl>
                                        <p:attrNameLst>
                                          <p:attrName>style.visibility</p:attrName>
                                        </p:attrNameLst>
                                      </p:cBhvr>
                                      <p:to>
                                        <p:strVal val="visible"/>
                                      </p:to>
                                    </p:set>
                                    <p:animEffect transition="in" filter="wipe(left)">
                                      <p:cBhvr>
                                        <p:cTn id="125" dur="500"/>
                                        <p:tgtEl>
                                          <p:spTgt spid="3176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1770"/>
                                        </p:tgtEl>
                                        <p:attrNameLst>
                                          <p:attrName>style.visibility</p:attrName>
                                        </p:attrNameLst>
                                      </p:cBhvr>
                                      <p:to>
                                        <p:strVal val="visible"/>
                                      </p:to>
                                    </p:set>
                                    <p:animEffect transition="in" filter="wipe(left)">
                                      <p:cBhvr>
                                        <p:cTn id="130" dur="500"/>
                                        <p:tgtEl>
                                          <p:spTgt spid="3177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31769"/>
                                        </p:tgtEl>
                                        <p:attrNameLst>
                                          <p:attrName>style.visibility</p:attrName>
                                        </p:attrNameLst>
                                      </p:cBhvr>
                                      <p:to>
                                        <p:strVal val="visible"/>
                                      </p:to>
                                    </p:set>
                                    <p:animEffect transition="in" filter="wipe(left)">
                                      <p:cBhvr>
                                        <p:cTn id="135" dur="500"/>
                                        <p:tgtEl>
                                          <p:spTgt spid="31769"/>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31771"/>
                                        </p:tgtEl>
                                        <p:attrNameLst>
                                          <p:attrName>style.visibility</p:attrName>
                                        </p:attrNameLst>
                                      </p:cBhvr>
                                      <p:to>
                                        <p:strVal val="visible"/>
                                      </p:to>
                                    </p:set>
                                    <p:animEffect transition="in" filter="wipe(left)">
                                      <p:cBhvr>
                                        <p:cTn id="140" dur="500"/>
                                        <p:tgtEl>
                                          <p:spTgt spid="31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31772"/>
                                        </p:tgtEl>
                                        <p:attrNameLst>
                                          <p:attrName>style.visibility</p:attrName>
                                        </p:attrNameLst>
                                      </p:cBhvr>
                                      <p:to>
                                        <p:strVal val="visible"/>
                                      </p:to>
                                    </p:set>
                                    <p:animEffect transition="in" filter="wipe(left)">
                                      <p:cBhvr>
                                        <p:cTn id="145" dur="500"/>
                                        <p:tgtEl>
                                          <p:spTgt spid="3177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0" presetClass="entr" presetSubtype="0" decel="100000" fill="hold" grpId="0" nodeType="clickEffect">
                                  <p:stCondLst>
                                    <p:cond delay="0"/>
                                  </p:stCondLst>
                                  <p:childTnLst>
                                    <p:set>
                                      <p:cBhvr>
                                        <p:cTn id="149" dur="1" fill="hold">
                                          <p:stCondLst>
                                            <p:cond delay="0"/>
                                          </p:stCondLst>
                                        </p:cTn>
                                        <p:tgtEl>
                                          <p:spTgt spid="31777"/>
                                        </p:tgtEl>
                                        <p:attrNameLst>
                                          <p:attrName>style.visibility</p:attrName>
                                        </p:attrNameLst>
                                      </p:cBhvr>
                                      <p:to>
                                        <p:strVal val="visible"/>
                                      </p:to>
                                    </p:set>
                                    <p:anim calcmode="lin" valueType="num">
                                      <p:cBhvr>
                                        <p:cTn id="150" dur="1000" fill="hold"/>
                                        <p:tgtEl>
                                          <p:spTgt spid="31777"/>
                                        </p:tgtEl>
                                        <p:attrNameLst>
                                          <p:attrName>ppt_w</p:attrName>
                                        </p:attrNameLst>
                                      </p:cBhvr>
                                      <p:tavLst>
                                        <p:tav tm="0">
                                          <p:val>
                                            <p:strVal val="#ppt_w+.3"/>
                                          </p:val>
                                        </p:tav>
                                        <p:tav tm="100000">
                                          <p:val>
                                            <p:strVal val="#ppt_w"/>
                                          </p:val>
                                        </p:tav>
                                      </p:tavLst>
                                    </p:anim>
                                    <p:anim calcmode="lin" valueType="num">
                                      <p:cBhvr>
                                        <p:cTn id="151" dur="1000" fill="hold"/>
                                        <p:tgtEl>
                                          <p:spTgt spid="31777"/>
                                        </p:tgtEl>
                                        <p:attrNameLst>
                                          <p:attrName>ppt_h</p:attrName>
                                        </p:attrNameLst>
                                      </p:cBhvr>
                                      <p:tavLst>
                                        <p:tav tm="0">
                                          <p:val>
                                            <p:strVal val="#ppt_h"/>
                                          </p:val>
                                        </p:tav>
                                        <p:tav tm="100000">
                                          <p:val>
                                            <p:strVal val="#ppt_h"/>
                                          </p:val>
                                        </p:tav>
                                      </p:tavLst>
                                    </p:anim>
                                    <p:animEffect transition="in" filter="fade">
                                      <p:cBhvr>
                                        <p:cTn id="152" dur="1000"/>
                                        <p:tgtEl>
                                          <p:spTgt spid="3177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1776"/>
                                        </p:tgtEl>
                                        <p:attrNameLst>
                                          <p:attrName>style.visibility</p:attrName>
                                        </p:attrNameLst>
                                      </p:cBhvr>
                                      <p:to>
                                        <p:strVal val="visible"/>
                                      </p:to>
                                    </p:set>
                                    <p:animEffect transition="in" filter="wipe(left)">
                                      <p:cBhvr>
                                        <p:cTn id="157" dur="500"/>
                                        <p:tgtEl>
                                          <p:spTgt spid="3177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1775"/>
                                        </p:tgtEl>
                                        <p:attrNameLst>
                                          <p:attrName>style.visibility</p:attrName>
                                        </p:attrNameLst>
                                      </p:cBhvr>
                                      <p:to>
                                        <p:strVal val="visible"/>
                                      </p:to>
                                    </p:set>
                                    <p:animEffect transition="in" filter="wipe(left)">
                                      <p:cBhvr>
                                        <p:cTn id="162" dur="500"/>
                                        <p:tgtEl>
                                          <p:spTgt spid="31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9" grpId="0" animBg="1"/>
      <p:bldP spid="31750" grpId="0" animBg="1"/>
      <p:bldP spid="31751" grpId="0" autoUpdateAnimBg="0"/>
      <p:bldP spid="31752" grpId="0" autoUpdateAnimBg="0"/>
      <p:bldP spid="31753" grpId="0" animBg="1"/>
      <p:bldP spid="31754" grpId="0" autoUpdateAnimBg="0"/>
      <p:bldP spid="31757" grpId="0" animBg="1"/>
      <p:bldP spid="31759" grpId="0" autoUpdateAnimBg="0"/>
      <p:bldP spid="31762" grpId="0" animBg="1"/>
      <p:bldP spid="31764" grpId="0" autoUpdateAnimBg="0"/>
      <p:bldP spid="31768" grpId="0" animBg="1" autoUpdateAnimBg="0"/>
      <p:bldP spid="31770" grpId="0" autoUpdateAnimBg="0"/>
      <p:bldP spid="31773" grpId="0"/>
      <p:bldP spid="31774" grpId="0"/>
      <p:bldP spid="31775" grpId="0"/>
      <p:bldP spid="31776" grpId="0"/>
      <p:bldP spid="31777" grpId="0" animBg="1"/>
      <p:bldP spid="31778" grpId="0"/>
      <p:bldP spid="317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2"/>
          <p:cNvSpPr>
            <a:spLocks/>
          </p:cNvSpPr>
          <p:nvPr/>
        </p:nvSpPr>
        <p:spPr bwMode="auto">
          <a:xfrm>
            <a:off x="4787900" y="2060575"/>
            <a:ext cx="3132138"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2771" name="Text Box 3"/>
          <p:cNvSpPr txBox="1">
            <a:spLocks noChangeArrowheads="1"/>
          </p:cNvSpPr>
          <p:nvPr/>
        </p:nvSpPr>
        <p:spPr bwMode="auto">
          <a:xfrm>
            <a:off x="179388" y="333375"/>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力矩的功</a:t>
            </a:r>
          </a:p>
        </p:txBody>
      </p:sp>
      <p:sp>
        <p:nvSpPr>
          <p:cNvPr id="32772" name="Line 4"/>
          <p:cNvSpPr>
            <a:spLocks noChangeShapeType="1"/>
          </p:cNvSpPr>
          <p:nvPr/>
        </p:nvSpPr>
        <p:spPr bwMode="auto">
          <a:xfrm>
            <a:off x="5824538" y="209550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5"/>
          <p:cNvSpPr>
            <a:spLocks noChangeShapeType="1"/>
          </p:cNvSpPr>
          <p:nvPr/>
        </p:nvSpPr>
        <p:spPr bwMode="auto">
          <a:xfrm>
            <a:off x="5824538" y="4302125"/>
            <a:ext cx="0" cy="3810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Text Box 6"/>
          <p:cNvSpPr txBox="1">
            <a:spLocks noChangeArrowheads="1"/>
          </p:cNvSpPr>
          <p:nvPr/>
        </p:nvSpPr>
        <p:spPr bwMode="auto">
          <a:xfrm>
            <a:off x="6010275" y="2108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32775" name="Line 7"/>
          <p:cNvSpPr>
            <a:spLocks noChangeShapeType="1"/>
          </p:cNvSpPr>
          <p:nvPr/>
        </p:nvSpPr>
        <p:spPr bwMode="auto">
          <a:xfrm>
            <a:off x="5824538" y="3390900"/>
            <a:ext cx="1066800" cy="457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Text Box 8"/>
          <p:cNvSpPr txBox="1">
            <a:spLocks noChangeArrowheads="1"/>
          </p:cNvSpPr>
          <p:nvPr/>
        </p:nvSpPr>
        <p:spPr bwMode="auto">
          <a:xfrm>
            <a:off x="5435600" y="3284538"/>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32777" name="Object 9"/>
          <p:cNvGraphicFramePr>
            <a:graphicFrameLocks/>
          </p:cNvGraphicFramePr>
          <p:nvPr/>
        </p:nvGraphicFramePr>
        <p:xfrm>
          <a:off x="6227763" y="3665538"/>
          <a:ext cx="215900" cy="292100"/>
        </p:xfrm>
        <a:graphic>
          <a:graphicData uri="http://schemas.openxmlformats.org/presentationml/2006/ole">
            <mc:AlternateContent xmlns:mc="http://schemas.openxmlformats.org/markup-compatibility/2006">
              <mc:Choice xmlns:v="urn:schemas-microsoft-com:vml" Requires="v">
                <p:oleObj spid="_x0000_s35721" name="公式" r:id="rId3" imgW="123903" imgH="200021" progId="Equation.3">
                  <p:embed/>
                </p:oleObj>
              </mc:Choice>
              <mc:Fallback>
                <p:oleObj name="公式" r:id="rId3" imgW="123903" imgH="200021"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3665538"/>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10"/>
          <p:cNvGraphicFramePr>
            <a:graphicFrameLocks/>
          </p:cNvGraphicFramePr>
          <p:nvPr/>
        </p:nvGraphicFramePr>
        <p:xfrm>
          <a:off x="7667625" y="2824163"/>
          <a:ext cx="306388" cy="341312"/>
        </p:xfrm>
        <a:graphic>
          <a:graphicData uri="http://schemas.openxmlformats.org/presentationml/2006/ole">
            <mc:AlternateContent xmlns:mc="http://schemas.openxmlformats.org/markup-compatibility/2006">
              <mc:Choice xmlns:v="urn:schemas-microsoft-com:vml" Requires="v">
                <p:oleObj spid="_x0000_s35722" name="公式" r:id="rId5" imgW="219192" imgH="257247" progId="Equation.3">
                  <p:embed/>
                </p:oleObj>
              </mc:Choice>
              <mc:Fallback>
                <p:oleObj name="公式" r:id="rId5" imgW="219192" imgH="257247"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25" y="2824163"/>
                        <a:ext cx="3063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9" name="Line 11"/>
          <p:cNvSpPr>
            <a:spLocks noChangeShapeType="1"/>
          </p:cNvSpPr>
          <p:nvPr/>
        </p:nvSpPr>
        <p:spPr bwMode="auto">
          <a:xfrm flipV="1">
            <a:off x="6891338" y="3162300"/>
            <a:ext cx="1143000" cy="68580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2"/>
          <p:cNvSpPr>
            <a:spLocks noChangeShapeType="1"/>
          </p:cNvSpPr>
          <p:nvPr/>
        </p:nvSpPr>
        <p:spPr bwMode="auto">
          <a:xfrm>
            <a:off x="6891338" y="3848100"/>
            <a:ext cx="762000" cy="304800"/>
          </a:xfrm>
          <a:prstGeom prst="line">
            <a:avLst/>
          </a:prstGeom>
          <a:noFill/>
          <a:ln w="19050">
            <a:solidFill>
              <a:schemeClr val="bg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3"/>
          <p:cNvSpPr>
            <a:spLocks noChangeShapeType="1"/>
          </p:cNvSpPr>
          <p:nvPr/>
        </p:nvSpPr>
        <p:spPr bwMode="auto">
          <a:xfrm>
            <a:off x="5824538" y="3390900"/>
            <a:ext cx="1219200" cy="76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4"/>
          <p:cNvSpPr>
            <a:spLocks noChangeShapeType="1"/>
          </p:cNvSpPr>
          <p:nvPr/>
        </p:nvSpPr>
        <p:spPr bwMode="auto">
          <a:xfrm flipV="1">
            <a:off x="6891338" y="3467100"/>
            <a:ext cx="152400" cy="381000"/>
          </a:xfrm>
          <a:prstGeom prst="line">
            <a:avLst/>
          </a:prstGeom>
          <a:noFill/>
          <a:ln w="412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783" name="Object 15"/>
          <p:cNvGraphicFramePr>
            <a:graphicFrameLocks/>
          </p:cNvGraphicFramePr>
          <p:nvPr/>
        </p:nvGraphicFramePr>
        <p:xfrm>
          <a:off x="6580188" y="3090863"/>
          <a:ext cx="306387" cy="306387"/>
        </p:xfrm>
        <a:graphic>
          <a:graphicData uri="http://schemas.openxmlformats.org/presentationml/2006/ole">
            <mc:AlternateContent xmlns:mc="http://schemas.openxmlformats.org/markup-compatibility/2006">
              <mc:Choice xmlns:v="urn:schemas-microsoft-com:vml" Requires="v">
                <p:oleObj spid="_x0000_s35723" name="公式" r:id="rId7" imgW="219192" imgH="219186" progId="Equation.3">
                  <p:embed/>
                </p:oleObj>
              </mc:Choice>
              <mc:Fallback>
                <p:oleObj name="公式" r:id="rId7" imgW="219192" imgH="219186"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0188" y="3090863"/>
                        <a:ext cx="3063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4" name="Object 16"/>
          <p:cNvGraphicFramePr>
            <a:graphicFrameLocks/>
          </p:cNvGraphicFramePr>
          <p:nvPr/>
        </p:nvGraphicFramePr>
        <p:xfrm>
          <a:off x="6916738" y="3065463"/>
          <a:ext cx="392112" cy="315912"/>
        </p:xfrm>
        <a:graphic>
          <a:graphicData uri="http://schemas.openxmlformats.org/presentationml/2006/ole">
            <mc:AlternateContent xmlns:mc="http://schemas.openxmlformats.org/markup-compatibility/2006">
              <mc:Choice xmlns:v="urn:schemas-microsoft-com:vml" Requires="v">
                <p:oleObj spid="_x0000_s35724" name="公式" r:id="rId9" imgW="304763" imgH="228634" progId="Equation.3">
                  <p:embed/>
                </p:oleObj>
              </mc:Choice>
              <mc:Fallback>
                <p:oleObj name="公式" r:id="rId9" imgW="304763" imgH="228634"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6738" y="3065463"/>
                        <a:ext cx="3921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5" name="Group 17"/>
          <p:cNvGrpSpPr>
            <a:grpSpLocks/>
          </p:cNvGrpSpPr>
          <p:nvPr/>
        </p:nvGrpSpPr>
        <p:grpSpPr bwMode="auto">
          <a:xfrm>
            <a:off x="6867525" y="2071688"/>
            <a:ext cx="762000" cy="533400"/>
            <a:chOff x="4649" y="618"/>
            <a:chExt cx="480" cy="336"/>
          </a:xfrm>
        </p:grpSpPr>
        <p:sp>
          <p:nvSpPr>
            <p:cNvPr id="34854" name="AutoShape 18"/>
            <p:cNvSpPr>
              <a:spLocks noChangeArrowheads="1"/>
            </p:cNvSpPr>
            <p:nvPr/>
          </p:nvSpPr>
          <p:spPr bwMode="auto">
            <a:xfrm>
              <a:off x="4649" y="618"/>
              <a:ext cx="480" cy="336"/>
            </a:xfrm>
            <a:prstGeom prst="wedgeRectCallout">
              <a:avLst>
                <a:gd name="adj1" fmla="val -124620"/>
                <a:gd name="adj2" fmla="val 217292"/>
              </a:avLst>
            </a:prstGeom>
            <a:solidFill>
              <a:srgbClr val="00CC99">
                <a:alpha val="59999"/>
              </a:srgbClr>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4855" name="Object 19"/>
            <p:cNvGraphicFramePr>
              <a:graphicFrameLocks/>
            </p:cNvGraphicFramePr>
            <p:nvPr/>
          </p:nvGraphicFramePr>
          <p:xfrm>
            <a:off x="4734" y="676"/>
            <a:ext cx="281" cy="199"/>
          </p:xfrm>
          <a:graphic>
            <a:graphicData uri="http://schemas.openxmlformats.org/presentationml/2006/ole">
              <mc:AlternateContent xmlns:mc="http://schemas.openxmlformats.org/markup-compatibility/2006">
                <mc:Choice xmlns:v="urn:schemas-microsoft-com:vml" Requires="v">
                  <p:oleObj spid="_x0000_s35725" name="公式" r:id="rId11" imgW="444114" imgH="317225" progId="Equation.3">
                    <p:embed/>
                  </p:oleObj>
                </mc:Choice>
                <mc:Fallback>
                  <p:oleObj name="公式" r:id="rId11" imgW="444114" imgH="317225"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4" y="676"/>
                          <a:ext cx="281"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788" name="Object 20"/>
          <p:cNvGraphicFramePr>
            <a:graphicFrameLocks/>
          </p:cNvGraphicFramePr>
          <p:nvPr/>
        </p:nvGraphicFramePr>
        <p:xfrm>
          <a:off x="7072313" y="3338513"/>
          <a:ext cx="230187" cy="315912"/>
        </p:xfrm>
        <a:graphic>
          <a:graphicData uri="http://schemas.openxmlformats.org/presentationml/2006/ole">
            <mc:AlternateContent xmlns:mc="http://schemas.openxmlformats.org/markup-compatibility/2006">
              <mc:Choice xmlns:v="urn:schemas-microsoft-com:vml" Requires="v">
                <p:oleObj spid="_x0000_s35726" name="公式" r:id="rId13" imgW="133351" imgH="228634" progId="Equation.3">
                  <p:embed/>
                </p:oleObj>
              </mc:Choice>
              <mc:Fallback>
                <p:oleObj name="公式" r:id="rId13" imgW="133351" imgH="228634"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72313" y="3338513"/>
                        <a:ext cx="230187"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89" name="Text Box 21"/>
          <p:cNvSpPr txBox="1">
            <a:spLocks noChangeArrowheads="1"/>
          </p:cNvSpPr>
          <p:nvPr/>
        </p:nvSpPr>
        <p:spPr bwMode="auto">
          <a:xfrm>
            <a:off x="1004888" y="1458913"/>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功的定义</a:t>
            </a:r>
          </a:p>
        </p:txBody>
      </p:sp>
      <p:graphicFrame>
        <p:nvGraphicFramePr>
          <p:cNvPr id="32790" name="Object 22"/>
          <p:cNvGraphicFramePr>
            <a:graphicFrameLocks/>
          </p:cNvGraphicFramePr>
          <p:nvPr/>
        </p:nvGraphicFramePr>
        <p:xfrm>
          <a:off x="906463" y="2073275"/>
          <a:ext cx="3211512" cy="381000"/>
        </p:xfrm>
        <a:graphic>
          <a:graphicData uri="http://schemas.openxmlformats.org/presentationml/2006/ole">
            <mc:AlternateContent xmlns:mc="http://schemas.openxmlformats.org/markup-compatibility/2006">
              <mc:Choice xmlns:v="urn:schemas-microsoft-com:vml" Requires="v">
                <p:oleObj spid="_x0000_s35727" name="公式" r:id="rId15" imgW="3105130" imgH="295307" progId="Equation.3">
                  <p:embed/>
                </p:oleObj>
              </mc:Choice>
              <mc:Fallback>
                <p:oleObj name="公式" r:id="rId15" imgW="3105130" imgH="295307"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6463" y="2073275"/>
                        <a:ext cx="32115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1" name="Object 23"/>
          <p:cNvGraphicFramePr>
            <a:graphicFrameLocks/>
          </p:cNvGraphicFramePr>
          <p:nvPr/>
        </p:nvGraphicFramePr>
        <p:xfrm>
          <a:off x="1428750" y="2752725"/>
          <a:ext cx="1749425" cy="315913"/>
        </p:xfrm>
        <a:graphic>
          <a:graphicData uri="http://schemas.openxmlformats.org/presentationml/2006/ole">
            <mc:AlternateContent xmlns:mc="http://schemas.openxmlformats.org/markup-compatibility/2006">
              <mc:Choice xmlns:v="urn:schemas-microsoft-com:vml" Requires="v">
                <p:oleObj spid="_x0000_s35728" name="公式" r:id="rId17" imgW="1666885" imgH="228634" progId="Equation.3">
                  <p:embed/>
                </p:oleObj>
              </mc:Choice>
              <mc:Fallback>
                <p:oleObj name="公式" r:id="rId17" imgW="1666885" imgH="228634"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28750" y="2752725"/>
                        <a:ext cx="17494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2" name="Object 24"/>
          <p:cNvGraphicFramePr>
            <a:graphicFrameLocks/>
          </p:cNvGraphicFramePr>
          <p:nvPr/>
        </p:nvGraphicFramePr>
        <p:xfrm>
          <a:off x="1403350" y="3284538"/>
          <a:ext cx="1181100" cy="433387"/>
        </p:xfrm>
        <a:graphic>
          <a:graphicData uri="http://schemas.openxmlformats.org/presentationml/2006/ole">
            <mc:AlternateContent xmlns:mc="http://schemas.openxmlformats.org/markup-compatibility/2006">
              <mc:Choice xmlns:v="urn:schemas-microsoft-com:vml" Requires="v">
                <p:oleObj spid="_x0000_s35729" name="公式" r:id="rId19" imgW="1095420" imgH="342816" progId="Equation.3">
                  <p:embed/>
                </p:oleObj>
              </mc:Choice>
              <mc:Fallback>
                <p:oleObj name="公式" r:id="rId19" imgW="1095420" imgH="342816" progId="Equation.3">
                  <p:embed/>
                  <p:pic>
                    <p:nvPicPr>
                      <p:cNvPr id="0"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350" y="3284538"/>
                        <a:ext cx="11811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3" name="Text Box 25"/>
          <p:cNvSpPr txBox="1">
            <a:spLocks noChangeArrowheads="1"/>
          </p:cNvSpPr>
          <p:nvPr/>
        </p:nvSpPr>
        <p:spPr bwMode="auto">
          <a:xfrm>
            <a:off x="755650" y="44116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ea typeface="楷体_GB2312" pitchFamily="49" charset="-122"/>
              </a:rPr>
              <a:t>力矩作功的</a:t>
            </a:r>
            <a:r>
              <a:rPr lang="zh-CN" altLang="en-US" sz="2400" b="1">
                <a:solidFill>
                  <a:srgbClr val="66FFFF"/>
                </a:solidFill>
                <a:latin typeface="Times New Roman" pitchFamily="18" charset="0"/>
                <a:ea typeface="楷体_GB2312" pitchFamily="49" charset="-122"/>
              </a:rPr>
              <a:t>微分形式</a:t>
            </a:r>
          </a:p>
        </p:txBody>
      </p:sp>
      <p:sp>
        <p:nvSpPr>
          <p:cNvPr id="32794" name="Text Box 26"/>
          <p:cNvSpPr txBox="1">
            <a:spLocks noChangeArrowheads="1"/>
          </p:cNvSpPr>
          <p:nvPr/>
        </p:nvSpPr>
        <p:spPr bwMode="auto">
          <a:xfrm>
            <a:off x="1111250" y="498792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对一有限过程</a:t>
            </a:r>
          </a:p>
        </p:txBody>
      </p:sp>
      <p:graphicFrame>
        <p:nvGraphicFramePr>
          <p:cNvPr id="32795" name="Object 27"/>
          <p:cNvGraphicFramePr>
            <a:graphicFrameLocks/>
          </p:cNvGraphicFramePr>
          <p:nvPr/>
        </p:nvGraphicFramePr>
        <p:xfrm>
          <a:off x="755650" y="5678488"/>
          <a:ext cx="1766888" cy="738187"/>
        </p:xfrm>
        <a:graphic>
          <a:graphicData uri="http://schemas.openxmlformats.org/presentationml/2006/ole">
            <mc:AlternateContent xmlns:mc="http://schemas.openxmlformats.org/markup-compatibility/2006">
              <mc:Choice xmlns:v="urn:schemas-microsoft-com:vml" Requires="v">
                <p:oleObj spid="_x0000_s35730" name="公式" r:id="rId21" imgW="1676333" imgH="647571" progId="Equation.3">
                  <p:embed/>
                </p:oleObj>
              </mc:Choice>
              <mc:Fallback>
                <p:oleObj name="公式" r:id="rId21" imgW="1676333" imgH="647571" progId="Equation.3">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5650" y="5678488"/>
                        <a:ext cx="1766888"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6" name="Text Box 28"/>
          <p:cNvSpPr txBox="1">
            <a:spLocks noChangeArrowheads="1"/>
          </p:cNvSpPr>
          <p:nvPr/>
        </p:nvSpPr>
        <p:spPr bwMode="auto">
          <a:xfrm>
            <a:off x="4140200" y="5695950"/>
            <a:ext cx="1169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000" b="1">
                <a:solidFill>
                  <a:schemeClr val="bg1"/>
                </a:solidFill>
                <a:latin typeface="Times New Roman" pitchFamily="18" charset="0"/>
                <a:ea typeface="楷体_GB2312" pitchFamily="49" charset="-122"/>
              </a:rPr>
              <a:t>若</a:t>
            </a:r>
            <a:r>
              <a:rPr lang="zh-CN" altLang="en-US" sz="2000" b="1">
                <a:solidFill>
                  <a:schemeClr val="bg1"/>
                </a:solidFill>
                <a:latin typeface="Times New Roman" pitchFamily="18" charset="0"/>
              </a:rPr>
              <a:t> </a:t>
            </a:r>
            <a:r>
              <a:rPr lang="en-US" altLang="zh-CN" sz="2000" b="1" i="1">
                <a:solidFill>
                  <a:srgbClr val="66FFFF"/>
                </a:solidFill>
                <a:latin typeface="Times New Roman" pitchFamily="18" charset="0"/>
              </a:rPr>
              <a:t>M = C</a:t>
            </a:r>
            <a:endParaRPr lang="en-US" altLang="zh-CN" sz="2000" b="1">
              <a:solidFill>
                <a:schemeClr val="bg1"/>
              </a:solidFill>
              <a:latin typeface="Times New Roman" pitchFamily="18" charset="0"/>
            </a:endParaRPr>
          </a:p>
        </p:txBody>
      </p:sp>
      <p:graphicFrame>
        <p:nvGraphicFramePr>
          <p:cNvPr id="32797" name="Object 29"/>
          <p:cNvGraphicFramePr>
            <a:graphicFrameLocks/>
          </p:cNvGraphicFramePr>
          <p:nvPr/>
        </p:nvGraphicFramePr>
        <p:xfrm>
          <a:off x="5789613" y="5889625"/>
          <a:ext cx="2166937" cy="419100"/>
        </p:xfrm>
        <a:graphic>
          <a:graphicData uri="http://schemas.openxmlformats.org/presentationml/2006/ole">
            <mc:AlternateContent xmlns:mc="http://schemas.openxmlformats.org/markup-compatibility/2006">
              <mc:Choice xmlns:v="urn:schemas-microsoft-com:vml" Requires="v">
                <p:oleObj spid="_x0000_s35731" name="Equation" r:id="rId23" imgW="2086103" imgH="323920" progId="Equation.3">
                  <p:embed/>
                </p:oleObj>
              </mc:Choice>
              <mc:Fallback>
                <p:oleObj name="Equation" r:id="rId23" imgW="2086103" imgH="323920" progId="Equation.3">
                  <p:embed/>
                  <p:pic>
                    <p:nvPicPr>
                      <p:cNvPr id="0" name="Object 2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89613" y="5889625"/>
                        <a:ext cx="216693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8" name="AutoShape 30"/>
          <p:cNvSpPr>
            <a:spLocks noChangeArrowheads="1"/>
          </p:cNvSpPr>
          <p:nvPr/>
        </p:nvSpPr>
        <p:spPr bwMode="auto">
          <a:xfrm>
            <a:off x="4140200" y="6015038"/>
            <a:ext cx="1471613" cy="160337"/>
          </a:xfrm>
          <a:prstGeom prst="rightArrow">
            <a:avLst>
              <a:gd name="adj1" fmla="val 50000"/>
              <a:gd name="adj2" fmla="val 229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Text Box 31"/>
          <p:cNvSpPr txBox="1">
            <a:spLocks noChangeArrowheads="1"/>
          </p:cNvSpPr>
          <p:nvPr/>
        </p:nvSpPr>
        <p:spPr bwMode="auto">
          <a:xfrm>
            <a:off x="2455863" y="5797550"/>
            <a:ext cx="2116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66FFFF"/>
                </a:solidFill>
                <a:latin typeface="楷体_GB2312" pitchFamily="49" charset="-122"/>
                <a:ea typeface="楷体_GB2312" pitchFamily="49" charset="-122"/>
              </a:rPr>
              <a:t>( </a:t>
            </a:r>
            <a:r>
              <a:rPr lang="zh-CN" altLang="en-US" sz="2000" b="1">
                <a:solidFill>
                  <a:srgbClr val="66FFFF"/>
                </a:solidFill>
                <a:latin typeface="楷体_GB2312" pitchFamily="49" charset="-122"/>
                <a:ea typeface="楷体_GB2312" pitchFamily="49" charset="-122"/>
              </a:rPr>
              <a:t>积分形式 ）</a:t>
            </a:r>
          </a:p>
        </p:txBody>
      </p:sp>
      <p:graphicFrame>
        <p:nvGraphicFramePr>
          <p:cNvPr id="32800" name="Object 32"/>
          <p:cNvGraphicFramePr>
            <a:graphicFrameLocks/>
          </p:cNvGraphicFramePr>
          <p:nvPr/>
        </p:nvGraphicFramePr>
        <p:xfrm>
          <a:off x="1403350" y="3905250"/>
          <a:ext cx="1025525" cy="315913"/>
        </p:xfrm>
        <a:graphic>
          <a:graphicData uri="http://schemas.openxmlformats.org/presentationml/2006/ole">
            <mc:AlternateContent xmlns:mc="http://schemas.openxmlformats.org/markup-compatibility/2006">
              <mc:Choice xmlns:v="urn:schemas-microsoft-com:vml" Requires="v">
                <p:oleObj spid="_x0000_s35732" name="公式" r:id="rId25" imgW="933456" imgH="228634" progId="Equation.3">
                  <p:embed/>
                </p:oleObj>
              </mc:Choice>
              <mc:Fallback>
                <p:oleObj name="公式" r:id="rId25" imgW="933456" imgH="228634" progId="Equation.3">
                  <p:embed/>
                  <p:pic>
                    <p:nvPicPr>
                      <p:cNvPr id="0" name="Object 3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03350" y="3905250"/>
                        <a:ext cx="10255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01" name="Text Box 33"/>
          <p:cNvSpPr txBox="1">
            <a:spLocks noChangeArrowheads="1"/>
          </p:cNvSpPr>
          <p:nvPr/>
        </p:nvSpPr>
        <p:spPr bwMode="auto">
          <a:xfrm>
            <a:off x="717550" y="908050"/>
            <a:ext cx="597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力的累积过程</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力矩的空间累积效应</a:t>
            </a:r>
          </a:p>
        </p:txBody>
      </p:sp>
      <p:sp>
        <p:nvSpPr>
          <p:cNvPr id="32802" name="Rectangle 34"/>
          <p:cNvSpPr>
            <a:spLocks noChangeArrowheads="1"/>
          </p:cNvSpPr>
          <p:nvPr/>
        </p:nvSpPr>
        <p:spPr bwMode="auto">
          <a:xfrm>
            <a:off x="738188" y="1330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3" name="Rectangle 35"/>
          <p:cNvSpPr>
            <a:spLocks noChangeArrowheads="1"/>
          </p:cNvSpPr>
          <p:nvPr/>
        </p:nvSpPr>
        <p:spPr bwMode="auto">
          <a:xfrm>
            <a:off x="755650" y="48688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4" name="Text Box 36"/>
          <p:cNvSpPr txBox="1">
            <a:spLocks noChangeArrowheads="1"/>
          </p:cNvSpPr>
          <p:nvPr/>
        </p:nvSpPr>
        <p:spPr bwMode="auto">
          <a:xfrm>
            <a:off x="6770688" y="3352800"/>
            <a:ext cx="5048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4000" b="1" i="1">
                <a:solidFill>
                  <a:schemeClr val="tx2"/>
                </a:solidFill>
                <a:latin typeface="Times New Roman" pitchFamily="18" charset="0"/>
              </a:rPr>
              <a:t>.</a:t>
            </a:r>
          </a:p>
          <a:p>
            <a:pPr algn="just"/>
            <a:r>
              <a:rPr lang="en-US" altLang="zh-CN" sz="2800" i="1">
                <a:solidFill>
                  <a:srgbClr val="FFFF00"/>
                </a:solidFill>
                <a:latin typeface="Times New Roman" pitchFamily="18" charset="0"/>
              </a:rPr>
              <a:t>P</a:t>
            </a:r>
          </a:p>
          <a:p>
            <a:pPr algn="just"/>
            <a:endParaRPr lang="en-US" altLang="zh-CN" sz="2800" b="1" i="1">
              <a:solidFill>
                <a:schemeClr val="accent2"/>
              </a:solidFill>
              <a:latin typeface="Times New Roman" pitchFamily="18" charset="0"/>
            </a:endParaRPr>
          </a:p>
        </p:txBody>
      </p:sp>
      <p:sp>
        <p:nvSpPr>
          <p:cNvPr id="32805" name="Arc 37"/>
          <p:cNvSpPr>
            <a:spLocks/>
          </p:cNvSpPr>
          <p:nvPr/>
        </p:nvSpPr>
        <p:spPr bwMode="auto">
          <a:xfrm flipH="1">
            <a:off x="5580063" y="24209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6" name="Arc 38"/>
          <p:cNvSpPr>
            <a:spLocks/>
          </p:cNvSpPr>
          <p:nvPr/>
        </p:nvSpPr>
        <p:spPr bwMode="auto">
          <a:xfrm flipH="1">
            <a:off x="5800725" y="336550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7" name="Arc 39"/>
          <p:cNvSpPr>
            <a:spLocks/>
          </p:cNvSpPr>
          <p:nvPr/>
        </p:nvSpPr>
        <p:spPr bwMode="auto">
          <a:xfrm rot="16634215" flipH="1">
            <a:off x="6765926" y="376555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ipe(left)">
                                      <p:cBhvr>
                                        <p:cTn id="13" dur="500"/>
                                        <p:tgtEl>
                                          <p:spTgt spid="327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wipe(left)">
                                      <p:cBhvr>
                                        <p:cTn id="18" dur="500"/>
                                        <p:tgtEl>
                                          <p:spTgt spid="32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776"/>
                                        </p:tgtEl>
                                        <p:attrNameLst>
                                          <p:attrName>style.visibility</p:attrName>
                                        </p:attrNameLst>
                                      </p:cBhvr>
                                      <p:to>
                                        <p:strVal val="visible"/>
                                      </p:to>
                                    </p:set>
                                    <p:animEffect transition="in" filter="wipe(left)">
                                      <p:cBhvr>
                                        <p:cTn id="23" dur="500"/>
                                        <p:tgtEl>
                                          <p:spTgt spid="327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804"/>
                                        </p:tgtEl>
                                        <p:attrNameLst>
                                          <p:attrName>style.visibility</p:attrName>
                                        </p:attrNameLst>
                                      </p:cBhvr>
                                      <p:to>
                                        <p:strVal val="visible"/>
                                      </p:to>
                                    </p:set>
                                    <p:animEffect transition="in" filter="wipe(left)">
                                      <p:cBhvr>
                                        <p:cTn id="28" dur="500"/>
                                        <p:tgtEl>
                                          <p:spTgt spid="328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779"/>
                                        </p:tgtEl>
                                        <p:attrNameLst>
                                          <p:attrName>style.visibility</p:attrName>
                                        </p:attrNameLst>
                                      </p:cBhvr>
                                      <p:to>
                                        <p:strVal val="visible"/>
                                      </p:to>
                                    </p:set>
                                    <p:animEffect transition="in" filter="wipe(left)">
                                      <p:cBhvr>
                                        <p:cTn id="33" dur="500"/>
                                        <p:tgtEl>
                                          <p:spTgt spid="3277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2778"/>
                                        </p:tgtEl>
                                        <p:attrNameLst>
                                          <p:attrName>style.visibility</p:attrName>
                                        </p:attrNameLst>
                                      </p:cBhvr>
                                      <p:to>
                                        <p:strVal val="visible"/>
                                      </p:to>
                                    </p:set>
                                    <p:animEffect transition="in" filter="wipe(left)">
                                      <p:cBhvr>
                                        <p:cTn id="38" dur="500"/>
                                        <p:tgtEl>
                                          <p:spTgt spid="327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2775"/>
                                        </p:tgtEl>
                                        <p:attrNameLst>
                                          <p:attrName>style.visibility</p:attrName>
                                        </p:attrNameLst>
                                      </p:cBhvr>
                                      <p:to>
                                        <p:strVal val="visible"/>
                                      </p:to>
                                    </p:set>
                                    <p:animEffect transition="in" filter="wipe(left)">
                                      <p:cBhvr>
                                        <p:cTn id="43" dur="500"/>
                                        <p:tgtEl>
                                          <p:spTgt spid="327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2777"/>
                                        </p:tgtEl>
                                        <p:attrNameLst>
                                          <p:attrName>style.visibility</p:attrName>
                                        </p:attrNameLst>
                                      </p:cBhvr>
                                      <p:to>
                                        <p:strVal val="visible"/>
                                      </p:to>
                                    </p:set>
                                    <p:animEffect transition="in" filter="wipe(left)">
                                      <p:cBhvr>
                                        <p:cTn id="48" dur="500"/>
                                        <p:tgtEl>
                                          <p:spTgt spid="327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2780"/>
                                        </p:tgtEl>
                                        <p:attrNameLst>
                                          <p:attrName>style.visibility</p:attrName>
                                        </p:attrNameLst>
                                      </p:cBhvr>
                                      <p:to>
                                        <p:strVal val="visible"/>
                                      </p:to>
                                    </p:set>
                                    <p:animEffect transition="in" filter="wipe(left)">
                                      <p:cBhvr>
                                        <p:cTn id="53" dur="500"/>
                                        <p:tgtEl>
                                          <p:spTgt spid="327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2805"/>
                                        </p:tgtEl>
                                        <p:attrNameLst>
                                          <p:attrName>style.visibility</p:attrName>
                                        </p:attrNameLst>
                                      </p:cBhvr>
                                      <p:to>
                                        <p:strVal val="visible"/>
                                      </p:to>
                                    </p:set>
                                    <p:animEffect transition="in" filter="wipe(down)">
                                      <p:cBhvr>
                                        <p:cTn id="58" dur="500"/>
                                        <p:tgtEl>
                                          <p:spTgt spid="328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2774"/>
                                        </p:tgtEl>
                                        <p:attrNameLst>
                                          <p:attrName>style.visibility</p:attrName>
                                        </p:attrNameLst>
                                      </p:cBhvr>
                                      <p:to>
                                        <p:strVal val="visible"/>
                                      </p:to>
                                    </p:set>
                                    <p:animEffect transition="in" filter="wipe(left)">
                                      <p:cBhvr>
                                        <p:cTn id="63" dur="500"/>
                                        <p:tgtEl>
                                          <p:spTgt spid="3277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781"/>
                                        </p:tgtEl>
                                        <p:attrNameLst>
                                          <p:attrName>style.visibility</p:attrName>
                                        </p:attrNameLst>
                                      </p:cBhvr>
                                      <p:to>
                                        <p:strVal val="visible"/>
                                      </p:to>
                                    </p:set>
                                    <p:animEffect transition="in" filter="wipe(left)">
                                      <p:cBhvr>
                                        <p:cTn id="68" dur="500"/>
                                        <p:tgtEl>
                                          <p:spTgt spid="3278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2783"/>
                                        </p:tgtEl>
                                        <p:attrNameLst>
                                          <p:attrName>style.visibility</p:attrName>
                                        </p:attrNameLst>
                                      </p:cBhvr>
                                      <p:to>
                                        <p:strVal val="visible"/>
                                      </p:to>
                                    </p:set>
                                    <p:animEffect transition="in" filter="wipe(left)">
                                      <p:cBhvr>
                                        <p:cTn id="73" dur="500"/>
                                        <p:tgtEl>
                                          <p:spTgt spid="327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2782"/>
                                        </p:tgtEl>
                                        <p:attrNameLst>
                                          <p:attrName>style.visibility</p:attrName>
                                        </p:attrNameLst>
                                      </p:cBhvr>
                                      <p:to>
                                        <p:strVal val="visible"/>
                                      </p:to>
                                    </p:set>
                                    <p:animEffect transition="in" filter="wipe(left)">
                                      <p:cBhvr>
                                        <p:cTn id="78" dur="500"/>
                                        <p:tgtEl>
                                          <p:spTgt spid="3278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32784"/>
                                        </p:tgtEl>
                                        <p:attrNameLst>
                                          <p:attrName>style.visibility</p:attrName>
                                        </p:attrNameLst>
                                      </p:cBhvr>
                                      <p:to>
                                        <p:strVal val="visible"/>
                                      </p:to>
                                    </p:set>
                                    <p:animEffect transition="in" filter="wipe(left)">
                                      <p:cBhvr>
                                        <p:cTn id="83" dur="500"/>
                                        <p:tgtEl>
                                          <p:spTgt spid="3278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2807"/>
                                        </p:tgtEl>
                                        <p:attrNameLst>
                                          <p:attrName>style.visibility</p:attrName>
                                        </p:attrNameLst>
                                      </p:cBhvr>
                                      <p:to>
                                        <p:strVal val="visible"/>
                                      </p:to>
                                    </p:set>
                                    <p:animEffect transition="in" filter="wipe(down)">
                                      <p:cBhvr>
                                        <p:cTn id="88" dur="500"/>
                                        <p:tgtEl>
                                          <p:spTgt spid="32807"/>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32788"/>
                                        </p:tgtEl>
                                        <p:attrNameLst>
                                          <p:attrName>style.visibility</p:attrName>
                                        </p:attrNameLst>
                                      </p:cBhvr>
                                      <p:to>
                                        <p:strVal val="visible"/>
                                      </p:to>
                                    </p:set>
                                    <p:animEffect transition="in" filter="wipe(left)">
                                      <p:cBhvr>
                                        <p:cTn id="92" dur="500"/>
                                        <p:tgtEl>
                                          <p:spTgt spid="3278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2806"/>
                                        </p:tgtEl>
                                        <p:attrNameLst>
                                          <p:attrName>style.visibility</p:attrName>
                                        </p:attrNameLst>
                                      </p:cBhvr>
                                      <p:to>
                                        <p:strVal val="visible"/>
                                      </p:to>
                                    </p:set>
                                    <p:animEffect transition="in" filter="wipe(down)">
                                      <p:cBhvr>
                                        <p:cTn id="97" dur="500"/>
                                        <p:tgtEl>
                                          <p:spTgt spid="32806"/>
                                        </p:tgtEl>
                                      </p:cBhvr>
                                    </p:animEffect>
                                  </p:childTnLst>
                                </p:cTn>
                              </p:par>
                            </p:childTnLst>
                          </p:cTn>
                        </p:par>
                        <p:par>
                          <p:cTn id="98" fill="hold" nodeType="afterGroup">
                            <p:stCondLst>
                              <p:cond delay="500"/>
                            </p:stCondLst>
                            <p:childTnLst>
                              <p:par>
                                <p:cTn id="99" presetID="22" presetClass="entr" presetSubtype="4" fill="hold" nodeType="afterEffect">
                                  <p:stCondLst>
                                    <p:cond delay="0"/>
                                  </p:stCondLst>
                                  <p:childTnLst>
                                    <p:set>
                                      <p:cBhvr>
                                        <p:cTn id="100" dur="1" fill="hold">
                                          <p:stCondLst>
                                            <p:cond delay="0"/>
                                          </p:stCondLst>
                                        </p:cTn>
                                        <p:tgtEl>
                                          <p:spTgt spid="32785"/>
                                        </p:tgtEl>
                                        <p:attrNameLst>
                                          <p:attrName>style.visibility</p:attrName>
                                        </p:attrNameLst>
                                      </p:cBhvr>
                                      <p:to>
                                        <p:strVal val="visible"/>
                                      </p:to>
                                    </p:set>
                                    <p:animEffect transition="in" filter="wipe(down)">
                                      <p:cBhvr>
                                        <p:cTn id="101" dur="500"/>
                                        <p:tgtEl>
                                          <p:spTgt spid="327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2802"/>
                                        </p:tgtEl>
                                        <p:attrNameLst>
                                          <p:attrName>style.visibility</p:attrName>
                                        </p:attrNameLst>
                                      </p:cBhvr>
                                      <p:to>
                                        <p:strVal val="visible"/>
                                      </p:to>
                                    </p:set>
                                    <p:animEffect transition="in" filter="wipe(left)">
                                      <p:cBhvr>
                                        <p:cTn id="106" dur="500"/>
                                        <p:tgtEl>
                                          <p:spTgt spid="32802"/>
                                        </p:tgtEl>
                                      </p:cBhvr>
                                    </p:animEffect>
                                  </p:childTnLst>
                                </p:cTn>
                              </p:par>
                            </p:childTnLst>
                          </p:cTn>
                        </p:par>
                        <p:par>
                          <p:cTn id="107" fill="hold" nodeType="afterGroup">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32789"/>
                                        </p:tgtEl>
                                        <p:attrNameLst>
                                          <p:attrName>style.visibility</p:attrName>
                                        </p:attrNameLst>
                                      </p:cBhvr>
                                      <p:to>
                                        <p:strVal val="visible"/>
                                      </p:to>
                                    </p:set>
                                    <p:animEffect transition="in" filter="wipe(left)">
                                      <p:cBhvr>
                                        <p:cTn id="110" dur="500"/>
                                        <p:tgtEl>
                                          <p:spTgt spid="3278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2790"/>
                                        </p:tgtEl>
                                        <p:attrNameLst>
                                          <p:attrName>style.visibility</p:attrName>
                                        </p:attrNameLst>
                                      </p:cBhvr>
                                      <p:to>
                                        <p:strVal val="visible"/>
                                      </p:to>
                                    </p:set>
                                    <p:animEffect transition="in" filter="wipe(left)">
                                      <p:cBhvr>
                                        <p:cTn id="115" dur="500"/>
                                        <p:tgtEl>
                                          <p:spTgt spid="3279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2791"/>
                                        </p:tgtEl>
                                        <p:attrNameLst>
                                          <p:attrName>style.visibility</p:attrName>
                                        </p:attrNameLst>
                                      </p:cBhvr>
                                      <p:to>
                                        <p:strVal val="visible"/>
                                      </p:to>
                                    </p:set>
                                    <p:animEffect transition="in" filter="wipe(left)">
                                      <p:cBhvr>
                                        <p:cTn id="120" dur="500"/>
                                        <p:tgtEl>
                                          <p:spTgt spid="3279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32792"/>
                                        </p:tgtEl>
                                        <p:attrNameLst>
                                          <p:attrName>style.visibility</p:attrName>
                                        </p:attrNameLst>
                                      </p:cBhvr>
                                      <p:to>
                                        <p:strVal val="visible"/>
                                      </p:to>
                                    </p:set>
                                    <p:animEffect transition="in" filter="wipe(left)">
                                      <p:cBhvr>
                                        <p:cTn id="125" dur="500"/>
                                        <p:tgtEl>
                                          <p:spTgt spid="3279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32800"/>
                                        </p:tgtEl>
                                        <p:attrNameLst>
                                          <p:attrName>style.visibility</p:attrName>
                                        </p:attrNameLst>
                                      </p:cBhvr>
                                      <p:to>
                                        <p:strVal val="visible"/>
                                      </p:to>
                                    </p:set>
                                    <p:animEffect transition="in" filter="wipe(left)">
                                      <p:cBhvr>
                                        <p:cTn id="130" dur="500"/>
                                        <p:tgtEl>
                                          <p:spTgt spid="3280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2793"/>
                                        </p:tgtEl>
                                        <p:attrNameLst>
                                          <p:attrName>style.visibility</p:attrName>
                                        </p:attrNameLst>
                                      </p:cBhvr>
                                      <p:to>
                                        <p:strVal val="visible"/>
                                      </p:to>
                                    </p:set>
                                    <p:animEffect transition="in" filter="wipe(left)">
                                      <p:cBhvr>
                                        <p:cTn id="135" dur="500"/>
                                        <p:tgtEl>
                                          <p:spTgt spid="32793"/>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2803"/>
                                        </p:tgtEl>
                                        <p:attrNameLst>
                                          <p:attrName>style.visibility</p:attrName>
                                        </p:attrNameLst>
                                      </p:cBhvr>
                                      <p:to>
                                        <p:strVal val="visible"/>
                                      </p:to>
                                    </p:set>
                                    <p:animEffect transition="in" filter="wipe(left)">
                                      <p:cBhvr>
                                        <p:cTn id="140" dur="500"/>
                                        <p:tgtEl>
                                          <p:spTgt spid="32803"/>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32794"/>
                                        </p:tgtEl>
                                        <p:attrNameLst>
                                          <p:attrName>style.visibility</p:attrName>
                                        </p:attrNameLst>
                                      </p:cBhvr>
                                      <p:to>
                                        <p:strVal val="visible"/>
                                      </p:to>
                                    </p:set>
                                    <p:animEffect transition="in" filter="wipe(left)">
                                      <p:cBhvr>
                                        <p:cTn id="144" dur="500"/>
                                        <p:tgtEl>
                                          <p:spTgt spid="32794"/>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32795"/>
                                        </p:tgtEl>
                                        <p:attrNameLst>
                                          <p:attrName>style.visibility</p:attrName>
                                        </p:attrNameLst>
                                      </p:cBhvr>
                                      <p:to>
                                        <p:strVal val="visible"/>
                                      </p:to>
                                    </p:set>
                                    <p:animEffect transition="in" filter="wipe(left)">
                                      <p:cBhvr>
                                        <p:cTn id="149" dur="500"/>
                                        <p:tgtEl>
                                          <p:spTgt spid="327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32799"/>
                                        </p:tgtEl>
                                        <p:attrNameLst>
                                          <p:attrName>style.visibility</p:attrName>
                                        </p:attrNameLst>
                                      </p:cBhvr>
                                      <p:to>
                                        <p:strVal val="visible"/>
                                      </p:to>
                                    </p:set>
                                    <p:animEffect transition="in" filter="wipe(left)">
                                      <p:cBhvr>
                                        <p:cTn id="154" dur="500"/>
                                        <p:tgtEl>
                                          <p:spTgt spid="32799"/>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32796"/>
                                        </p:tgtEl>
                                        <p:attrNameLst>
                                          <p:attrName>style.visibility</p:attrName>
                                        </p:attrNameLst>
                                      </p:cBhvr>
                                      <p:to>
                                        <p:strVal val="visible"/>
                                      </p:to>
                                    </p:set>
                                    <p:animEffect transition="in" filter="wipe(left)">
                                      <p:cBhvr>
                                        <p:cTn id="159" dur="500"/>
                                        <p:tgtEl>
                                          <p:spTgt spid="3279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2798"/>
                                        </p:tgtEl>
                                        <p:attrNameLst>
                                          <p:attrName>style.visibility</p:attrName>
                                        </p:attrNameLst>
                                      </p:cBhvr>
                                      <p:to>
                                        <p:strVal val="visible"/>
                                      </p:to>
                                    </p:set>
                                    <p:animEffect transition="in" filter="wipe(left)">
                                      <p:cBhvr>
                                        <p:cTn id="164" dur="500"/>
                                        <p:tgtEl>
                                          <p:spTgt spid="32798"/>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8" fill="hold" nodeType="clickEffect">
                                  <p:stCondLst>
                                    <p:cond delay="0"/>
                                  </p:stCondLst>
                                  <p:childTnLst>
                                    <p:set>
                                      <p:cBhvr>
                                        <p:cTn id="168" dur="1" fill="hold">
                                          <p:stCondLst>
                                            <p:cond delay="0"/>
                                          </p:stCondLst>
                                        </p:cTn>
                                        <p:tgtEl>
                                          <p:spTgt spid="32797"/>
                                        </p:tgtEl>
                                        <p:attrNameLst>
                                          <p:attrName>style.visibility</p:attrName>
                                        </p:attrNameLst>
                                      </p:cBhvr>
                                      <p:to>
                                        <p:strVal val="visible"/>
                                      </p:to>
                                    </p:set>
                                    <p:animEffect transition="in" filter="wipe(left)">
                                      <p:cBhvr>
                                        <p:cTn id="169" dur="500"/>
                                        <p:tgtEl>
                                          <p:spTgt spid="3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2" grpId="0" animBg="1"/>
      <p:bldP spid="32773" grpId="0" animBg="1"/>
      <p:bldP spid="32774" grpId="0" autoUpdateAnimBg="0"/>
      <p:bldP spid="32775" grpId="0" animBg="1"/>
      <p:bldP spid="32776" grpId="0" autoUpdateAnimBg="0"/>
      <p:bldP spid="32779" grpId="0" animBg="1"/>
      <p:bldP spid="32780" grpId="0" animBg="1"/>
      <p:bldP spid="32781" grpId="0" animBg="1"/>
      <p:bldP spid="32782" grpId="0" animBg="1"/>
      <p:bldP spid="32789" grpId="0" autoUpdateAnimBg="0"/>
      <p:bldP spid="32793" grpId="0" autoUpdateAnimBg="0"/>
      <p:bldP spid="32794" grpId="0" autoUpdateAnimBg="0"/>
      <p:bldP spid="32796" grpId="0" autoUpdateAnimBg="0"/>
      <p:bldP spid="32798" grpId="0" animBg="1"/>
      <p:bldP spid="32799" grpId="0" autoUpdateAnimBg="0"/>
      <p:bldP spid="32802" grpId="0"/>
      <p:bldP spid="32803" grpId="0"/>
      <p:bldP spid="32804" grpId="0" autoUpdateAnimBg="0"/>
      <p:bldP spid="32805" grpId="0" animBg="1"/>
      <p:bldP spid="32806" grpId="0" animBg="1"/>
      <p:bldP spid="3280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2" name="Rectangle 46"/>
          <p:cNvSpPr>
            <a:spLocks noChangeArrowheads="1"/>
          </p:cNvSpPr>
          <p:nvPr/>
        </p:nvSpPr>
        <p:spPr bwMode="auto">
          <a:xfrm>
            <a:off x="123825" y="333375"/>
            <a:ext cx="431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lang="zh-CN" altLang="en-US" sz="2800" b="1">
                <a:solidFill>
                  <a:srgbClr val="FFFF00"/>
                </a:solidFill>
                <a:latin typeface="宋体" pitchFamily="2" charset="-122"/>
              </a:rPr>
              <a:t>刚体的平动</a:t>
            </a:r>
          </a:p>
        </p:txBody>
      </p:sp>
      <p:sp>
        <p:nvSpPr>
          <p:cNvPr id="9263" name="Text Box 47"/>
          <p:cNvSpPr txBox="1">
            <a:spLocks noChangeArrowheads="1"/>
          </p:cNvSpPr>
          <p:nvPr/>
        </p:nvSpPr>
        <p:spPr bwMode="auto">
          <a:xfrm>
            <a:off x="611188" y="922338"/>
            <a:ext cx="8234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刚体运动时，若在刚体内所作的任一条直线都始终保持和自身平行</a:t>
            </a:r>
          </a:p>
        </p:txBody>
      </p:sp>
      <p:sp>
        <p:nvSpPr>
          <p:cNvPr id="9264" name="Rectangle 48"/>
          <p:cNvSpPr>
            <a:spLocks noChangeArrowheads="1"/>
          </p:cNvSpPr>
          <p:nvPr/>
        </p:nvSpPr>
        <p:spPr bwMode="auto">
          <a:xfrm>
            <a:off x="2284413" y="141446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b="1" i="1">
                <a:solidFill>
                  <a:srgbClr val="66FFFF"/>
                </a:solidFill>
                <a:latin typeface="宋体" pitchFamily="2" charset="-122"/>
              </a:rPr>
              <a:t>— </a:t>
            </a:r>
            <a:r>
              <a:rPr lang="zh-CN" altLang="en-US" sz="2400" b="1">
                <a:solidFill>
                  <a:srgbClr val="66FFFF"/>
                </a:solidFill>
                <a:latin typeface="宋体" pitchFamily="2" charset="-122"/>
              </a:rPr>
              <a:t>刚体平动</a:t>
            </a:r>
            <a:endParaRPr lang="zh-CN" altLang="en-US" sz="2400" b="1" i="1">
              <a:solidFill>
                <a:srgbClr val="66FFFF"/>
              </a:solidFill>
              <a:latin typeface="宋体" pitchFamily="2" charset="-122"/>
            </a:endParaRPr>
          </a:p>
        </p:txBody>
      </p:sp>
      <p:sp>
        <p:nvSpPr>
          <p:cNvPr id="9265" name="AutoShape 49"/>
          <p:cNvSpPr>
            <a:spLocks noChangeArrowheads="1"/>
          </p:cNvSpPr>
          <p:nvPr/>
        </p:nvSpPr>
        <p:spPr bwMode="auto">
          <a:xfrm>
            <a:off x="4392613" y="34750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AutoShape 50"/>
          <p:cNvSpPr>
            <a:spLocks noChangeArrowheads="1"/>
          </p:cNvSpPr>
          <p:nvPr/>
        </p:nvSpPr>
        <p:spPr bwMode="auto">
          <a:xfrm>
            <a:off x="5840413" y="41608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7" name="AutoShape 51"/>
          <p:cNvSpPr>
            <a:spLocks noChangeArrowheads="1"/>
          </p:cNvSpPr>
          <p:nvPr/>
        </p:nvSpPr>
        <p:spPr bwMode="auto">
          <a:xfrm>
            <a:off x="7440613" y="28654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Line 52"/>
          <p:cNvSpPr>
            <a:spLocks noChangeShapeType="1"/>
          </p:cNvSpPr>
          <p:nvPr/>
        </p:nvSpPr>
        <p:spPr bwMode="auto">
          <a:xfrm flipV="1">
            <a:off x="4392613" y="3794125"/>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Line 53"/>
          <p:cNvSpPr>
            <a:spLocks noChangeShapeType="1"/>
          </p:cNvSpPr>
          <p:nvPr/>
        </p:nvSpPr>
        <p:spPr bwMode="auto">
          <a:xfrm flipV="1">
            <a:off x="7426325" y="31702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Line 54"/>
          <p:cNvSpPr>
            <a:spLocks noChangeShapeType="1"/>
          </p:cNvSpPr>
          <p:nvPr/>
        </p:nvSpPr>
        <p:spPr bwMode="auto">
          <a:xfrm flipV="1">
            <a:off x="5840413" y="44656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1" name="Freeform 55"/>
          <p:cNvSpPr>
            <a:spLocks/>
          </p:cNvSpPr>
          <p:nvPr/>
        </p:nvSpPr>
        <p:spPr bwMode="auto">
          <a:xfrm>
            <a:off x="4367213" y="2690813"/>
            <a:ext cx="3544887" cy="1836737"/>
          </a:xfrm>
          <a:custGeom>
            <a:avLst/>
            <a:gdLst>
              <a:gd name="T0" fmla="*/ 0 w 2233"/>
              <a:gd name="T1" fmla="*/ 2147483647 h 1157"/>
              <a:gd name="T2" fmla="*/ 2147483647 w 2233"/>
              <a:gd name="T3" fmla="*/ 2147483647 h 1157"/>
              <a:gd name="T4" fmla="*/ 2147483647 w 2233"/>
              <a:gd name="T5" fmla="*/ 2147483647 h 1157"/>
              <a:gd name="T6" fmla="*/ 2147483647 w 2233"/>
              <a:gd name="T7" fmla="*/ 2147483647 h 1157"/>
              <a:gd name="T8" fmla="*/ 2147483647 w 2233"/>
              <a:gd name="T9" fmla="*/ 2147483647 h 1157"/>
              <a:gd name="T10" fmla="*/ 2147483647 w 2233"/>
              <a:gd name="T11" fmla="*/ 2147483647 h 1157"/>
              <a:gd name="T12" fmla="*/ 2147483647 w 2233"/>
              <a:gd name="T13" fmla="*/ 0 h 1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3" h="1157">
                <a:moveTo>
                  <a:pt x="0" y="509"/>
                </a:moveTo>
                <a:cubicBezTo>
                  <a:pt x="49" y="540"/>
                  <a:pt x="161" y="619"/>
                  <a:pt x="293" y="693"/>
                </a:cubicBezTo>
                <a:cubicBezTo>
                  <a:pt x="425" y="767"/>
                  <a:pt x="637" y="883"/>
                  <a:pt x="793" y="954"/>
                </a:cubicBezTo>
                <a:cubicBezTo>
                  <a:pt x="949" y="1025"/>
                  <a:pt x="1043" y="1157"/>
                  <a:pt x="1228" y="1117"/>
                </a:cubicBezTo>
                <a:cubicBezTo>
                  <a:pt x="1413" y="1077"/>
                  <a:pt x="1741" y="847"/>
                  <a:pt x="1902" y="715"/>
                </a:cubicBezTo>
                <a:cubicBezTo>
                  <a:pt x="2063" y="583"/>
                  <a:pt x="2157" y="443"/>
                  <a:pt x="2195" y="324"/>
                </a:cubicBezTo>
                <a:cubicBezTo>
                  <a:pt x="2233" y="205"/>
                  <a:pt x="2144" y="67"/>
                  <a:pt x="213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72" name="Object 56"/>
          <p:cNvGraphicFramePr>
            <a:graphicFrameLocks/>
          </p:cNvGraphicFramePr>
          <p:nvPr/>
        </p:nvGraphicFramePr>
        <p:xfrm>
          <a:off x="4702175" y="3376613"/>
          <a:ext cx="277813" cy="304800"/>
        </p:xfrm>
        <a:graphic>
          <a:graphicData uri="http://schemas.openxmlformats.org/presentationml/2006/ole">
            <mc:AlternateContent xmlns:mc="http://schemas.openxmlformats.org/markup-compatibility/2006">
              <mc:Choice xmlns:v="urn:schemas-microsoft-com:vml" Requires="v">
                <p:oleObj spid="_x0000_s5857" name="公式" r:id="rId3" imgW="190578" imgH="219186" progId="Equation.3">
                  <p:embed/>
                </p:oleObj>
              </mc:Choice>
              <mc:Fallback>
                <p:oleObj name="公式" r:id="rId3" imgW="190578" imgH="219186" progId="Equation.3">
                  <p:embed/>
                  <p:pic>
                    <p:nvPicPr>
                      <p:cNvPr id="0" name="Object 5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175" y="3376613"/>
                        <a:ext cx="277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3" name="Object 57"/>
          <p:cNvGraphicFramePr>
            <a:graphicFrameLocks/>
          </p:cNvGraphicFramePr>
          <p:nvPr/>
        </p:nvGraphicFramePr>
        <p:xfrm>
          <a:off x="4125913" y="4760913"/>
          <a:ext cx="277812" cy="292100"/>
        </p:xfrm>
        <a:graphic>
          <a:graphicData uri="http://schemas.openxmlformats.org/presentationml/2006/ole">
            <mc:AlternateContent xmlns:mc="http://schemas.openxmlformats.org/markup-compatibility/2006">
              <mc:Choice xmlns:v="urn:schemas-microsoft-com:vml" Requires="v">
                <p:oleObj spid="_x0000_s5858" name="公式" r:id="rId5" imgW="190578" imgH="200021" progId="Equation.3">
                  <p:embed/>
                </p:oleObj>
              </mc:Choice>
              <mc:Fallback>
                <p:oleObj name="公式" r:id="rId5" imgW="190578" imgH="200021" progId="Equation.3">
                  <p:embed/>
                  <p:pic>
                    <p:nvPicPr>
                      <p:cNvPr id="0" name="Object 5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913" y="4760913"/>
                        <a:ext cx="2778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4" name="Object 58"/>
          <p:cNvGraphicFramePr>
            <a:graphicFrameLocks/>
          </p:cNvGraphicFramePr>
          <p:nvPr/>
        </p:nvGraphicFramePr>
        <p:xfrm>
          <a:off x="6149975" y="4011613"/>
          <a:ext cx="341313" cy="317500"/>
        </p:xfrm>
        <a:graphic>
          <a:graphicData uri="http://schemas.openxmlformats.org/presentationml/2006/ole">
            <mc:AlternateContent xmlns:mc="http://schemas.openxmlformats.org/markup-compatibility/2006">
              <mc:Choice xmlns:v="urn:schemas-microsoft-com:vml" Requires="v">
                <p:oleObj spid="_x0000_s5859" name="公式" r:id="rId7" imgW="257254" imgH="228634" progId="Equation.3">
                  <p:embed/>
                </p:oleObj>
              </mc:Choice>
              <mc:Fallback>
                <p:oleObj name="公式" r:id="rId7" imgW="257254" imgH="228634" progId="Equation.3">
                  <p:embed/>
                  <p:pic>
                    <p:nvPicPr>
                      <p:cNvPr id="0" name="Object 5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9975" y="4011613"/>
                        <a:ext cx="3413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5" name="Object 59"/>
          <p:cNvGraphicFramePr>
            <a:graphicFrameLocks/>
          </p:cNvGraphicFramePr>
          <p:nvPr/>
        </p:nvGraphicFramePr>
        <p:xfrm>
          <a:off x="5573713" y="5443538"/>
          <a:ext cx="341312" cy="317500"/>
        </p:xfrm>
        <a:graphic>
          <a:graphicData uri="http://schemas.openxmlformats.org/presentationml/2006/ole">
            <mc:AlternateContent xmlns:mc="http://schemas.openxmlformats.org/markup-compatibility/2006">
              <mc:Choice xmlns:v="urn:schemas-microsoft-com:vml" Requires="v">
                <p:oleObj spid="_x0000_s5860" name="公式" r:id="rId9" imgW="257254" imgH="228634" progId="Equation.3">
                  <p:embed/>
                </p:oleObj>
              </mc:Choice>
              <mc:Fallback>
                <p:oleObj name="公式" r:id="rId9" imgW="257254" imgH="228634" progId="Equation.3">
                  <p:embed/>
                  <p:pic>
                    <p:nvPicPr>
                      <p:cNvPr id="0" name="Object 5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3713" y="5443538"/>
                        <a:ext cx="341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6" name="Object 60"/>
          <p:cNvGraphicFramePr>
            <a:graphicFrameLocks/>
          </p:cNvGraphicFramePr>
          <p:nvPr/>
        </p:nvGraphicFramePr>
        <p:xfrm>
          <a:off x="7542213" y="2859088"/>
          <a:ext cx="390525" cy="317500"/>
        </p:xfrm>
        <a:graphic>
          <a:graphicData uri="http://schemas.openxmlformats.org/presentationml/2006/ole">
            <mc:AlternateContent xmlns:mc="http://schemas.openxmlformats.org/markup-compatibility/2006">
              <mc:Choice xmlns:v="urn:schemas-microsoft-com:vml" Requires="v">
                <p:oleObj spid="_x0000_s5861" name="公式" r:id="rId11" imgW="304763" imgH="228634" progId="Equation.3">
                  <p:embed/>
                </p:oleObj>
              </mc:Choice>
              <mc:Fallback>
                <p:oleObj name="公式" r:id="rId11" imgW="304763" imgH="228634" progId="Equation.3">
                  <p:embed/>
                  <p:pic>
                    <p:nvPicPr>
                      <p:cNvPr id="0" name="Object 6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2213" y="2859088"/>
                        <a:ext cx="3905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7" name="Object 61"/>
          <p:cNvGraphicFramePr>
            <a:graphicFrameLocks/>
          </p:cNvGraphicFramePr>
          <p:nvPr/>
        </p:nvGraphicFramePr>
        <p:xfrm>
          <a:off x="7321550" y="4121150"/>
          <a:ext cx="392113" cy="317500"/>
        </p:xfrm>
        <a:graphic>
          <a:graphicData uri="http://schemas.openxmlformats.org/presentationml/2006/ole">
            <mc:AlternateContent xmlns:mc="http://schemas.openxmlformats.org/markup-compatibility/2006">
              <mc:Choice xmlns:v="urn:schemas-microsoft-com:vml" Requires="v">
                <p:oleObj spid="_x0000_s5862" name="公式" r:id="rId13" imgW="304763" imgH="228634" progId="Equation.3">
                  <p:embed/>
                </p:oleObj>
              </mc:Choice>
              <mc:Fallback>
                <p:oleObj name="公式" r:id="rId13" imgW="304763" imgH="228634" progId="Equation.3">
                  <p:embed/>
                  <p:pic>
                    <p:nvPicPr>
                      <p:cNvPr id="0" name="Object 6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1550" y="4121150"/>
                        <a:ext cx="392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78" name="Freeform 62"/>
          <p:cNvSpPr>
            <a:spLocks/>
          </p:cNvSpPr>
          <p:nvPr/>
        </p:nvSpPr>
        <p:spPr bwMode="auto">
          <a:xfrm>
            <a:off x="3933825" y="3446463"/>
            <a:ext cx="3541713" cy="1995487"/>
          </a:xfrm>
          <a:custGeom>
            <a:avLst/>
            <a:gdLst>
              <a:gd name="T0" fmla="*/ 0 w 2231"/>
              <a:gd name="T1" fmla="*/ 2147483647 h 1257"/>
              <a:gd name="T2" fmla="*/ 2147483647 w 2231"/>
              <a:gd name="T3" fmla="*/ 2147483647 h 1257"/>
              <a:gd name="T4" fmla="*/ 2147483647 w 2231"/>
              <a:gd name="T5" fmla="*/ 2147483647 h 1257"/>
              <a:gd name="T6" fmla="*/ 2147483647 w 2231"/>
              <a:gd name="T7" fmla="*/ 2147483647 h 1257"/>
              <a:gd name="T8" fmla="*/ 2147483647 w 2231"/>
              <a:gd name="T9" fmla="*/ 2147483647 h 1257"/>
              <a:gd name="T10" fmla="*/ 2147483647 w 2231"/>
              <a:gd name="T11" fmla="*/ 2147483647 h 1257"/>
              <a:gd name="T12" fmla="*/ 2147483647 w 2231"/>
              <a:gd name="T13" fmla="*/ 0 h 12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1" h="1257">
                <a:moveTo>
                  <a:pt x="0" y="609"/>
                </a:moveTo>
                <a:cubicBezTo>
                  <a:pt x="49" y="640"/>
                  <a:pt x="161" y="719"/>
                  <a:pt x="293" y="793"/>
                </a:cubicBezTo>
                <a:cubicBezTo>
                  <a:pt x="425" y="867"/>
                  <a:pt x="637" y="983"/>
                  <a:pt x="793" y="1054"/>
                </a:cubicBezTo>
                <a:cubicBezTo>
                  <a:pt x="949" y="1125"/>
                  <a:pt x="1043" y="1257"/>
                  <a:pt x="1228" y="1217"/>
                </a:cubicBezTo>
                <a:cubicBezTo>
                  <a:pt x="1413" y="1177"/>
                  <a:pt x="1741" y="947"/>
                  <a:pt x="1902" y="815"/>
                </a:cubicBezTo>
                <a:cubicBezTo>
                  <a:pt x="2063" y="683"/>
                  <a:pt x="2159" y="560"/>
                  <a:pt x="2195" y="424"/>
                </a:cubicBezTo>
                <a:cubicBezTo>
                  <a:pt x="2231" y="288"/>
                  <a:pt x="2136" y="88"/>
                  <a:pt x="212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9" name="Text Box 63"/>
          <p:cNvSpPr txBox="1">
            <a:spLocks noChangeArrowheads="1"/>
          </p:cNvSpPr>
          <p:nvPr/>
        </p:nvSpPr>
        <p:spPr bwMode="auto">
          <a:xfrm>
            <a:off x="381000" y="2222500"/>
            <a:ext cx="2155825" cy="457200"/>
          </a:xfrm>
          <a:prstGeom prst="rect">
            <a:avLst/>
          </a:prstGeom>
          <a:noFill/>
          <a:ln>
            <a:noFill/>
          </a:ln>
          <a:effectLst/>
          <a:extLst>
            <a:ext uri="{909E8E84-426E-40DD-AFC4-6F175D3DCCD1}">
              <a14:hiddenFill xmlns:a14="http://schemas.microsoft.com/office/drawing/2010/main">
                <a:solidFill>
                  <a:srgbClr val="3333CC">
                    <a:alpha val="3215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buClr>
                <a:srgbClr val="FFFF00"/>
              </a:buClr>
              <a:buSzPct val="85000"/>
              <a:buFont typeface="Wingdings" pitchFamily="2" charset="2"/>
              <a:buChar char="l"/>
            </a:pPr>
            <a:r>
              <a:rPr lang="zh-CN" altLang="en-US" sz="2400" b="1">
                <a:solidFill>
                  <a:schemeClr val="bg1"/>
                </a:solidFill>
                <a:latin typeface="宋体" pitchFamily="2" charset="-122"/>
              </a:rPr>
              <a:t>平动的特点</a:t>
            </a:r>
            <a:endParaRPr lang="zh-CN" altLang="en-US" sz="2400">
              <a:solidFill>
                <a:schemeClr val="bg1"/>
              </a:solidFill>
              <a:latin typeface="宋体" pitchFamily="2" charset="-122"/>
            </a:endParaRPr>
          </a:p>
        </p:txBody>
      </p:sp>
      <p:sp>
        <p:nvSpPr>
          <p:cNvPr id="9280" name="Text Box 64"/>
          <p:cNvSpPr txBox="1">
            <a:spLocks noChangeArrowheads="1"/>
          </p:cNvSpPr>
          <p:nvPr/>
        </p:nvSpPr>
        <p:spPr bwMode="auto">
          <a:xfrm>
            <a:off x="2536825" y="2268538"/>
            <a:ext cx="462756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38150" indent="-4381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rPr>
              <a:t>刚体中各质点的运动情况相同（运动轨迹、速度、加速度）</a:t>
            </a:r>
            <a:endParaRPr lang="zh-CN" altLang="en-US" sz="2400">
              <a:solidFill>
                <a:schemeClr val="bg1"/>
              </a:solidFill>
              <a:latin typeface="Times New Roman" pitchFamily="18" charset="0"/>
            </a:endParaRPr>
          </a:p>
        </p:txBody>
      </p:sp>
      <p:graphicFrame>
        <p:nvGraphicFramePr>
          <p:cNvPr id="9281" name="Object 65"/>
          <p:cNvGraphicFramePr>
            <a:graphicFrameLocks/>
          </p:cNvGraphicFramePr>
          <p:nvPr/>
        </p:nvGraphicFramePr>
        <p:xfrm>
          <a:off x="1042988" y="3246438"/>
          <a:ext cx="1778000" cy="457200"/>
        </p:xfrm>
        <a:graphic>
          <a:graphicData uri="http://schemas.openxmlformats.org/presentationml/2006/ole">
            <mc:AlternateContent xmlns:mc="http://schemas.openxmlformats.org/markup-compatibility/2006">
              <mc:Choice xmlns:v="urn:schemas-microsoft-com:vml" Requires="v">
                <p:oleObj spid="_x0000_s5863" name="公式" r:id="rId15" imgW="1686051" imgH="361981" progId="Equation.3">
                  <p:embed/>
                </p:oleObj>
              </mc:Choice>
              <mc:Fallback>
                <p:oleObj name="公式" r:id="rId15" imgW="1686051" imgH="361981" progId="Equation.3">
                  <p:embed/>
                  <p:pic>
                    <p:nvPicPr>
                      <p:cNvPr id="0" name="Object 6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2988" y="3246438"/>
                        <a:ext cx="177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2" name="Object 66"/>
          <p:cNvGraphicFramePr>
            <a:graphicFrameLocks/>
          </p:cNvGraphicFramePr>
          <p:nvPr/>
        </p:nvGraphicFramePr>
        <p:xfrm>
          <a:off x="1239838" y="3830638"/>
          <a:ext cx="1371600" cy="419100"/>
        </p:xfrm>
        <a:graphic>
          <a:graphicData uri="http://schemas.openxmlformats.org/presentationml/2006/ole">
            <mc:AlternateContent xmlns:mc="http://schemas.openxmlformats.org/markup-compatibility/2006">
              <mc:Choice xmlns:v="urn:schemas-microsoft-com:vml" Requires="v">
                <p:oleObj spid="_x0000_s5864" name="公式" r:id="rId17" imgW="1285998" imgH="323920" progId="Equation.3">
                  <p:embed/>
                </p:oleObj>
              </mc:Choice>
              <mc:Fallback>
                <p:oleObj name="公式" r:id="rId17" imgW="1285998" imgH="323920" progId="Equation.3">
                  <p:embed/>
                  <p:pic>
                    <p:nvPicPr>
                      <p:cNvPr id="0" name="Object 6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39838" y="3830638"/>
                        <a:ext cx="1371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3" name="Object 67"/>
          <p:cNvGraphicFramePr>
            <a:graphicFrameLocks/>
          </p:cNvGraphicFramePr>
          <p:nvPr/>
        </p:nvGraphicFramePr>
        <p:xfrm>
          <a:off x="1384300" y="4478338"/>
          <a:ext cx="1087438" cy="419100"/>
        </p:xfrm>
        <a:graphic>
          <a:graphicData uri="http://schemas.openxmlformats.org/presentationml/2006/ole">
            <mc:AlternateContent xmlns:mc="http://schemas.openxmlformats.org/markup-compatibility/2006">
              <mc:Choice xmlns:v="urn:schemas-microsoft-com:vml" Requires="v">
                <p:oleObj spid="_x0000_s5865" name="公式" r:id="rId19" imgW="1000131" imgH="323920" progId="Equation.3">
                  <p:embed/>
                </p:oleObj>
              </mc:Choice>
              <mc:Fallback>
                <p:oleObj name="公式" r:id="rId19" imgW="1000131" imgH="323920" progId="Equation.3">
                  <p:embed/>
                  <p:pic>
                    <p:nvPicPr>
                      <p:cNvPr id="0" name="Object 6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4300" y="4478338"/>
                        <a:ext cx="10874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4" name="Object 68"/>
          <p:cNvGraphicFramePr>
            <a:graphicFrameLocks/>
          </p:cNvGraphicFramePr>
          <p:nvPr/>
        </p:nvGraphicFramePr>
        <p:xfrm>
          <a:off x="1389063" y="5126038"/>
          <a:ext cx="1082675" cy="420687"/>
        </p:xfrm>
        <a:graphic>
          <a:graphicData uri="http://schemas.openxmlformats.org/presentationml/2006/ole">
            <mc:AlternateContent xmlns:mc="http://schemas.openxmlformats.org/markup-compatibility/2006">
              <mc:Choice xmlns:v="urn:schemas-microsoft-com:vml" Requires="v">
                <p:oleObj spid="_x0000_s5866" name="公式" r:id="rId21" imgW="990683" imgH="323920" progId="Equation.3">
                  <p:embed/>
                </p:oleObj>
              </mc:Choice>
              <mc:Fallback>
                <p:oleObj name="公式" r:id="rId21" imgW="990683" imgH="323920" progId="Equation.3">
                  <p:embed/>
                  <p:pic>
                    <p:nvPicPr>
                      <p:cNvPr id="0" name="Object 6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89063" y="5126038"/>
                        <a:ext cx="10826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5" name="Rectangle 69"/>
          <p:cNvSpPr>
            <a:spLocks noChangeArrowheads="1"/>
          </p:cNvSpPr>
          <p:nvPr/>
        </p:nvSpPr>
        <p:spPr bwMode="auto">
          <a:xfrm>
            <a:off x="1244600" y="4394200"/>
            <a:ext cx="1371600" cy="1219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Text Box 70"/>
          <p:cNvSpPr txBox="1">
            <a:spLocks noChangeArrowheads="1"/>
          </p:cNvSpPr>
          <p:nvPr/>
        </p:nvSpPr>
        <p:spPr bwMode="auto">
          <a:xfrm>
            <a:off x="692840" y="5874302"/>
            <a:ext cx="827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rPr>
              <a:t>刚体的平动可归结为质点运动（物体的质心运动）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65"/>
                                        </p:tgtEl>
                                        <p:attrNameLst>
                                          <p:attrName>style.visibility</p:attrName>
                                        </p:attrNameLst>
                                      </p:cBhvr>
                                      <p:to>
                                        <p:strVal val="visible"/>
                                      </p:to>
                                    </p:set>
                                    <p:animEffect transition="in" filter="wipe(left)">
                                      <p:cBhvr>
                                        <p:cTn id="7" dur="500"/>
                                        <p:tgtEl>
                                          <p:spTgt spid="92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68"/>
                                        </p:tgtEl>
                                        <p:attrNameLst>
                                          <p:attrName>style.visibility</p:attrName>
                                        </p:attrNameLst>
                                      </p:cBhvr>
                                      <p:to>
                                        <p:strVal val="visible"/>
                                      </p:to>
                                    </p:set>
                                    <p:animEffect transition="in" filter="wipe(left)">
                                      <p:cBhvr>
                                        <p:cTn id="12" dur="500"/>
                                        <p:tgtEl>
                                          <p:spTgt spid="9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72"/>
                                        </p:tgtEl>
                                        <p:attrNameLst>
                                          <p:attrName>style.visibility</p:attrName>
                                        </p:attrNameLst>
                                      </p:cBhvr>
                                      <p:to>
                                        <p:strVal val="visible"/>
                                      </p:to>
                                    </p:set>
                                    <p:animEffect transition="in" filter="wipe(left)">
                                      <p:cBhvr>
                                        <p:cTn id="17" dur="500"/>
                                        <p:tgtEl>
                                          <p:spTgt spid="9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73"/>
                                        </p:tgtEl>
                                        <p:attrNameLst>
                                          <p:attrName>style.visibility</p:attrName>
                                        </p:attrNameLst>
                                      </p:cBhvr>
                                      <p:to>
                                        <p:strVal val="visible"/>
                                      </p:to>
                                    </p:set>
                                    <p:animEffect transition="in" filter="wipe(left)">
                                      <p:cBhvr>
                                        <p:cTn id="22" dur="500"/>
                                        <p:tgtEl>
                                          <p:spTgt spid="9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66"/>
                                        </p:tgtEl>
                                        <p:attrNameLst>
                                          <p:attrName>style.visibility</p:attrName>
                                        </p:attrNameLst>
                                      </p:cBhvr>
                                      <p:to>
                                        <p:strVal val="visible"/>
                                      </p:to>
                                    </p:set>
                                    <p:animEffect transition="in" filter="wipe(left)">
                                      <p:cBhvr>
                                        <p:cTn id="27" dur="500"/>
                                        <p:tgtEl>
                                          <p:spTgt spid="92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70"/>
                                        </p:tgtEl>
                                        <p:attrNameLst>
                                          <p:attrName>style.visibility</p:attrName>
                                        </p:attrNameLst>
                                      </p:cBhvr>
                                      <p:to>
                                        <p:strVal val="visible"/>
                                      </p:to>
                                    </p:set>
                                    <p:animEffect transition="in" filter="wipe(left)">
                                      <p:cBhvr>
                                        <p:cTn id="32" dur="500"/>
                                        <p:tgtEl>
                                          <p:spTgt spid="92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274"/>
                                        </p:tgtEl>
                                        <p:attrNameLst>
                                          <p:attrName>style.visibility</p:attrName>
                                        </p:attrNameLst>
                                      </p:cBhvr>
                                      <p:to>
                                        <p:strVal val="visible"/>
                                      </p:to>
                                    </p:set>
                                    <p:animEffect transition="in" filter="wipe(left)">
                                      <p:cBhvr>
                                        <p:cTn id="37" dur="500"/>
                                        <p:tgtEl>
                                          <p:spTgt spid="92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275"/>
                                        </p:tgtEl>
                                        <p:attrNameLst>
                                          <p:attrName>style.visibility</p:attrName>
                                        </p:attrNameLst>
                                      </p:cBhvr>
                                      <p:to>
                                        <p:strVal val="visible"/>
                                      </p:to>
                                    </p:set>
                                    <p:animEffect transition="in" filter="wipe(left)">
                                      <p:cBhvr>
                                        <p:cTn id="42" dur="500"/>
                                        <p:tgtEl>
                                          <p:spTgt spid="92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267"/>
                                        </p:tgtEl>
                                        <p:attrNameLst>
                                          <p:attrName>style.visibility</p:attrName>
                                        </p:attrNameLst>
                                      </p:cBhvr>
                                      <p:to>
                                        <p:strVal val="visible"/>
                                      </p:to>
                                    </p:set>
                                    <p:animEffect transition="in" filter="wipe(left)">
                                      <p:cBhvr>
                                        <p:cTn id="47" dur="500"/>
                                        <p:tgtEl>
                                          <p:spTgt spid="92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269"/>
                                        </p:tgtEl>
                                        <p:attrNameLst>
                                          <p:attrName>style.visibility</p:attrName>
                                        </p:attrNameLst>
                                      </p:cBhvr>
                                      <p:to>
                                        <p:strVal val="visible"/>
                                      </p:to>
                                    </p:set>
                                    <p:animEffect transition="in" filter="wipe(left)">
                                      <p:cBhvr>
                                        <p:cTn id="52" dur="500"/>
                                        <p:tgtEl>
                                          <p:spTgt spid="92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276"/>
                                        </p:tgtEl>
                                        <p:attrNameLst>
                                          <p:attrName>style.visibility</p:attrName>
                                        </p:attrNameLst>
                                      </p:cBhvr>
                                      <p:to>
                                        <p:strVal val="visible"/>
                                      </p:to>
                                    </p:set>
                                    <p:animEffect transition="in" filter="wipe(left)">
                                      <p:cBhvr>
                                        <p:cTn id="57" dur="500"/>
                                        <p:tgtEl>
                                          <p:spTgt spid="92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277"/>
                                        </p:tgtEl>
                                        <p:attrNameLst>
                                          <p:attrName>style.visibility</p:attrName>
                                        </p:attrNameLst>
                                      </p:cBhvr>
                                      <p:to>
                                        <p:strVal val="visible"/>
                                      </p:to>
                                    </p:set>
                                    <p:animEffect transition="in" filter="wipe(left)">
                                      <p:cBhvr>
                                        <p:cTn id="62" dur="500"/>
                                        <p:tgtEl>
                                          <p:spTgt spid="92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79"/>
                                        </p:tgtEl>
                                        <p:attrNameLst>
                                          <p:attrName>style.visibility</p:attrName>
                                        </p:attrNameLst>
                                      </p:cBhvr>
                                      <p:to>
                                        <p:strVal val="visible"/>
                                      </p:to>
                                    </p:set>
                                    <p:animEffect transition="in" filter="wipe(left)">
                                      <p:cBhvr>
                                        <p:cTn id="67" dur="500"/>
                                        <p:tgtEl>
                                          <p:spTgt spid="92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280"/>
                                        </p:tgtEl>
                                        <p:attrNameLst>
                                          <p:attrName>style.visibility</p:attrName>
                                        </p:attrNameLst>
                                      </p:cBhvr>
                                      <p:to>
                                        <p:strVal val="visible"/>
                                      </p:to>
                                    </p:set>
                                    <p:animEffect transition="in" filter="wipe(left)">
                                      <p:cBhvr>
                                        <p:cTn id="72" dur="500"/>
                                        <p:tgtEl>
                                          <p:spTgt spid="92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281"/>
                                        </p:tgtEl>
                                        <p:attrNameLst>
                                          <p:attrName>style.visibility</p:attrName>
                                        </p:attrNameLst>
                                      </p:cBhvr>
                                      <p:to>
                                        <p:strVal val="visible"/>
                                      </p:to>
                                    </p:set>
                                    <p:animEffect transition="in" filter="wipe(left)">
                                      <p:cBhvr>
                                        <p:cTn id="77" dur="500"/>
                                        <p:tgtEl>
                                          <p:spTgt spid="92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9282"/>
                                        </p:tgtEl>
                                        <p:attrNameLst>
                                          <p:attrName>style.visibility</p:attrName>
                                        </p:attrNameLst>
                                      </p:cBhvr>
                                      <p:to>
                                        <p:strVal val="visible"/>
                                      </p:to>
                                    </p:set>
                                    <p:animEffect transition="in" filter="wipe(left)">
                                      <p:cBhvr>
                                        <p:cTn id="82" dur="500"/>
                                        <p:tgtEl>
                                          <p:spTgt spid="92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285"/>
                                        </p:tgtEl>
                                        <p:attrNameLst>
                                          <p:attrName>style.visibility</p:attrName>
                                        </p:attrNameLst>
                                      </p:cBhvr>
                                      <p:to>
                                        <p:strVal val="visible"/>
                                      </p:to>
                                    </p:set>
                                    <p:animEffect transition="in" filter="wipe(left)">
                                      <p:cBhvr>
                                        <p:cTn id="87" dur="500"/>
                                        <p:tgtEl>
                                          <p:spTgt spid="92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9283"/>
                                        </p:tgtEl>
                                        <p:attrNameLst>
                                          <p:attrName>style.visibility</p:attrName>
                                        </p:attrNameLst>
                                      </p:cBhvr>
                                      <p:to>
                                        <p:strVal val="visible"/>
                                      </p:to>
                                    </p:set>
                                    <p:animEffect transition="in" filter="wipe(left)">
                                      <p:cBhvr>
                                        <p:cTn id="92" dur="500"/>
                                        <p:tgtEl>
                                          <p:spTgt spid="928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9284"/>
                                        </p:tgtEl>
                                        <p:attrNameLst>
                                          <p:attrName>style.visibility</p:attrName>
                                        </p:attrNameLst>
                                      </p:cBhvr>
                                      <p:to>
                                        <p:strVal val="visible"/>
                                      </p:to>
                                    </p:set>
                                    <p:animEffect transition="in" filter="wipe(left)">
                                      <p:cBhvr>
                                        <p:cTn id="97" dur="500"/>
                                        <p:tgtEl>
                                          <p:spTgt spid="928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271"/>
                                        </p:tgtEl>
                                        <p:attrNameLst>
                                          <p:attrName>style.visibility</p:attrName>
                                        </p:attrNameLst>
                                      </p:cBhvr>
                                      <p:to>
                                        <p:strVal val="visible"/>
                                      </p:to>
                                    </p:set>
                                    <p:animEffect transition="in" filter="wipe(left)">
                                      <p:cBhvr>
                                        <p:cTn id="102" dur="500"/>
                                        <p:tgtEl>
                                          <p:spTgt spid="927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278"/>
                                        </p:tgtEl>
                                        <p:attrNameLst>
                                          <p:attrName>style.visibility</p:attrName>
                                        </p:attrNameLst>
                                      </p:cBhvr>
                                      <p:to>
                                        <p:strVal val="visible"/>
                                      </p:to>
                                    </p:set>
                                    <p:animEffect transition="in" filter="wipe(left)">
                                      <p:cBhvr>
                                        <p:cTn id="107" dur="500"/>
                                        <p:tgtEl>
                                          <p:spTgt spid="927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9286"/>
                                        </p:tgtEl>
                                        <p:attrNameLst>
                                          <p:attrName>style.visibility</p:attrName>
                                        </p:attrNameLst>
                                      </p:cBhvr>
                                      <p:to>
                                        <p:strVal val="visible"/>
                                      </p:to>
                                    </p:set>
                                    <p:animEffect transition="in" filter="wipe(left)">
                                      <p:cBhvr>
                                        <p:cTn id="112" dur="500"/>
                                        <p:tgtEl>
                                          <p:spTgt spid="9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5" grpId="0" animBg="1"/>
      <p:bldP spid="9266" grpId="0" animBg="1"/>
      <p:bldP spid="9267" grpId="0" animBg="1"/>
      <p:bldP spid="9268" grpId="0" animBg="1"/>
      <p:bldP spid="9269" grpId="0" animBg="1"/>
      <p:bldP spid="9270" grpId="0" animBg="1"/>
      <p:bldP spid="9271" grpId="0" animBg="1"/>
      <p:bldP spid="9278" grpId="0" animBg="1"/>
      <p:bldP spid="9279" grpId="0"/>
      <p:bldP spid="9280" grpId="0" autoUpdateAnimBg="0"/>
      <p:bldP spid="9285" grpId="0" animBg="1"/>
      <p:bldP spid="928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4" name="Text Box 12"/>
          <p:cNvSpPr txBox="1">
            <a:spLocks noChangeArrowheads="1"/>
          </p:cNvSpPr>
          <p:nvPr/>
        </p:nvSpPr>
        <p:spPr bwMode="auto">
          <a:xfrm>
            <a:off x="604035" y="2354685"/>
            <a:ext cx="81444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ea typeface="楷体_GB2312" pitchFamily="49" charset="-122"/>
              </a:rPr>
              <a:t>力矩的功就是力的功。力矩引起的转动空间积累效果和力引起的空间位移积累效果是等价的。功作为能量转换的度量在任何物理过程中总是等价的。</a:t>
            </a:r>
            <a:endParaRPr lang="zh-CN" altLang="en-US" sz="2400" dirty="0">
              <a:solidFill>
                <a:schemeClr val="bg1"/>
              </a:solidFill>
              <a:latin typeface="Times New Roman" pitchFamily="18" charset="0"/>
              <a:ea typeface="楷体_GB2312" pitchFamily="49" charset="-122"/>
            </a:endParaRPr>
          </a:p>
        </p:txBody>
      </p:sp>
      <p:sp>
        <p:nvSpPr>
          <p:cNvPr id="33805" name="Text Box 13"/>
          <p:cNvSpPr txBox="1">
            <a:spLocks noChangeArrowheads="1"/>
          </p:cNvSpPr>
          <p:nvPr/>
        </p:nvSpPr>
        <p:spPr bwMode="auto">
          <a:xfrm>
            <a:off x="582543" y="4493017"/>
            <a:ext cx="825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(3) </a:t>
            </a:r>
            <a:r>
              <a:rPr lang="zh-CN" altLang="en-US" sz="2400" b="1" dirty="0">
                <a:solidFill>
                  <a:schemeClr val="bg1"/>
                </a:solidFill>
                <a:latin typeface="Times New Roman" pitchFamily="18" charset="0"/>
                <a:ea typeface="楷体_GB2312" pitchFamily="49" charset="-122"/>
              </a:rPr>
              <a:t>内力矩作功之和为零</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因为刚体中各质点角位移总相等</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a:t>
            </a:r>
            <a:endParaRPr lang="zh-CN" altLang="en-US" sz="2400" dirty="0">
              <a:solidFill>
                <a:schemeClr val="bg1"/>
              </a:solidFill>
              <a:latin typeface="Times New Roman" pitchFamily="18" charset="0"/>
              <a:ea typeface="楷体_GB2312" pitchFamily="49" charset="-122"/>
            </a:endParaRPr>
          </a:p>
        </p:txBody>
      </p:sp>
      <p:sp>
        <p:nvSpPr>
          <p:cNvPr id="33806" name="Text Box 14"/>
          <p:cNvSpPr txBox="1">
            <a:spLocks noChangeArrowheads="1"/>
          </p:cNvSpPr>
          <p:nvPr/>
        </p:nvSpPr>
        <p:spPr bwMode="auto">
          <a:xfrm>
            <a:off x="762000" y="2698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讨论</a:t>
            </a:r>
            <a:endParaRPr lang="zh-CN" altLang="en-US" sz="2400">
              <a:solidFill>
                <a:srgbClr val="FFFF00"/>
              </a:solidFill>
              <a:latin typeface="Times New Roman" pitchFamily="18" charset="0"/>
            </a:endParaRPr>
          </a:p>
        </p:txBody>
      </p:sp>
      <p:sp>
        <p:nvSpPr>
          <p:cNvPr id="33807" name="Text Box 15"/>
          <p:cNvSpPr txBox="1">
            <a:spLocks noChangeArrowheads="1"/>
          </p:cNvSpPr>
          <p:nvPr/>
        </p:nvSpPr>
        <p:spPr bwMode="auto">
          <a:xfrm>
            <a:off x="755650" y="712788"/>
            <a:ext cx="380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ea typeface="楷体_GB2312" pitchFamily="49" charset="-122"/>
              </a:rPr>
              <a:t>合力矩的功</a:t>
            </a:r>
            <a:endParaRPr lang="zh-CN" altLang="en-US" sz="2400">
              <a:solidFill>
                <a:schemeClr val="bg1"/>
              </a:solidFill>
              <a:latin typeface="Times New Roman" pitchFamily="18" charset="0"/>
              <a:ea typeface="楷体_GB2312" pitchFamily="49" charset="-122"/>
            </a:endParaRPr>
          </a:p>
        </p:txBody>
      </p:sp>
      <p:graphicFrame>
        <p:nvGraphicFramePr>
          <p:cNvPr id="33808" name="Object 16"/>
          <p:cNvGraphicFramePr>
            <a:graphicFrameLocks/>
          </p:cNvGraphicFramePr>
          <p:nvPr>
            <p:extLst>
              <p:ext uri="{D42A27DB-BD31-4B8C-83A1-F6EECF244321}">
                <p14:modId xmlns:p14="http://schemas.microsoft.com/office/powerpoint/2010/main" val="3501820448"/>
              </p:ext>
            </p:extLst>
          </p:nvPr>
        </p:nvGraphicFramePr>
        <p:xfrm>
          <a:off x="1986230" y="1340768"/>
          <a:ext cx="5380037" cy="841375"/>
        </p:xfrm>
        <a:graphic>
          <a:graphicData uri="http://schemas.openxmlformats.org/presentationml/2006/ole">
            <mc:AlternateContent xmlns:mc="http://schemas.openxmlformats.org/markup-compatibility/2006">
              <mc:Choice xmlns:v="urn:schemas-microsoft-com:vml" Requires="v">
                <p:oleObj spid="_x0000_s36133" name="公式" r:id="rId3" imgW="5267356" imgH="752575" progId="Equation.3">
                  <p:embed/>
                </p:oleObj>
              </mc:Choice>
              <mc:Fallback>
                <p:oleObj name="公式" r:id="rId3" imgW="5267356" imgH="752575" progId="Equation.3">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230" y="1340768"/>
                        <a:ext cx="538003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9" name="AutoShape 17"/>
          <p:cNvSpPr>
            <a:spLocks noChangeArrowheads="1"/>
          </p:cNvSpPr>
          <p:nvPr/>
        </p:nvSpPr>
        <p:spPr bwMode="auto">
          <a:xfrm>
            <a:off x="395288" y="188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p:cNvGraphicFramePr>
          <p:nvPr>
            <p:extLst>
              <p:ext uri="{D42A27DB-BD31-4B8C-83A1-F6EECF244321}">
                <p14:modId xmlns:p14="http://schemas.microsoft.com/office/powerpoint/2010/main" val="2279639587"/>
              </p:ext>
            </p:extLst>
          </p:nvPr>
        </p:nvGraphicFramePr>
        <p:xfrm>
          <a:off x="2843808" y="3645024"/>
          <a:ext cx="2808312" cy="576262"/>
        </p:xfrm>
        <a:graphic>
          <a:graphicData uri="http://schemas.openxmlformats.org/presentationml/2006/ole">
            <mc:AlternateContent xmlns:mc="http://schemas.openxmlformats.org/markup-compatibility/2006">
              <mc:Choice xmlns:v="urn:schemas-microsoft-com:vml" Requires="v">
                <p:oleObj spid="_x0000_s36134" name="Equation" r:id="rId5" imgW="1180800" imgH="215640" progId="Equation.DSMT4">
                  <p:embed/>
                </p:oleObj>
              </mc:Choice>
              <mc:Fallback>
                <p:oleObj name="Equation" r:id="rId5" imgW="1180800" imgH="215640" progId="Equation.DSMT4">
                  <p:embed/>
                  <p:pic>
                    <p:nvPicPr>
                      <p:cNvPr id="0" name="Object 22"/>
                      <p:cNvPicPr>
                        <a:picLocks noChangeArrowheads="1"/>
                      </p:cNvPicPr>
                      <p:nvPr/>
                    </p:nvPicPr>
                    <p:blipFill>
                      <a:blip r:embed="rId6"/>
                      <a:srcRect/>
                      <a:stretch>
                        <a:fillRect/>
                      </a:stretch>
                    </p:blipFill>
                    <p:spPr bwMode="auto">
                      <a:xfrm>
                        <a:off x="2843808" y="3645024"/>
                        <a:ext cx="2808312" cy="576262"/>
                      </a:xfrm>
                      <a:prstGeom prst="rect">
                        <a:avLst/>
                      </a:prstGeom>
                      <a:noFill/>
                      <a:ln>
                        <a:noFill/>
                      </a:ln>
                      <a:effectLst/>
                    </p:spPr>
                  </p:pic>
                </p:oleObj>
              </mc:Fallback>
            </mc:AlternateContent>
          </a:graphicData>
        </a:graphic>
      </p:graphicFrame>
      <p:sp>
        <p:nvSpPr>
          <p:cNvPr id="3" name="TextBox 2"/>
          <p:cNvSpPr txBox="1"/>
          <p:nvPr/>
        </p:nvSpPr>
        <p:spPr>
          <a:xfrm>
            <a:off x="899592" y="5414062"/>
            <a:ext cx="2040943" cy="461665"/>
          </a:xfrm>
          <a:prstGeom prst="rect">
            <a:avLst/>
          </a:prstGeom>
          <a:noFill/>
        </p:spPr>
        <p:txBody>
          <a:bodyPr wrap="none" rtlCol="0">
            <a:spAutoFit/>
          </a:bodyPr>
          <a:lstStyle/>
          <a:p>
            <a:r>
              <a:rPr lang="zh-CN" altLang="en-US" sz="2400" b="1">
                <a:solidFill>
                  <a:srgbClr val="FFC000"/>
                </a:solidFill>
                <a:latin typeface="Times New Roman" pitchFamily="18" charset="0"/>
                <a:ea typeface="楷体_GB2312" pitchFamily="49" charset="-122"/>
              </a:rPr>
              <a:t>力矩的功率：</a:t>
            </a:r>
          </a:p>
        </p:txBody>
      </p:sp>
      <p:graphicFrame>
        <p:nvGraphicFramePr>
          <p:cNvPr id="4" name="对象 3"/>
          <p:cNvGraphicFramePr>
            <a:graphicFrameLocks noChangeAspect="1"/>
          </p:cNvGraphicFramePr>
          <p:nvPr>
            <p:extLst>
              <p:ext uri="{D42A27DB-BD31-4B8C-83A1-F6EECF244321}">
                <p14:modId xmlns:p14="http://schemas.microsoft.com/office/powerpoint/2010/main" val="414499326"/>
              </p:ext>
            </p:extLst>
          </p:nvPr>
        </p:nvGraphicFramePr>
        <p:xfrm>
          <a:off x="3491880" y="5265956"/>
          <a:ext cx="2779781" cy="790580"/>
        </p:xfrm>
        <a:graphic>
          <a:graphicData uri="http://schemas.openxmlformats.org/presentationml/2006/ole">
            <mc:AlternateContent xmlns:mc="http://schemas.openxmlformats.org/markup-compatibility/2006">
              <mc:Choice xmlns:v="urn:schemas-microsoft-com:vml" Requires="v">
                <p:oleObj spid="_x0000_s36135" name="Equation" r:id="rId7" imgW="1384200" imgH="393480" progId="Equation.DSMT4">
                  <p:embed/>
                </p:oleObj>
              </mc:Choice>
              <mc:Fallback>
                <p:oleObj name="Equation" r:id="rId7" imgW="1384200" imgH="393480" progId="Equation.DSMT4">
                  <p:embed/>
                  <p:pic>
                    <p:nvPicPr>
                      <p:cNvPr id="0" name=""/>
                      <p:cNvPicPr/>
                      <p:nvPr/>
                    </p:nvPicPr>
                    <p:blipFill>
                      <a:blip r:embed="rId8"/>
                      <a:stretch>
                        <a:fillRect/>
                      </a:stretch>
                    </p:blipFill>
                    <p:spPr>
                      <a:xfrm>
                        <a:off x="3491880" y="5265956"/>
                        <a:ext cx="2779781" cy="79058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08"/>
                                        </p:tgtEl>
                                        <p:attrNameLst>
                                          <p:attrName>style.visibility</p:attrName>
                                        </p:attrNameLst>
                                      </p:cBhvr>
                                      <p:to>
                                        <p:strVal val="visible"/>
                                      </p:to>
                                    </p:set>
                                    <p:animEffect transition="in" filter="wipe(left)">
                                      <p:cBhvr>
                                        <p:cTn id="7" dur="500"/>
                                        <p:tgtEl>
                                          <p:spTgt spid="33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4"/>
                                        </p:tgtEl>
                                        <p:attrNameLst>
                                          <p:attrName>style.visibility</p:attrName>
                                        </p:attrNameLst>
                                      </p:cBhvr>
                                      <p:to>
                                        <p:strVal val="visible"/>
                                      </p:to>
                                    </p:set>
                                    <p:animEffect transition="in" filter="wipe(left)">
                                      <p:cBhvr>
                                        <p:cTn id="12" dur="500"/>
                                        <p:tgtEl>
                                          <p:spTgt spid="33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05"/>
                                        </p:tgtEl>
                                        <p:attrNameLst>
                                          <p:attrName>style.visibility</p:attrName>
                                        </p:attrNameLst>
                                      </p:cBhvr>
                                      <p:to>
                                        <p:strVal val="visible"/>
                                      </p:to>
                                    </p:set>
                                    <p:animEffect transition="in" filter="wipe(left)">
                                      <p:cBhvr>
                                        <p:cTn id="22" dur="500"/>
                                        <p:tgtEl>
                                          <p:spTgt spid="3380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autoUpdateAnimBg="0"/>
      <p:bldP spid="33805" grpId="0" autoUpdateAnimBg="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3338"/>
            <a:ext cx="319087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462" y="46787"/>
                <a:ext cx="5959288" cy="2308324"/>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书上例题</a:t>
                </a:r>
                <a:r>
                  <a:rPr lang="en-US" altLang="zh-CN" sz="2400" b="1">
                    <a:solidFill>
                      <a:schemeClr val="bg1"/>
                    </a:solidFill>
                    <a:latin typeface="Times New Roman" pitchFamily="18" charset="0"/>
                    <a:ea typeface="楷体_GB2312" pitchFamily="49" charset="-122"/>
                  </a:rPr>
                  <a:t>6.6  </a:t>
                </a:r>
              </a:p>
              <a:p>
                <a:r>
                  <a:rPr lang="zh-CN" altLang="en-US" sz="2400" b="1">
                    <a:solidFill>
                      <a:schemeClr val="bg1"/>
                    </a:solidFill>
                    <a:latin typeface="Times New Roman" pitchFamily="18" charset="0"/>
                    <a:ea typeface="楷体_GB2312" pitchFamily="49" charset="-122"/>
                  </a:rPr>
                  <a:t>长为</a:t>
                </a:r>
                <a:r>
                  <a:rPr lang="en-US" altLang="zh-CN" sz="2400" b="1" i="1">
                    <a:solidFill>
                      <a:schemeClr val="bg1"/>
                    </a:solidFill>
                    <a:latin typeface="Times New Roman" pitchFamily="18" charset="0"/>
                    <a:ea typeface="楷体_GB2312" pitchFamily="49" charset="-122"/>
                  </a:rPr>
                  <a:t>l</a:t>
                </a:r>
                <a:r>
                  <a:rPr lang="zh-CN" altLang="en-US" sz="2400" b="1">
                    <a:solidFill>
                      <a:schemeClr val="bg1"/>
                    </a:solidFill>
                    <a:latin typeface="Times New Roman" pitchFamily="18" charset="0"/>
                    <a:ea typeface="楷体_GB2312" pitchFamily="49" charset="-122"/>
                  </a:rPr>
                  <a:t>质量分布不均匀的细杆，其线密度为</a:t>
                </a:r>
                <a14:m>
                  <m:oMath xmlns:m="http://schemas.openxmlformats.org/officeDocument/2006/math">
                    <m:r>
                      <a:rPr lang="zh-CN" altLang="en-US" sz="2400" b="1" i="1" smtClean="0">
                        <a:solidFill>
                          <a:schemeClr val="bg1"/>
                        </a:solidFill>
                        <a:latin typeface="Cambria Math"/>
                        <a:ea typeface="楷体_GB2312" pitchFamily="49" charset="-122"/>
                      </a:rPr>
                      <m:t>𝝀</m:t>
                    </m:r>
                    <m:r>
                      <a:rPr lang="en-US" altLang="zh-CN" sz="2400" b="1" i="1">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𝒂</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𝒃𝒓</m:t>
                    </m:r>
                  </m:oMath>
                </a14:m>
                <a:r>
                  <a:rPr lang="en-US" altLang="zh-CN" sz="2400" b="1">
                    <a:solidFill>
                      <a:schemeClr val="bg1"/>
                    </a:solidFill>
                    <a:latin typeface="Times New Roman" pitchFamily="18" charset="0"/>
                    <a:ea typeface="楷体_GB2312" pitchFamily="49" charset="-122"/>
                  </a:rPr>
                  <a:t> (a</a:t>
                </a:r>
                <a:r>
                  <a:rPr lang="zh-CN" altLang="en-US" sz="2400" b="1">
                    <a:solidFill>
                      <a:schemeClr val="bg1"/>
                    </a:solidFill>
                    <a:latin typeface="Times New Roman" pitchFamily="18" charset="0"/>
                    <a:ea typeface="楷体_GB2312" pitchFamily="49" charset="-122"/>
                  </a:rPr>
                  <a:t>、</a:t>
                </a:r>
                <a:r>
                  <a:rPr lang="en-US" altLang="zh-CN" sz="2400" b="1">
                    <a:solidFill>
                      <a:schemeClr val="bg1"/>
                    </a:solidFill>
                    <a:latin typeface="Times New Roman" pitchFamily="18" charset="0"/>
                    <a:ea typeface="楷体_GB2312" pitchFamily="49" charset="-122"/>
                  </a:rPr>
                  <a:t>b</a:t>
                </a:r>
                <a:r>
                  <a:rPr lang="zh-CN" altLang="en-US" sz="2400" b="1">
                    <a:solidFill>
                      <a:schemeClr val="bg1"/>
                    </a:solidFill>
                    <a:latin typeface="Times New Roman" pitchFamily="18" charset="0"/>
                    <a:ea typeface="楷体_GB2312" pitchFamily="49" charset="-122"/>
                  </a:rPr>
                  <a:t>为常量</a:t>
                </a:r>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，该杆可绕</a:t>
                </a:r>
                <a:r>
                  <a:rPr lang="en-US" altLang="zh-CN" sz="2400" b="1">
                    <a:solidFill>
                      <a:schemeClr val="bg1"/>
                    </a:solidFill>
                    <a:latin typeface="Times New Roman" pitchFamily="18" charset="0"/>
                    <a:ea typeface="楷体_GB2312" pitchFamily="49" charset="-122"/>
                  </a:rPr>
                  <a:t>A</a:t>
                </a:r>
                <a:r>
                  <a:rPr lang="zh-CN" altLang="en-US" sz="2400" b="1">
                    <a:solidFill>
                      <a:schemeClr val="bg1"/>
                    </a:solidFill>
                    <a:latin typeface="Times New Roman" pitchFamily="18" charset="0"/>
                    <a:ea typeface="楷体_GB2312" pitchFamily="49" charset="-122"/>
                  </a:rPr>
                  <a:t>端的</a:t>
                </a:r>
                <a:r>
                  <a:rPr lang="en-US" altLang="zh-CN" sz="2400" b="1" i="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轴在铅锤面内转动，如图所示。现将杆从水平位置（</a:t>
                </a:r>
                <a14:m>
                  <m:oMath xmlns:m="http://schemas.openxmlformats.org/officeDocument/2006/math">
                    <m:r>
                      <a:rPr lang="zh-CN" altLang="en-US" sz="2400" b="1" i="1" smtClean="0">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l-GR" altLang="zh-CN" sz="2400" b="1" i="1" smtClean="0">
                        <a:solidFill>
                          <a:schemeClr val="bg1"/>
                        </a:solidFill>
                        <a:latin typeface="Cambria Math"/>
                        <a:ea typeface="楷体_GB2312" pitchFamily="49" charset="-122"/>
                      </a:rPr>
                      <m:t>𝝅</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𝟐</m:t>
                    </m:r>
                  </m:oMath>
                </a14:m>
                <a:r>
                  <a:rPr lang="zh-CN" altLang="en-US" sz="2400" b="1">
                    <a:solidFill>
                      <a:schemeClr val="bg1"/>
                    </a:solidFill>
                    <a:latin typeface="Times New Roman" pitchFamily="18" charset="0"/>
                    <a:ea typeface="楷体_GB2312" pitchFamily="49" charset="-122"/>
                  </a:rPr>
                  <a:t>）释放，求杆转到铅锤位置（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n-US" altLang="zh-CN" sz="2400" b="1" i="1" smtClean="0">
                        <a:solidFill>
                          <a:schemeClr val="bg1"/>
                        </a:solidFill>
                        <a:latin typeface="Cambria Math"/>
                        <a:ea typeface="楷体_GB2312" pitchFamily="49" charset="-122"/>
                      </a:rPr>
                      <m:t>𝟎</m:t>
                    </m:r>
                  </m:oMath>
                </a14:m>
                <a:r>
                  <a:rPr lang="zh-CN" altLang="en-US" sz="2400" b="1">
                    <a:solidFill>
                      <a:schemeClr val="bg1"/>
                    </a:solidFill>
                    <a:latin typeface="Times New Roman" pitchFamily="18" charset="0"/>
                    <a:ea typeface="楷体_GB2312" pitchFamily="49" charset="-122"/>
                  </a:rPr>
                  <a:t>）过程中，重力做的功。</a:t>
                </a:r>
              </a:p>
            </p:txBody>
          </p:sp>
        </mc:Choice>
        <mc:Fallback xmlns="">
          <p:sp>
            <p:nvSpPr>
              <p:cNvPr id="2" name="TextBox 1"/>
              <p:cNvSpPr txBox="1">
                <a:spLocks noRot="1" noChangeAspect="1" noMove="1" noResize="1" noEditPoints="1" noAdjustHandles="1" noChangeArrowheads="1" noChangeShapeType="1" noTextEdit="1"/>
              </p:cNvSpPr>
              <p:nvPr/>
            </p:nvSpPr>
            <p:spPr>
              <a:xfrm>
                <a:off x="41462" y="46787"/>
                <a:ext cx="5959288" cy="2308324"/>
              </a:xfrm>
              <a:prstGeom prst="rect">
                <a:avLst/>
              </a:prstGeom>
              <a:blipFill rotWithShape="1">
                <a:blip r:embed="rId5"/>
                <a:stretch>
                  <a:fillRect l="-1638" t="-2910"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9513" y="2329215"/>
                <a:ext cx="5760640" cy="1200329"/>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解：距离转轴</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处取线元</a:t>
                </a:r>
                <a:r>
                  <a:rPr lang="en-US" altLang="zh-CN" sz="2400" b="1">
                    <a:solidFill>
                      <a:schemeClr val="bg1"/>
                    </a:solidFill>
                    <a:latin typeface="Times New Roman" pitchFamily="18" charset="0"/>
                    <a:ea typeface="楷体_GB2312" pitchFamily="49" charset="-122"/>
                  </a:rPr>
                  <a:t>d</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，线元质量为</a:t>
                </a:r>
                <a14:m>
                  <m:oMath xmlns:m="http://schemas.openxmlformats.org/officeDocument/2006/math">
                    <m:r>
                      <a:rPr lang="en-US" altLang="zh-CN" sz="2400" b="1" i="1" smtClean="0">
                        <a:solidFill>
                          <a:schemeClr val="bg1"/>
                        </a:solidFill>
                        <a:latin typeface="Cambria Math"/>
                        <a:ea typeface="楷体_GB2312" pitchFamily="49" charset="-122"/>
                      </a:rPr>
                      <m:t>𝒅𝒎</m:t>
                    </m:r>
                    <m:r>
                      <a:rPr lang="en-US" altLang="zh-CN" sz="2400" b="1" i="1">
                        <a:solidFill>
                          <a:schemeClr val="bg1"/>
                        </a:solidFill>
                        <a:latin typeface="Cambria Math"/>
                        <a:ea typeface="楷体_GB2312" pitchFamily="49" charset="-122"/>
                      </a:rPr>
                      <m:t>=</m:t>
                    </m:r>
                    <m:r>
                      <a:rPr lang="zh-CN" altLang="en-US" sz="2400" b="1" i="1" smtClean="0">
                        <a:solidFill>
                          <a:schemeClr val="bg1"/>
                        </a:solidFill>
                        <a:latin typeface="Cambria Math"/>
                        <a:ea typeface="楷体_GB2312" pitchFamily="49" charset="-122"/>
                      </a:rPr>
                      <m:t>𝝀</m:t>
                    </m:r>
                    <m:r>
                      <a:rPr lang="en-US" altLang="zh-CN" sz="2400" b="1" i="1" smtClean="0">
                        <a:solidFill>
                          <a:schemeClr val="bg1"/>
                        </a:solidFill>
                        <a:latin typeface="Cambria Math"/>
                        <a:ea typeface="楷体_GB2312" pitchFamily="49" charset="-122"/>
                      </a:rPr>
                      <m:t>𝒅𝒓</m:t>
                    </m:r>
                  </m:oMath>
                </a14:m>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当杆在任意位置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zh-CN" altLang="en-US" sz="2400" b="1">
                    <a:solidFill>
                      <a:schemeClr val="bg1"/>
                    </a:solidFill>
                    <a:latin typeface="Times New Roman" pitchFamily="18" charset="0"/>
                    <a:ea typeface="楷体_GB2312" pitchFamily="49" charset="-122"/>
                  </a:rPr>
                  <a:t>时，该质元的重力对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轴的力矩为</a:t>
                </a:r>
                <a:endParaRPr lang="en-US" altLang="zh-CN" sz="2400" b="1">
                  <a:solidFill>
                    <a:schemeClr val="bg1"/>
                  </a:solidFill>
                  <a:latin typeface="Times New Roman" pitchFamily="18" charset="0"/>
                  <a:ea typeface="楷体_GB2312" pitchFamily="49"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513" y="2329215"/>
                <a:ext cx="5760640" cy="1200329"/>
              </a:xfrm>
              <a:prstGeom prst="rect">
                <a:avLst/>
              </a:prstGeom>
              <a:blipFill rotWithShape="1">
                <a:blip r:embed="rId6"/>
                <a:stretch>
                  <a:fillRect l="-1587" t="-5584" b="-11168"/>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25101743"/>
              </p:ext>
            </p:extLst>
          </p:nvPr>
        </p:nvGraphicFramePr>
        <p:xfrm>
          <a:off x="3363594" y="3101897"/>
          <a:ext cx="2637156" cy="427647"/>
        </p:xfrm>
        <a:graphic>
          <a:graphicData uri="http://schemas.openxmlformats.org/presentationml/2006/ole">
            <mc:AlternateContent xmlns:mc="http://schemas.openxmlformats.org/markup-compatibility/2006">
              <mc:Choice xmlns:v="urn:schemas-microsoft-com:vml" Requires="v">
                <p:oleObj spid="_x0000_s73868" name="Equation" r:id="rId7" imgW="1409400" imgH="228600" progId="Equation.DSMT4">
                  <p:embed/>
                </p:oleObj>
              </mc:Choice>
              <mc:Fallback>
                <p:oleObj name="Equation" r:id="rId7" imgW="1409400" imgH="228600" progId="Equation.DSMT4">
                  <p:embed/>
                  <p:pic>
                    <p:nvPicPr>
                      <p:cNvPr id="0" name=""/>
                      <p:cNvPicPr/>
                      <p:nvPr/>
                    </p:nvPicPr>
                    <p:blipFill>
                      <a:blip r:embed="rId8"/>
                      <a:stretch>
                        <a:fillRect/>
                      </a:stretch>
                    </p:blipFill>
                    <p:spPr>
                      <a:xfrm>
                        <a:off x="3363594" y="3101897"/>
                        <a:ext cx="2637156" cy="427647"/>
                      </a:xfrm>
                      <a:prstGeom prst="rect">
                        <a:avLst/>
                      </a:prstGeom>
                    </p:spPr>
                  </p:pic>
                </p:oleObj>
              </mc:Fallback>
            </mc:AlternateContent>
          </a:graphicData>
        </a:graphic>
      </p:graphicFrame>
      <p:sp>
        <p:nvSpPr>
          <p:cNvPr id="5" name="矩形 4"/>
          <p:cNvSpPr/>
          <p:nvPr/>
        </p:nvSpPr>
        <p:spPr>
          <a:xfrm>
            <a:off x="413138" y="3645024"/>
            <a:ext cx="2646695" cy="830997"/>
          </a:xfrm>
          <a:prstGeom prst="rect">
            <a:avLst/>
          </a:prstGeom>
        </p:spPr>
        <p:txBody>
          <a:bodyPr wrap="square">
            <a:spAutoFit/>
          </a:bodyPr>
          <a:lstStyle/>
          <a:p>
            <a:r>
              <a:rPr lang="zh-CN" altLang="en-US" sz="2400" b="1">
                <a:solidFill>
                  <a:schemeClr val="bg1"/>
                </a:solidFill>
                <a:latin typeface="Times New Roman" pitchFamily="18" charset="0"/>
                <a:ea typeface="楷体_GB2312" pitchFamily="49" charset="-122"/>
              </a:rPr>
              <a:t>所以，杆的重力对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轴的总力矩为</a:t>
            </a:r>
            <a:endParaRPr lang="en-US" altLang="zh-CN" sz="2400" b="1">
              <a:solidFill>
                <a:schemeClr val="bg1"/>
              </a:solidFill>
              <a:latin typeface="Times New Roman" pitchFamily="18" charset="0"/>
              <a:ea typeface="楷体_GB2312"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53635753"/>
              </p:ext>
            </p:extLst>
          </p:nvPr>
        </p:nvGraphicFramePr>
        <p:xfrm>
          <a:off x="3398838" y="3548063"/>
          <a:ext cx="5203825" cy="1377950"/>
        </p:xfrm>
        <a:graphic>
          <a:graphicData uri="http://schemas.openxmlformats.org/presentationml/2006/ole">
            <mc:AlternateContent xmlns:mc="http://schemas.openxmlformats.org/markup-compatibility/2006">
              <mc:Choice xmlns:v="urn:schemas-microsoft-com:vml" Requires="v">
                <p:oleObj spid="_x0000_s73869" name="Equation" r:id="rId9" imgW="2781000" imgH="736560" progId="Equation.DSMT4">
                  <p:embed/>
                </p:oleObj>
              </mc:Choice>
              <mc:Fallback>
                <p:oleObj name="Equation" r:id="rId9" imgW="2781000" imgH="736560" progId="Equation.DSMT4">
                  <p:embed/>
                  <p:pic>
                    <p:nvPicPr>
                      <p:cNvPr id="0" name="对象 3"/>
                      <p:cNvPicPr>
                        <a:picLocks noChangeAspect="1" noChangeArrowheads="1"/>
                      </p:cNvPicPr>
                      <p:nvPr/>
                    </p:nvPicPr>
                    <p:blipFill>
                      <a:blip r:embed="rId10"/>
                      <a:srcRect/>
                      <a:stretch>
                        <a:fillRect/>
                      </a:stretch>
                    </p:blipFill>
                    <p:spPr bwMode="auto">
                      <a:xfrm>
                        <a:off x="3398838" y="3548063"/>
                        <a:ext cx="52038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99205032"/>
              </p:ext>
            </p:extLst>
          </p:nvPr>
        </p:nvGraphicFramePr>
        <p:xfrm>
          <a:off x="2123728" y="5013176"/>
          <a:ext cx="4062412" cy="736600"/>
        </p:xfrm>
        <a:graphic>
          <a:graphicData uri="http://schemas.openxmlformats.org/presentationml/2006/ole">
            <mc:AlternateContent xmlns:mc="http://schemas.openxmlformats.org/markup-compatibility/2006">
              <mc:Choice xmlns:v="urn:schemas-microsoft-com:vml" Requires="v">
                <p:oleObj spid="_x0000_s73870" name="Equation" r:id="rId11" imgW="2171520" imgH="393480" progId="Equation.DSMT4">
                  <p:embed/>
                </p:oleObj>
              </mc:Choice>
              <mc:Fallback>
                <p:oleObj name="Equation" r:id="rId11" imgW="2171520" imgH="393480" progId="Equation.DSMT4">
                  <p:embed/>
                  <p:pic>
                    <p:nvPicPr>
                      <p:cNvPr id="0" name="对象 5"/>
                      <p:cNvPicPr>
                        <a:picLocks noChangeAspect="1" noChangeArrowheads="1"/>
                      </p:cNvPicPr>
                      <p:nvPr/>
                    </p:nvPicPr>
                    <p:blipFill>
                      <a:blip r:embed="rId12"/>
                      <a:srcRect/>
                      <a:stretch>
                        <a:fillRect/>
                      </a:stretch>
                    </p:blipFill>
                    <p:spPr bwMode="auto">
                      <a:xfrm>
                        <a:off x="2123728" y="5013176"/>
                        <a:ext cx="40624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01942266"/>
              </p:ext>
            </p:extLst>
          </p:nvPr>
        </p:nvGraphicFramePr>
        <p:xfrm>
          <a:off x="1619672" y="5805264"/>
          <a:ext cx="4989512" cy="736600"/>
        </p:xfrm>
        <a:graphic>
          <a:graphicData uri="http://schemas.openxmlformats.org/presentationml/2006/ole">
            <mc:AlternateContent xmlns:mc="http://schemas.openxmlformats.org/markup-compatibility/2006">
              <mc:Choice xmlns:v="urn:schemas-microsoft-com:vml" Requires="v">
                <p:oleObj spid="_x0000_s73871" name="Equation" r:id="rId13" imgW="2666880" imgH="393480" progId="Equation.DSMT4">
                  <p:embed/>
                </p:oleObj>
              </mc:Choice>
              <mc:Fallback>
                <p:oleObj name="Equation" r:id="rId13" imgW="2666880" imgH="393480" progId="Equation.DSMT4">
                  <p:embed/>
                  <p:pic>
                    <p:nvPicPr>
                      <p:cNvPr id="0" name="对象 6"/>
                      <p:cNvPicPr>
                        <a:picLocks noChangeAspect="1" noChangeArrowheads="1"/>
                      </p:cNvPicPr>
                      <p:nvPr/>
                    </p:nvPicPr>
                    <p:blipFill>
                      <a:blip r:embed="rId14"/>
                      <a:srcRect/>
                      <a:stretch>
                        <a:fillRect/>
                      </a:stretch>
                    </p:blipFill>
                    <p:spPr bwMode="auto">
                      <a:xfrm>
                        <a:off x="1619672" y="5805264"/>
                        <a:ext cx="49895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96849" y="439420"/>
            <a:ext cx="2862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转动动能定理</a:t>
            </a:r>
          </a:p>
        </p:txBody>
      </p:sp>
      <p:sp>
        <p:nvSpPr>
          <p:cNvPr id="8" name="Text Box 3"/>
          <p:cNvSpPr txBox="1">
            <a:spLocks noChangeArrowheads="1"/>
          </p:cNvSpPr>
          <p:nvPr/>
        </p:nvSpPr>
        <p:spPr bwMode="auto">
          <a:xfrm>
            <a:off x="3184524" y="434657"/>
            <a:ext cx="312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b="1">
                <a:solidFill>
                  <a:srgbClr val="66FFFF"/>
                </a:solidFill>
                <a:latin typeface="Times New Roman" pitchFamily="18" charset="0"/>
              </a:rPr>
              <a:t>—— </a:t>
            </a:r>
            <a:r>
              <a:rPr lang="zh-CN" altLang="en-US" sz="2800" b="1">
                <a:solidFill>
                  <a:srgbClr val="66FFFF"/>
                </a:solidFill>
                <a:latin typeface="Times New Roman" pitchFamily="18" charset="0"/>
              </a:rPr>
              <a:t>力矩功的效果</a:t>
            </a:r>
          </a:p>
        </p:txBody>
      </p:sp>
      <p:graphicFrame>
        <p:nvGraphicFramePr>
          <p:cNvPr id="9" name="Object 4"/>
          <p:cNvGraphicFramePr>
            <a:graphicFrameLocks/>
          </p:cNvGraphicFramePr>
          <p:nvPr>
            <p:extLst>
              <p:ext uri="{D42A27DB-BD31-4B8C-83A1-F6EECF244321}">
                <p14:modId xmlns:p14="http://schemas.microsoft.com/office/powerpoint/2010/main" val="1392921551"/>
              </p:ext>
            </p:extLst>
          </p:nvPr>
        </p:nvGraphicFramePr>
        <p:xfrm>
          <a:off x="5944195" y="1340768"/>
          <a:ext cx="1568450" cy="825500"/>
        </p:xfrm>
        <a:graphic>
          <a:graphicData uri="http://schemas.openxmlformats.org/presentationml/2006/ole">
            <mc:AlternateContent xmlns:mc="http://schemas.openxmlformats.org/markup-compatibility/2006">
              <mc:Choice xmlns:v="urn:schemas-microsoft-com:vml" Requires="v">
                <p:oleObj spid="_x0000_s64838" name="公式" r:id="rId3" imgW="1486024" imgH="733410" progId="Equation.3">
                  <p:embed/>
                </p:oleObj>
              </mc:Choice>
              <mc:Fallback>
                <p:oleObj name="公式" r:id="rId3" imgW="1486024" imgH="73341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195" y="1340768"/>
                        <a:ext cx="15684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p:cNvGraphicFramePr>
          <p:nvPr>
            <p:extLst>
              <p:ext uri="{D42A27DB-BD31-4B8C-83A1-F6EECF244321}">
                <p14:modId xmlns:p14="http://schemas.microsoft.com/office/powerpoint/2010/main" val="2341593943"/>
              </p:ext>
            </p:extLst>
          </p:nvPr>
        </p:nvGraphicFramePr>
        <p:xfrm>
          <a:off x="1292820" y="1605880"/>
          <a:ext cx="1501775" cy="315913"/>
        </p:xfrm>
        <a:graphic>
          <a:graphicData uri="http://schemas.openxmlformats.org/presentationml/2006/ole">
            <mc:AlternateContent xmlns:mc="http://schemas.openxmlformats.org/markup-compatibility/2006">
              <mc:Choice xmlns:v="urn:schemas-microsoft-com:vml" Requires="v">
                <p:oleObj spid="_x0000_s64839" name="公式" r:id="rId5" imgW="1409631" imgH="228634" progId="Equation.3">
                  <p:embed/>
                </p:oleObj>
              </mc:Choice>
              <mc:Fallback>
                <p:oleObj name="公式" r:id="rId5" imgW="1409631" imgH="22863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820" y="1605880"/>
                        <a:ext cx="150177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p:cNvGraphicFramePr>
          <p:nvPr>
            <p:extLst>
              <p:ext uri="{D42A27DB-BD31-4B8C-83A1-F6EECF244321}">
                <p14:modId xmlns:p14="http://schemas.microsoft.com/office/powerpoint/2010/main" val="1114113844"/>
              </p:ext>
            </p:extLst>
          </p:nvPr>
        </p:nvGraphicFramePr>
        <p:xfrm>
          <a:off x="2843808" y="1340768"/>
          <a:ext cx="2955925" cy="822325"/>
        </p:xfrm>
        <a:graphic>
          <a:graphicData uri="http://schemas.openxmlformats.org/presentationml/2006/ole">
            <mc:AlternateContent xmlns:mc="http://schemas.openxmlformats.org/markup-compatibility/2006">
              <mc:Choice xmlns:v="urn:schemas-microsoft-com:vml" Requires="v">
                <p:oleObj spid="_x0000_s64840" name="公式" r:id="rId7" imgW="2857594" imgH="733410" progId="Equation.3">
                  <p:embed/>
                </p:oleObj>
              </mc:Choice>
              <mc:Fallback>
                <p:oleObj name="公式" r:id="rId7" imgW="2857594" imgH="73341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1340768"/>
                        <a:ext cx="29559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7"/>
          <p:cNvSpPr txBox="1">
            <a:spLocks noChangeArrowheads="1"/>
          </p:cNvSpPr>
          <p:nvPr/>
        </p:nvSpPr>
        <p:spPr bwMode="auto">
          <a:xfrm>
            <a:off x="668236" y="24208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对于一有限过程</a:t>
            </a:r>
            <a:endParaRPr lang="zh-CN" altLang="en-US" sz="2400">
              <a:solidFill>
                <a:schemeClr val="bg1"/>
              </a:solidFill>
              <a:latin typeface="Times New Roman" pitchFamily="18" charset="0"/>
            </a:endParaRPr>
          </a:p>
        </p:txBody>
      </p:sp>
      <p:graphicFrame>
        <p:nvGraphicFramePr>
          <p:cNvPr id="13" name="Object 8"/>
          <p:cNvGraphicFramePr>
            <a:graphicFrameLocks/>
          </p:cNvGraphicFramePr>
          <p:nvPr>
            <p:extLst>
              <p:ext uri="{D42A27DB-BD31-4B8C-83A1-F6EECF244321}">
                <p14:modId xmlns:p14="http://schemas.microsoft.com/office/powerpoint/2010/main" val="1492600478"/>
              </p:ext>
            </p:extLst>
          </p:nvPr>
        </p:nvGraphicFramePr>
        <p:xfrm>
          <a:off x="970979" y="3230438"/>
          <a:ext cx="3514725" cy="828675"/>
        </p:xfrm>
        <a:graphic>
          <a:graphicData uri="http://schemas.openxmlformats.org/presentationml/2006/ole">
            <mc:AlternateContent xmlns:mc="http://schemas.openxmlformats.org/markup-compatibility/2006">
              <mc:Choice xmlns:v="urn:schemas-microsoft-com:vml" Requires="v">
                <p:oleObj spid="_x0000_s64841" name="公式" r:id="rId9" imgW="3409893" imgH="733410" progId="Equation.3">
                  <p:embed/>
                </p:oleObj>
              </mc:Choice>
              <mc:Fallback>
                <p:oleObj name="公式" r:id="rId9" imgW="3409893" imgH="73341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979" y="3230438"/>
                        <a:ext cx="35147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p:cNvGraphicFramePr>
          <p:nvPr>
            <p:extLst>
              <p:ext uri="{D42A27DB-BD31-4B8C-83A1-F6EECF244321}">
                <p14:modId xmlns:p14="http://schemas.microsoft.com/office/powerpoint/2010/main" val="3396875076"/>
              </p:ext>
            </p:extLst>
          </p:nvPr>
        </p:nvGraphicFramePr>
        <p:xfrm>
          <a:off x="4499992" y="3212976"/>
          <a:ext cx="2443162" cy="822325"/>
        </p:xfrm>
        <a:graphic>
          <a:graphicData uri="http://schemas.openxmlformats.org/presentationml/2006/ole">
            <mc:AlternateContent xmlns:mc="http://schemas.openxmlformats.org/markup-compatibility/2006">
              <mc:Choice xmlns:v="urn:schemas-microsoft-com:vml" Requires="v">
                <p:oleObj spid="_x0000_s64842" name="Equation" r:id="rId11" imgW="2362253" imgH="733410" progId="Equation.3">
                  <p:embed/>
                </p:oleObj>
              </mc:Choice>
              <mc:Fallback>
                <p:oleObj name="Equation" r:id="rId11" imgW="2362253" imgH="73341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9992" y="3212976"/>
                        <a:ext cx="24431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
          <p:cNvGraphicFramePr>
            <a:graphicFrameLocks/>
          </p:cNvGraphicFramePr>
          <p:nvPr>
            <p:extLst>
              <p:ext uri="{D42A27DB-BD31-4B8C-83A1-F6EECF244321}">
                <p14:modId xmlns:p14="http://schemas.microsoft.com/office/powerpoint/2010/main" val="4135161544"/>
              </p:ext>
            </p:extLst>
          </p:nvPr>
        </p:nvGraphicFramePr>
        <p:xfrm>
          <a:off x="6808217" y="3444751"/>
          <a:ext cx="874712" cy="428625"/>
        </p:xfrm>
        <a:graphic>
          <a:graphicData uri="http://schemas.openxmlformats.org/presentationml/2006/ole">
            <mc:AlternateContent xmlns:mc="http://schemas.openxmlformats.org/markup-compatibility/2006">
              <mc:Choice xmlns:v="urn:schemas-microsoft-com:vml" Requires="v">
                <p:oleObj spid="_x0000_s64843" name="Equation" r:id="rId13" imgW="790657" imgH="342816" progId="Equation.3">
                  <p:embed/>
                </p:oleObj>
              </mc:Choice>
              <mc:Fallback>
                <p:oleObj name="Equation" r:id="rId13" imgW="790657" imgH="342816"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08217" y="3444751"/>
                        <a:ext cx="87471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1"/>
          <p:cNvSpPr txBox="1">
            <a:spLocks noChangeArrowheads="1"/>
          </p:cNvSpPr>
          <p:nvPr/>
        </p:nvSpPr>
        <p:spPr bwMode="auto">
          <a:xfrm>
            <a:off x="788192" y="4365104"/>
            <a:ext cx="7920037" cy="1114425"/>
          </a:xfrm>
          <a:prstGeom prst="rect">
            <a:avLst/>
          </a:prstGeom>
          <a:solidFill>
            <a:srgbClr val="0033CC">
              <a:alpha val="50195"/>
            </a:srgbClr>
          </a:solidFill>
          <a:ln w="19050">
            <a:solidFill>
              <a:srgbClr val="0099CC">
                <a:alpha val="2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FF"/>
                </a:solidFill>
                <a:latin typeface="Times New Roman" pitchFamily="18" charset="0"/>
                <a:ea typeface="楷体_GB2312" pitchFamily="49" charset="-122"/>
              </a:rPr>
              <a:t>绕定轴转动刚体在任一过程中动能的增量，等于在该过程中作用在刚体上所有外力所作功的总和。这就是绕定轴转动刚体的</a:t>
            </a:r>
            <a:r>
              <a:rPr lang="en-US" altLang="zh-CN" sz="2400" b="1" dirty="0">
                <a:solidFill>
                  <a:srgbClr val="FFFFFF"/>
                </a:solidFill>
                <a:latin typeface="华文楷体" pitchFamily="2" charset="-122"/>
                <a:ea typeface="楷体_GB2312" pitchFamily="49" charset="-122"/>
              </a:rPr>
              <a:t>——</a:t>
            </a:r>
            <a:r>
              <a:rPr lang="zh-CN" altLang="en-US" sz="2400" b="1" dirty="0">
                <a:solidFill>
                  <a:srgbClr val="66FFFF"/>
                </a:solidFill>
                <a:latin typeface="Times New Roman" pitchFamily="18" charset="0"/>
                <a:ea typeface="楷体_GB2312" pitchFamily="49" charset="-122"/>
              </a:rPr>
              <a:t>动能定理</a:t>
            </a:r>
            <a:endParaRPr lang="zh-CN" altLang="en-US" sz="2400" dirty="0">
              <a:solidFill>
                <a:srgbClr val="66FFFF"/>
              </a:solidFill>
              <a:latin typeface="Times New Roman" pitchFamily="18" charset="0"/>
              <a:ea typeface="楷体_GB2312" pitchFamily="49" charset="-122"/>
            </a:endParaRPr>
          </a:p>
        </p:txBody>
      </p:sp>
    </p:spTree>
    <p:extLst>
      <p:ext uri="{BB962C8B-B14F-4D97-AF65-F5344CB8AC3E}">
        <p14:creationId xmlns:p14="http://schemas.microsoft.com/office/powerpoint/2010/main" val="3033577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utoUpdateAnimBg="0"/>
      <p:bldP spid="1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38225" y="381000"/>
            <a:ext cx="210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刚体的机械能</a:t>
            </a:r>
          </a:p>
        </p:txBody>
      </p:sp>
      <p:graphicFrame>
        <p:nvGraphicFramePr>
          <p:cNvPr id="34819" name="Object 3"/>
          <p:cNvGraphicFramePr>
            <a:graphicFrameLocks/>
          </p:cNvGraphicFramePr>
          <p:nvPr/>
        </p:nvGraphicFramePr>
        <p:xfrm>
          <a:off x="4191000" y="460375"/>
          <a:ext cx="1749425" cy="292100"/>
        </p:xfrm>
        <a:graphic>
          <a:graphicData uri="http://schemas.openxmlformats.org/presentationml/2006/ole">
            <mc:AlternateContent xmlns:mc="http://schemas.openxmlformats.org/markup-compatibility/2006">
              <mc:Choice xmlns:v="urn:schemas-microsoft-com:vml" Requires="v">
                <p:oleObj spid="_x0000_s37632" name="Equation" r:id="rId3" imgW="1666885" imgH="200021" progId="Equation.3">
                  <p:embed/>
                </p:oleObj>
              </mc:Choice>
              <mc:Fallback>
                <p:oleObj name="Equation" r:id="rId3" imgW="1666885" imgH="200021"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60375"/>
                        <a:ext cx="17494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0" name="Rectangle 4"/>
          <p:cNvSpPr>
            <a:spLocks noChangeArrowheads="1"/>
          </p:cNvSpPr>
          <p:nvPr/>
        </p:nvSpPr>
        <p:spPr bwMode="auto">
          <a:xfrm>
            <a:off x="1187450" y="1052513"/>
            <a:ext cx="1841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66FFFF"/>
                </a:solidFill>
                <a:latin typeface="宋体" pitchFamily="2" charset="-122"/>
              </a:rPr>
              <a:t>刚体重力势能</a:t>
            </a:r>
            <a:endParaRPr lang="zh-CN" altLang="en-US" sz="2400" b="1">
              <a:solidFill>
                <a:srgbClr val="66FFFF"/>
              </a:solidFill>
              <a:latin typeface="Times New Roman" pitchFamily="18" charset="0"/>
            </a:endParaRPr>
          </a:p>
        </p:txBody>
      </p:sp>
      <p:grpSp>
        <p:nvGrpSpPr>
          <p:cNvPr id="34821" name="Group 5"/>
          <p:cNvGrpSpPr>
            <a:grpSpLocks/>
          </p:cNvGrpSpPr>
          <p:nvPr/>
        </p:nvGrpSpPr>
        <p:grpSpPr bwMode="auto">
          <a:xfrm>
            <a:off x="1184275" y="1628775"/>
            <a:ext cx="1878013" cy="2773363"/>
            <a:chOff x="746" y="1026"/>
            <a:chExt cx="1183" cy="1747"/>
          </a:xfrm>
        </p:grpSpPr>
        <p:sp>
          <p:nvSpPr>
            <p:cNvPr id="36898" name="Freeform 6"/>
            <p:cNvSpPr>
              <a:spLocks/>
            </p:cNvSpPr>
            <p:nvPr/>
          </p:nvSpPr>
          <p:spPr bwMode="auto">
            <a:xfrm rot="14896355" flipH="1">
              <a:off x="839" y="933"/>
              <a:ext cx="998" cy="1183"/>
            </a:xfrm>
            <a:custGeom>
              <a:avLst/>
              <a:gdLst>
                <a:gd name="T0" fmla="*/ 0 w 2120"/>
                <a:gd name="T1" fmla="*/ 32 h 1720"/>
                <a:gd name="T2" fmla="*/ 0 w 2120"/>
                <a:gd name="T3" fmla="*/ 17 h 1720"/>
                <a:gd name="T4" fmla="*/ 0 w 2120"/>
                <a:gd name="T5" fmla="*/ 5 h 1720"/>
                <a:gd name="T6" fmla="*/ 1 w 2120"/>
                <a:gd name="T7" fmla="*/ 2 h 1720"/>
                <a:gd name="T8" fmla="*/ 1 w 2120"/>
                <a:gd name="T9" fmla="*/ 18 h 1720"/>
                <a:gd name="T10" fmla="*/ 1 w 2120"/>
                <a:gd name="T11" fmla="*/ 33 h 1720"/>
                <a:gd name="T12" fmla="*/ 0 w 2120"/>
                <a:gd name="T13" fmla="*/ 40 h 1720"/>
                <a:gd name="T14" fmla="*/ 0 w 2120"/>
                <a:gd name="T15" fmla="*/ 39 h 1720"/>
                <a:gd name="T16" fmla="*/ 0 w 2120"/>
                <a:gd name="T17" fmla="*/ 32 h 1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0" h="1720">
                  <a:moveTo>
                    <a:pt x="400" y="1380"/>
                  </a:moveTo>
                  <a:cubicBezTo>
                    <a:pt x="280" y="1228"/>
                    <a:pt x="0" y="930"/>
                    <a:pt x="25" y="735"/>
                  </a:cubicBezTo>
                  <a:cubicBezTo>
                    <a:pt x="50" y="540"/>
                    <a:pt x="315" y="317"/>
                    <a:pt x="550" y="210"/>
                  </a:cubicBezTo>
                  <a:cubicBezTo>
                    <a:pt x="785" y="103"/>
                    <a:pt x="1185" y="0"/>
                    <a:pt x="1435" y="90"/>
                  </a:cubicBezTo>
                  <a:cubicBezTo>
                    <a:pt x="1685" y="180"/>
                    <a:pt x="1980" y="530"/>
                    <a:pt x="2050" y="750"/>
                  </a:cubicBezTo>
                  <a:cubicBezTo>
                    <a:pt x="2120" y="970"/>
                    <a:pt x="1970" y="1255"/>
                    <a:pt x="1855" y="1410"/>
                  </a:cubicBezTo>
                  <a:cubicBezTo>
                    <a:pt x="1740" y="1565"/>
                    <a:pt x="1545" y="1640"/>
                    <a:pt x="1360" y="1680"/>
                  </a:cubicBezTo>
                  <a:cubicBezTo>
                    <a:pt x="1175" y="1720"/>
                    <a:pt x="910" y="1702"/>
                    <a:pt x="745" y="1650"/>
                  </a:cubicBezTo>
                  <a:cubicBezTo>
                    <a:pt x="580" y="1598"/>
                    <a:pt x="520" y="1532"/>
                    <a:pt x="400" y="1380"/>
                  </a:cubicBezTo>
                  <a:close/>
                </a:path>
              </a:pathLst>
            </a:custGeom>
            <a:solidFill>
              <a:srgbClr val="9B9A66"/>
            </a:solidFill>
            <a:ln w="38100" cmpd="sng">
              <a:solidFill>
                <a:srgbClr val="00FF00"/>
              </a:solidFill>
              <a:round/>
              <a:headEnd/>
              <a:tailEnd/>
            </a:ln>
          </p:spPr>
          <p:txBody>
            <a:bodyPr/>
            <a:lstStyle/>
            <a:p>
              <a:endParaRPr lang="zh-CN" altLang="en-US"/>
            </a:p>
          </p:txBody>
        </p:sp>
        <p:sp>
          <p:nvSpPr>
            <p:cNvPr id="36899" name="Line 7"/>
            <p:cNvSpPr>
              <a:spLocks noChangeShapeType="1"/>
            </p:cNvSpPr>
            <p:nvPr/>
          </p:nvSpPr>
          <p:spPr bwMode="auto">
            <a:xfrm>
              <a:off x="1242" y="1616"/>
              <a:ext cx="0" cy="1157"/>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0" name="Line 8"/>
            <p:cNvSpPr>
              <a:spLocks noChangeShapeType="1"/>
            </p:cNvSpPr>
            <p:nvPr/>
          </p:nvSpPr>
          <p:spPr bwMode="auto">
            <a:xfrm>
              <a:off x="1500" y="1474"/>
              <a:ext cx="0" cy="1299"/>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4825" name="Object 9"/>
          <p:cNvGraphicFramePr>
            <a:graphicFrameLocks/>
          </p:cNvGraphicFramePr>
          <p:nvPr/>
        </p:nvGraphicFramePr>
        <p:xfrm>
          <a:off x="5219700" y="3397250"/>
          <a:ext cx="2560638" cy="784225"/>
        </p:xfrm>
        <a:graphic>
          <a:graphicData uri="http://schemas.openxmlformats.org/presentationml/2006/ole">
            <mc:AlternateContent xmlns:mc="http://schemas.openxmlformats.org/markup-compatibility/2006">
              <mc:Choice xmlns:v="urn:schemas-microsoft-com:vml" Requires="v">
                <p:oleObj spid="_x0000_s37633" name="公式" r:id="rId5" imgW="2466990" imgH="695349" progId="Equation.3">
                  <p:embed/>
                </p:oleObj>
              </mc:Choice>
              <mc:Fallback>
                <p:oleObj name="公式" r:id="rId5" imgW="2466990" imgH="695349"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397250"/>
                        <a:ext cx="2560638" cy="7842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p:cNvGraphicFramePr>
          <p:nvPr/>
        </p:nvGraphicFramePr>
        <p:xfrm>
          <a:off x="4049713" y="973138"/>
          <a:ext cx="2212975" cy="511175"/>
        </p:xfrm>
        <a:graphic>
          <a:graphicData uri="http://schemas.openxmlformats.org/presentationml/2006/ole">
            <mc:AlternateContent xmlns:mc="http://schemas.openxmlformats.org/markup-compatibility/2006">
              <mc:Choice xmlns:v="urn:schemas-microsoft-com:vml" Requires="v">
                <p:oleObj spid="_x0000_s37634" name="Equation" r:id="rId7" imgW="2124165" imgH="419207" progId="Equation.3">
                  <p:embed/>
                </p:oleObj>
              </mc:Choice>
              <mc:Fallback>
                <p:oleObj name="Equation" r:id="rId7" imgW="2124165" imgH="419207"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713" y="973138"/>
                        <a:ext cx="22129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11"/>
          <p:cNvGraphicFramePr>
            <a:graphicFrameLocks/>
          </p:cNvGraphicFramePr>
          <p:nvPr/>
        </p:nvGraphicFramePr>
        <p:xfrm>
          <a:off x="4533900" y="1638300"/>
          <a:ext cx="3157538" cy="850900"/>
        </p:xfrm>
        <a:graphic>
          <a:graphicData uri="http://schemas.openxmlformats.org/presentationml/2006/ole">
            <mc:AlternateContent xmlns:mc="http://schemas.openxmlformats.org/markup-compatibility/2006">
              <mc:Choice xmlns:v="urn:schemas-microsoft-com:vml" Requires="v">
                <p:oleObj spid="_x0000_s37635" name="公式" r:id="rId9" imgW="3057620" imgH="762022" progId="Equation.3">
                  <p:embed/>
                </p:oleObj>
              </mc:Choice>
              <mc:Fallback>
                <p:oleObj name="公式" r:id="rId9" imgW="3057620" imgH="762022"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900" y="1638300"/>
                        <a:ext cx="3157538"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8" name="Text Box 12"/>
          <p:cNvSpPr txBox="1">
            <a:spLocks noChangeArrowheads="1"/>
          </p:cNvSpPr>
          <p:nvPr/>
        </p:nvSpPr>
        <p:spPr bwMode="auto">
          <a:xfrm>
            <a:off x="3992563" y="3357563"/>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a:t>
            </a:r>
          </a:p>
        </p:txBody>
      </p:sp>
      <p:sp>
        <p:nvSpPr>
          <p:cNvPr id="34829" name="AutoShape 13"/>
          <p:cNvSpPr>
            <a:spLocks noChangeArrowheads="1"/>
          </p:cNvSpPr>
          <p:nvPr/>
        </p:nvSpPr>
        <p:spPr bwMode="auto">
          <a:xfrm>
            <a:off x="5437188" y="2708275"/>
            <a:ext cx="1871662" cy="415925"/>
          </a:xfrm>
          <a:prstGeom prst="wedgeRectCallout">
            <a:avLst>
              <a:gd name="adj1" fmla="val 38806"/>
              <a:gd name="adj2" fmla="val -15076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sz="2000" b="1">
                <a:solidFill>
                  <a:schemeClr val="bg1"/>
                </a:solidFill>
                <a:latin typeface="Times New Roman" pitchFamily="18" charset="0"/>
                <a:ea typeface="楷体_GB2312" pitchFamily="49" charset="-122"/>
              </a:rPr>
              <a:t>质心的势能</a:t>
            </a:r>
          </a:p>
        </p:txBody>
      </p:sp>
      <p:sp>
        <p:nvSpPr>
          <p:cNvPr id="34830" name="Text Box 14"/>
          <p:cNvSpPr txBox="1">
            <a:spLocks noChangeArrowheads="1"/>
          </p:cNvSpPr>
          <p:nvPr/>
        </p:nvSpPr>
        <p:spPr bwMode="auto">
          <a:xfrm>
            <a:off x="1116013" y="4772025"/>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刚体的机械能守恒</a:t>
            </a:r>
            <a:endParaRPr lang="zh-CN" altLang="en-US" sz="2400">
              <a:solidFill>
                <a:srgbClr val="66FFFF"/>
              </a:solidFill>
              <a:latin typeface="Times New Roman" pitchFamily="18" charset="0"/>
            </a:endParaRPr>
          </a:p>
        </p:txBody>
      </p:sp>
      <p:graphicFrame>
        <p:nvGraphicFramePr>
          <p:cNvPr id="34831" name="Object 15"/>
          <p:cNvGraphicFramePr>
            <a:graphicFrameLocks/>
          </p:cNvGraphicFramePr>
          <p:nvPr/>
        </p:nvGraphicFramePr>
        <p:xfrm>
          <a:off x="5219700" y="4572000"/>
          <a:ext cx="2592388" cy="827088"/>
        </p:xfrm>
        <a:graphic>
          <a:graphicData uri="http://schemas.openxmlformats.org/presentationml/2006/ole">
            <mc:AlternateContent xmlns:mc="http://schemas.openxmlformats.org/markup-compatibility/2006">
              <mc:Choice xmlns:v="urn:schemas-microsoft-com:vml" Requires="v">
                <p:oleObj spid="_x0000_s37636" name="公式" r:id="rId11" imgW="2495603" imgH="733410" progId="Equation.3">
                  <p:embed/>
                </p:oleObj>
              </mc:Choice>
              <mc:Fallback>
                <p:oleObj name="公式" r:id="rId11" imgW="2495603" imgH="73341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9700" y="4572000"/>
                        <a:ext cx="25923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2" name="Text Box 16"/>
          <p:cNvSpPr txBox="1">
            <a:spLocks noChangeArrowheads="1"/>
          </p:cNvSpPr>
          <p:nvPr/>
        </p:nvSpPr>
        <p:spPr bwMode="auto">
          <a:xfrm>
            <a:off x="758825" y="5676900"/>
            <a:ext cx="807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对于包括刚体的系统，功能原理和机械能守恒定律仍成立</a:t>
            </a:r>
          </a:p>
        </p:txBody>
      </p:sp>
      <p:sp>
        <p:nvSpPr>
          <p:cNvPr id="34833" name="Rectangle 17"/>
          <p:cNvSpPr>
            <a:spLocks noChangeArrowheads="1"/>
          </p:cNvSpPr>
          <p:nvPr/>
        </p:nvSpPr>
        <p:spPr bwMode="auto">
          <a:xfrm>
            <a:off x="749300" y="46370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4834" name="Rectangle 18"/>
          <p:cNvSpPr>
            <a:spLocks noChangeArrowheads="1"/>
          </p:cNvSpPr>
          <p:nvPr/>
        </p:nvSpPr>
        <p:spPr bwMode="auto">
          <a:xfrm>
            <a:off x="750888" y="246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grpSp>
        <p:nvGrpSpPr>
          <p:cNvPr id="34835" name="Group 19"/>
          <p:cNvGrpSpPr>
            <a:grpSpLocks/>
          </p:cNvGrpSpPr>
          <p:nvPr/>
        </p:nvGrpSpPr>
        <p:grpSpPr bwMode="auto">
          <a:xfrm>
            <a:off x="900113" y="4400550"/>
            <a:ext cx="2446337" cy="90488"/>
            <a:chOff x="567" y="2772"/>
            <a:chExt cx="1541" cy="57"/>
          </a:xfrm>
        </p:grpSpPr>
        <p:sp>
          <p:nvSpPr>
            <p:cNvPr id="36886" name="Line 20"/>
            <p:cNvSpPr>
              <a:spLocks noChangeShapeType="1"/>
            </p:cNvSpPr>
            <p:nvPr/>
          </p:nvSpPr>
          <p:spPr bwMode="auto">
            <a:xfrm>
              <a:off x="596" y="2772"/>
              <a:ext cx="1512" cy="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Line 21"/>
            <p:cNvSpPr>
              <a:spLocks noChangeShapeType="1"/>
            </p:cNvSpPr>
            <p:nvPr/>
          </p:nvSpPr>
          <p:spPr bwMode="auto">
            <a:xfrm flipH="1">
              <a:off x="567"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8" name="Line 22"/>
            <p:cNvSpPr>
              <a:spLocks noChangeShapeType="1"/>
            </p:cNvSpPr>
            <p:nvPr/>
          </p:nvSpPr>
          <p:spPr bwMode="auto">
            <a:xfrm flipH="1">
              <a:off x="71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9" name="Line 23"/>
            <p:cNvSpPr>
              <a:spLocks noChangeShapeType="1"/>
            </p:cNvSpPr>
            <p:nvPr/>
          </p:nvSpPr>
          <p:spPr bwMode="auto">
            <a:xfrm flipH="1">
              <a:off x="86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0" name="Line 24"/>
            <p:cNvSpPr>
              <a:spLocks noChangeShapeType="1"/>
            </p:cNvSpPr>
            <p:nvPr/>
          </p:nvSpPr>
          <p:spPr bwMode="auto">
            <a:xfrm flipH="1">
              <a:off x="1009"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Line 25"/>
            <p:cNvSpPr>
              <a:spLocks noChangeShapeType="1"/>
            </p:cNvSpPr>
            <p:nvPr/>
          </p:nvSpPr>
          <p:spPr bwMode="auto">
            <a:xfrm flipH="1">
              <a:off x="115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2" name="Line 26"/>
            <p:cNvSpPr>
              <a:spLocks noChangeShapeType="1"/>
            </p:cNvSpPr>
            <p:nvPr/>
          </p:nvSpPr>
          <p:spPr bwMode="auto">
            <a:xfrm flipH="1">
              <a:off x="130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3" name="Line 27"/>
            <p:cNvSpPr>
              <a:spLocks noChangeShapeType="1"/>
            </p:cNvSpPr>
            <p:nvPr/>
          </p:nvSpPr>
          <p:spPr bwMode="auto">
            <a:xfrm flipH="1">
              <a:off x="145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Line 28"/>
            <p:cNvSpPr>
              <a:spLocks noChangeShapeType="1"/>
            </p:cNvSpPr>
            <p:nvPr/>
          </p:nvSpPr>
          <p:spPr bwMode="auto">
            <a:xfrm flipH="1">
              <a:off x="1598"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Line 29"/>
            <p:cNvSpPr>
              <a:spLocks noChangeShapeType="1"/>
            </p:cNvSpPr>
            <p:nvPr/>
          </p:nvSpPr>
          <p:spPr bwMode="auto">
            <a:xfrm flipH="1">
              <a:off x="174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6" name="Line 30"/>
            <p:cNvSpPr>
              <a:spLocks noChangeShapeType="1"/>
            </p:cNvSpPr>
            <p:nvPr/>
          </p:nvSpPr>
          <p:spPr bwMode="auto">
            <a:xfrm flipH="1">
              <a:off x="1893"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7" name="Line 31"/>
            <p:cNvSpPr>
              <a:spLocks noChangeShapeType="1"/>
            </p:cNvSpPr>
            <p:nvPr/>
          </p:nvSpPr>
          <p:spPr bwMode="auto">
            <a:xfrm flipH="1">
              <a:off x="204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4848" name="Object 32"/>
          <p:cNvGraphicFramePr>
            <a:graphicFrameLocks noGrp="1"/>
          </p:cNvGraphicFramePr>
          <p:nvPr>
            <p:ph sz="quarter" idx="1"/>
          </p:nvPr>
        </p:nvGraphicFramePr>
        <p:xfrm>
          <a:off x="1581150" y="3429000"/>
          <a:ext cx="292100" cy="431800"/>
        </p:xfrm>
        <a:graphic>
          <a:graphicData uri="http://schemas.openxmlformats.org/presentationml/2006/ole">
            <mc:AlternateContent xmlns:mc="http://schemas.openxmlformats.org/markup-compatibility/2006">
              <mc:Choice xmlns:v="urn:schemas-microsoft-com:vml" Requires="v">
                <p:oleObj spid="_x0000_s37637" name="公式" r:id="rId13" imgW="200026" imgH="342816" progId="Equation.3">
                  <p:embed/>
                </p:oleObj>
              </mc:Choice>
              <mc:Fallback>
                <p:oleObj name="公式" r:id="rId13" imgW="200026" imgH="342816" progId="Equation.3">
                  <p:embed/>
                  <p:pic>
                    <p:nvPicPr>
                      <p:cNvPr id="0" name="Object 32"/>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1150" y="3429000"/>
                        <a:ext cx="2921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49" name="Object 33"/>
          <p:cNvGraphicFramePr>
            <a:graphicFrameLocks noGrp="1"/>
          </p:cNvGraphicFramePr>
          <p:nvPr>
            <p:ph sz="quarter" idx="2"/>
          </p:nvPr>
        </p:nvGraphicFramePr>
        <p:xfrm>
          <a:off x="2508250" y="3944938"/>
          <a:ext cx="957263" cy="409575"/>
        </p:xfrm>
        <a:graphic>
          <a:graphicData uri="http://schemas.openxmlformats.org/presentationml/2006/ole">
            <mc:AlternateContent xmlns:mc="http://schemas.openxmlformats.org/markup-compatibility/2006">
              <mc:Choice xmlns:v="urn:schemas-microsoft-com:vml" Requires="v">
                <p:oleObj spid="_x0000_s37638" name="公式" r:id="rId15" imgW="885946" imgH="323920" progId="Equation.3">
                  <p:embed/>
                </p:oleObj>
              </mc:Choice>
              <mc:Fallback>
                <p:oleObj name="公式" r:id="rId15" imgW="885946" imgH="323920" progId="Equation.3">
                  <p:embed/>
                  <p:pic>
                    <p:nvPicPr>
                      <p:cNvPr id="0" name="Object 33"/>
                      <p:cNvPicPr>
                        <a:picLocks noGrp="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0" y="3944938"/>
                        <a:ext cx="9572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0" name="Object 34"/>
          <p:cNvGraphicFramePr>
            <a:graphicFrameLocks noGrp="1"/>
          </p:cNvGraphicFramePr>
          <p:nvPr>
            <p:ph sz="quarter" idx="3"/>
          </p:nvPr>
        </p:nvGraphicFramePr>
        <p:xfrm>
          <a:off x="1643063" y="2413000"/>
          <a:ext cx="411162" cy="258763"/>
        </p:xfrm>
        <a:graphic>
          <a:graphicData uri="http://schemas.openxmlformats.org/presentationml/2006/ole">
            <mc:AlternateContent xmlns:mc="http://schemas.openxmlformats.org/markup-compatibility/2006">
              <mc:Choice xmlns:v="urn:schemas-microsoft-com:vml" Requires="v">
                <p:oleObj spid="_x0000_s37639" name="公式" r:id="rId17" imgW="257254" imgH="123900" progId="Equation.3">
                  <p:embed/>
                </p:oleObj>
              </mc:Choice>
              <mc:Fallback>
                <p:oleObj name="公式" r:id="rId17" imgW="257254" imgH="123900" progId="Equation.3">
                  <p:embed/>
                  <p:pic>
                    <p:nvPicPr>
                      <p:cNvPr id="0" name="Object 34"/>
                      <p:cNvPicPr>
                        <a:picLocks noGrp="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43063" y="2413000"/>
                        <a:ext cx="411162"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1" name="Object 35"/>
          <p:cNvGraphicFramePr>
            <a:graphicFrameLocks noGrp="1"/>
          </p:cNvGraphicFramePr>
          <p:nvPr>
            <p:ph sz="quarter" idx="4"/>
          </p:nvPr>
        </p:nvGraphicFramePr>
        <p:xfrm>
          <a:off x="2317750" y="2028825"/>
          <a:ext cx="655638" cy="517525"/>
        </p:xfrm>
        <a:graphic>
          <a:graphicData uri="http://schemas.openxmlformats.org/presentationml/2006/ole">
            <mc:AlternateContent xmlns:mc="http://schemas.openxmlformats.org/markup-compatibility/2006">
              <mc:Choice xmlns:v="urn:schemas-microsoft-com:vml" Requires="v">
                <p:oleObj spid="_x0000_s37640" name="公式" r:id="rId19" imgW="457280" imgH="342816" progId="Equation.3">
                  <p:embed/>
                </p:oleObj>
              </mc:Choice>
              <mc:Fallback>
                <p:oleObj name="公式" r:id="rId19" imgW="457280" imgH="342816" progId="Equation.3">
                  <p:embed/>
                  <p:pic>
                    <p:nvPicPr>
                      <p:cNvPr id="0" name="Object 35"/>
                      <p:cNvPicPr>
                        <a:picLocks noGrp="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7750" y="2028825"/>
                        <a:ext cx="6556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2" name="Object 36"/>
          <p:cNvGraphicFramePr>
            <a:graphicFrameLocks/>
          </p:cNvGraphicFramePr>
          <p:nvPr/>
        </p:nvGraphicFramePr>
        <p:xfrm>
          <a:off x="2452688" y="3429000"/>
          <a:ext cx="265112" cy="431800"/>
        </p:xfrm>
        <a:graphic>
          <a:graphicData uri="http://schemas.openxmlformats.org/presentationml/2006/ole">
            <mc:AlternateContent xmlns:mc="http://schemas.openxmlformats.org/markup-compatibility/2006">
              <mc:Choice xmlns:v="urn:schemas-microsoft-com:vml" Requires="v">
                <p:oleObj spid="_x0000_s37641" name="公式" r:id="rId21" imgW="171412" imgH="342816" progId="Equation.3">
                  <p:embed/>
                </p:oleObj>
              </mc:Choice>
              <mc:Fallback>
                <p:oleObj name="公式" r:id="rId21" imgW="171412" imgH="342816" progId="Equation.3">
                  <p:embed/>
                  <p:pic>
                    <p:nvPicPr>
                      <p:cNvPr id="0" name="Object 3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52688" y="3429000"/>
                        <a:ext cx="26511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131" name="Picture 26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06587" y="6144344"/>
            <a:ext cx="5261214" cy="53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34"/>
                                        </p:tgtEl>
                                        <p:attrNameLst>
                                          <p:attrName>style.visibility</p:attrName>
                                        </p:attrNameLst>
                                      </p:cBhvr>
                                      <p:to>
                                        <p:strVal val="visible"/>
                                      </p:to>
                                    </p:set>
                                    <p:animEffect transition="in" filter="wipe(left)">
                                      <p:cBhvr>
                                        <p:cTn id="7" dur="500"/>
                                        <p:tgtEl>
                                          <p:spTgt spid="348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Effect transition="in" filter="wipe(left)">
                                      <p:cBhvr>
                                        <p:cTn id="11" dur="500"/>
                                        <p:tgtEl>
                                          <p:spTgt spid="348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4819"/>
                                        </p:tgtEl>
                                        <p:attrNameLst>
                                          <p:attrName>style.visibility</p:attrName>
                                        </p:attrNameLst>
                                      </p:cBhvr>
                                      <p:to>
                                        <p:strVal val="visible"/>
                                      </p:to>
                                    </p:set>
                                    <p:animEffect transition="in" filter="wipe(left)">
                                      <p:cBhvr>
                                        <p:cTn id="16" dur="500"/>
                                        <p:tgtEl>
                                          <p:spTgt spid="348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wipe(left)">
                                      <p:cBhvr>
                                        <p:cTn id="21" dur="500"/>
                                        <p:tgtEl>
                                          <p:spTgt spid="348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4826"/>
                                        </p:tgtEl>
                                        <p:attrNameLst>
                                          <p:attrName>style.visibility</p:attrName>
                                        </p:attrNameLst>
                                      </p:cBhvr>
                                      <p:to>
                                        <p:strVal val="visible"/>
                                      </p:to>
                                    </p:set>
                                    <p:animEffect transition="in" filter="wipe(left)">
                                      <p:cBhvr>
                                        <p:cTn id="26" dur="500"/>
                                        <p:tgtEl>
                                          <p:spTgt spid="348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4827"/>
                                        </p:tgtEl>
                                        <p:attrNameLst>
                                          <p:attrName>style.visibility</p:attrName>
                                        </p:attrNameLst>
                                      </p:cBhvr>
                                      <p:to>
                                        <p:strVal val="visible"/>
                                      </p:to>
                                    </p:set>
                                    <p:animEffect transition="in" filter="wipe(left)">
                                      <p:cBhvr>
                                        <p:cTn id="31" dur="500"/>
                                        <p:tgtEl>
                                          <p:spTgt spid="348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34821"/>
                                        </p:tgtEl>
                                        <p:attrNameLst>
                                          <p:attrName>style.visibility</p:attrName>
                                        </p:attrNameLst>
                                      </p:cBhvr>
                                      <p:to>
                                        <p:strVal val="visible"/>
                                      </p:to>
                                    </p:set>
                                    <p:animEffect transition="in" filter="box(out)">
                                      <p:cBhvr>
                                        <p:cTn id="36" dur="500"/>
                                        <p:tgtEl>
                                          <p:spTgt spid="34821"/>
                                        </p:tgtEl>
                                      </p:cBhvr>
                                    </p:animEffect>
                                  </p:childTnLst>
                                </p:cTn>
                              </p:par>
                            </p:childTnLst>
                          </p:cTn>
                        </p:par>
                        <p:par>
                          <p:cTn id="37" fill="hold" nodeType="afterGroup">
                            <p:stCondLst>
                              <p:cond delay="500"/>
                            </p:stCondLst>
                            <p:childTnLst>
                              <p:par>
                                <p:cTn id="38" presetID="4" presetClass="entr" presetSubtype="32" fill="hold" nodeType="afterEffect">
                                  <p:stCondLst>
                                    <p:cond delay="0"/>
                                  </p:stCondLst>
                                  <p:childTnLst>
                                    <p:set>
                                      <p:cBhvr>
                                        <p:cTn id="39" dur="1" fill="hold">
                                          <p:stCondLst>
                                            <p:cond delay="0"/>
                                          </p:stCondLst>
                                        </p:cTn>
                                        <p:tgtEl>
                                          <p:spTgt spid="34835"/>
                                        </p:tgtEl>
                                        <p:attrNameLst>
                                          <p:attrName>style.visibility</p:attrName>
                                        </p:attrNameLst>
                                      </p:cBhvr>
                                      <p:to>
                                        <p:strVal val="visible"/>
                                      </p:to>
                                    </p:set>
                                    <p:animEffect transition="in" filter="box(out)">
                                      <p:cBhvr>
                                        <p:cTn id="40" dur="500"/>
                                        <p:tgtEl>
                                          <p:spTgt spid="34835"/>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34851"/>
                                        </p:tgtEl>
                                        <p:attrNameLst>
                                          <p:attrName>style.visibility</p:attrName>
                                        </p:attrNameLst>
                                      </p:cBhvr>
                                      <p:to>
                                        <p:strVal val="visible"/>
                                      </p:to>
                                    </p:set>
                                    <p:animEffect transition="in" filter="wipe(left)">
                                      <p:cBhvr>
                                        <p:cTn id="44" dur="500"/>
                                        <p:tgtEl>
                                          <p:spTgt spid="34851"/>
                                        </p:tgtEl>
                                      </p:cBhvr>
                                    </p:animEffect>
                                  </p:childTnLst>
                                </p:cTn>
                              </p:par>
                            </p:childTnLst>
                          </p:cTn>
                        </p:par>
                        <p:par>
                          <p:cTn id="45" fill="hold" nodeType="afterGroup">
                            <p:stCondLst>
                              <p:cond delay="1500"/>
                            </p:stCondLst>
                            <p:childTnLst>
                              <p:par>
                                <p:cTn id="46" presetID="22" presetClass="entr" presetSubtype="8" fill="hold" nodeType="afterEffect">
                                  <p:stCondLst>
                                    <p:cond delay="0"/>
                                  </p:stCondLst>
                                  <p:childTnLst>
                                    <p:set>
                                      <p:cBhvr>
                                        <p:cTn id="47" dur="1" fill="hold">
                                          <p:stCondLst>
                                            <p:cond delay="0"/>
                                          </p:stCondLst>
                                        </p:cTn>
                                        <p:tgtEl>
                                          <p:spTgt spid="34850"/>
                                        </p:tgtEl>
                                        <p:attrNameLst>
                                          <p:attrName>style.visibility</p:attrName>
                                        </p:attrNameLst>
                                      </p:cBhvr>
                                      <p:to>
                                        <p:strVal val="visible"/>
                                      </p:to>
                                    </p:set>
                                    <p:animEffect transition="in" filter="wipe(left)">
                                      <p:cBhvr>
                                        <p:cTn id="48" dur="500"/>
                                        <p:tgtEl>
                                          <p:spTgt spid="34850"/>
                                        </p:tgtEl>
                                      </p:cBhvr>
                                    </p:animEffect>
                                  </p:childTnLst>
                                </p:cTn>
                              </p:par>
                            </p:childTnLst>
                          </p:cTn>
                        </p:par>
                        <p:par>
                          <p:cTn id="49" fill="hold" nodeType="afterGroup">
                            <p:stCondLst>
                              <p:cond delay="2000"/>
                            </p:stCondLst>
                            <p:childTnLst>
                              <p:par>
                                <p:cTn id="50" presetID="22" presetClass="entr" presetSubtype="8" fill="hold" nodeType="afterEffect">
                                  <p:stCondLst>
                                    <p:cond delay="0"/>
                                  </p:stCondLst>
                                  <p:childTnLst>
                                    <p:set>
                                      <p:cBhvr>
                                        <p:cTn id="51" dur="1" fill="hold">
                                          <p:stCondLst>
                                            <p:cond delay="0"/>
                                          </p:stCondLst>
                                        </p:cTn>
                                        <p:tgtEl>
                                          <p:spTgt spid="34848"/>
                                        </p:tgtEl>
                                        <p:attrNameLst>
                                          <p:attrName>style.visibility</p:attrName>
                                        </p:attrNameLst>
                                      </p:cBhvr>
                                      <p:to>
                                        <p:strVal val="visible"/>
                                      </p:to>
                                    </p:set>
                                    <p:animEffect transition="in" filter="wipe(left)">
                                      <p:cBhvr>
                                        <p:cTn id="52" dur="500"/>
                                        <p:tgtEl>
                                          <p:spTgt spid="34848"/>
                                        </p:tgtEl>
                                      </p:cBhvr>
                                    </p:animEffect>
                                  </p:childTnLst>
                                </p:cTn>
                              </p:par>
                            </p:childTnLst>
                          </p:cTn>
                        </p:par>
                        <p:par>
                          <p:cTn id="53" fill="hold" nodeType="afterGroup">
                            <p:stCondLst>
                              <p:cond delay="2500"/>
                            </p:stCondLst>
                            <p:childTnLst>
                              <p:par>
                                <p:cTn id="54" presetID="22" presetClass="entr" presetSubtype="8" fill="hold" nodeType="afterEffect">
                                  <p:stCondLst>
                                    <p:cond delay="0"/>
                                  </p:stCondLst>
                                  <p:childTnLst>
                                    <p:set>
                                      <p:cBhvr>
                                        <p:cTn id="55" dur="1" fill="hold">
                                          <p:stCondLst>
                                            <p:cond delay="0"/>
                                          </p:stCondLst>
                                        </p:cTn>
                                        <p:tgtEl>
                                          <p:spTgt spid="34852"/>
                                        </p:tgtEl>
                                        <p:attrNameLst>
                                          <p:attrName>style.visibility</p:attrName>
                                        </p:attrNameLst>
                                      </p:cBhvr>
                                      <p:to>
                                        <p:strVal val="visible"/>
                                      </p:to>
                                    </p:set>
                                    <p:animEffect transition="in" filter="wipe(left)">
                                      <p:cBhvr>
                                        <p:cTn id="56" dur="500"/>
                                        <p:tgtEl>
                                          <p:spTgt spid="34852"/>
                                        </p:tgtEl>
                                      </p:cBhvr>
                                    </p:animEffect>
                                  </p:childTnLst>
                                </p:cTn>
                              </p:par>
                            </p:childTnLst>
                          </p:cTn>
                        </p:par>
                        <p:par>
                          <p:cTn id="57" fill="hold" nodeType="afterGroup">
                            <p:stCondLst>
                              <p:cond delay="3000"/>
                            </p:stCondLst>
                            <p:childTnLst>
                              <p:par>
                                <p:cTn id="58" presetID="22" presetClass="entr" presetSubtype="8" fill="hold" nodeType="afterEffect">
                                  <p:stCondLst>
                                    <p:cond delay="0"/>
                                  </p:stCondLst>
                                  <p:childTnLst>
                                    <p:set>
                                      <p:cBhvr>
                                        <p:cTn id="59" dur="1" fill="hold">
                                          <p:stCondLst>
                                            <p:cond delay="0"/>
                                          </p:stCondLst>
                                        </p:cTn>
                                        <p:tgtEl>
                                          <p:spTgt spid="34849"/>
                                        </p:tgtEl>
                                        <p:attrNameLst>
                                          <p:attrName>style.visibility</p:attrName>
                                        </p:attrNameLst>
                                      </p:cBhvr>
                                      <p:to>
                                        <p:strVal val="visible"/>
                                      </p:to>
                                    </p:set>
                                    <p:animEffect transition="in" filter="wipe(left)">
                                      <p:cBhvr>
                                        <p:cTn id="60" dur="500"/>
                                        <p:tgtEl>
                                          <p:spTgt spid="3484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4829"/>
                                        </p:tgtEl>
                                        <p:attrNameLst>
                                          <p:attrName>style.visibility</p:attrName>
                                        </p:attrNameLst>
                                      </p:cBhvr>
                                      <p:to>
                                        <p:strVal val="visible"/>
                                      </p:to>
                                    </p:set>
                                    <p:animEffect transition="in" filter="wipe(left)">
                                      <p:cBhvr>
                                        <p:cTn id="65" dur="500"/>
                                        <p:tgtEl>
                                          <p:spTgt spid="3482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4828"/>
                                        </p:tgtEl>
                                        <p:attrNameLst>
                                          <p:attrName>style.visibility</p:attrName>
                                        </p:attrNameLst>
                                      </p:cBhvr>
                                      <p:to>
                                        <p:strVal val="visible"/>
                                      </p:to>
                                    </p:set>
                                    <p:animEffect transition="in" filter="wipe(left)">
                                      <p:cBhvr>
                                        <p:cTn id="70" dur="500"/>
                                        <p:tgtEl>
                                          <p:spTgt spid="3482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34825"/>
                                        </p:tgtEl>
                                        <p:attrNameLst>
                                          <p:attrName>style.visibility</p:attrName>
                                        </p:attrNameLst>
                                      </p:cBhvr>
                                      <p:to>
                                        <p:strVal val="visible"/>
                                      </p:to>
                                    </p:set>
                                    <p:animEffect transition="in" filter="wipe(left)">
                                      <p:cBhvr>
                                        <p:cTn id="75" dur="500"/>
                                        <p:tgtEl>
                                          <p:spTgt spid="3482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4833"/>
                                        </p:tgtEl>
                                        <p:attrNameLst>
                                          <p:attrName>style.visibility</p:attrName>
                                        </p:attrNameLst>
                                      </p:cBhvr>
                                      <p:to>
                                        <p:strVal val="visible"/>
                                      </p:to>
                                    </p:set>
                                    <p:animEffect transition="in" filter="wipe(left)">
                                      <p:cBhvr>
                                        <p:cTn id="80" dur="500"/>
                                        <p:tgtEl>
                                          <p:spTgt spid="34833"/>
                                        </p:tgtEl>
                                      </p:cBhvr>
                                    </p:animEffect>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4830"/>
                                        </p:tgtEl>
                                        <p:attrNameLst>
                                          <p:attrName>style.visibility</p:attrName>
                                        </p:attrNameLst>
                                      </p:cBhvr>
                                      <p:to>
                                        <p:strVal val="visible"/>
                                      </p:to>
                                    </p:set>
                                    <p:animEffect transition="in" filter="wipe(left)">
                                      <p:cBhvr>
                                        <p:cTn id="84" dur="500"/>
                                        <p:tgtEl>
                                          <p:spTgt spid="3483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34831"/>
                                        </p:tgtEl>
                                        <p:attrNameLst>
                                          <p:attrName>style.visibility</p:attrName>
                                        </p:attrNameLst>
                                      </p:cBhvr>
                                      <p:to>
                                        <p:strVal val="visible"/>
                                      </p:to>
                                    </p:set>
                                    <p:animEffect transition="in" filter="wipe(left)">
                                      <p:cBhvr>
                                        <p:cTn id="89" dur="500"/>
                                        <p:tgtEl>
                                          <p:spTgt spid="3483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4832"/>
                                        </p:tgtEl>
                                        <p:attrNameLst>
                                          <p:attrName>style.visibility</p:attrName>
                                        </p:attrNameLst>
                                      </p:cBhvr>
                                      <p:to>
                                        <p:strVal val="visible"/>
                                      </p:to>
                                    </p:set>
                                    <p:animEffect transition="in" filter="wipe(left)">
                                      <p:cBhvr>
                                        <p:cTn id="94" dur="500"/>
                                        <p:tgtEl>
                                          <p:spTgt spid="3483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7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20" grpId="0" autoUpdateAnimBg="0"/>
      <p:bldP spid="34828" grpId="0" autoUpdateAnimBg="0"/>
      <p:bldP spid="34829" grpId="0" animBg="1" autoUpdateAnimBg="0"/>
      <p:bldP spid="34830" grpId="0" autoUpdateAnimBg="0"/>
      <p:bldP spid="34832" grpId="0"/>
      <p:bldP spid="34833" grpId="0"/>
      <p:bldP spid="348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6"/>
          <p:cNvSpPr>
            <a:spLocks noChangeArrowheads="1"/>
          </p:cNvSpPr>
          <p:nvPr/>
        </p:nvSpPr>
        <p:spPr bwMode="auto">
          <a:xfrm>
            <a:off x="0" y="22225"/>
            <a:ext cx="89646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rPr>
              <a:t>书中例题</a:t>
            </a:r>
            <a:r>
              <a:rPr lang="en-US" altLang="zh-CN" sz="2400" b="1">
                <a:solidFill>
                  <a:srgbClr val="FFC000"/>
                </a:solidFill>
              </a:rPr>
              <a:t>6.7</a:t>
            </a:r>
            <a:r>
              <a:rPr lang="zh-CN" altLang="en-US" sz="2400" b="1">
                <a:solidFill>
                  <a:srgbClr val="FFC000"/>
                </a:solidFill>
              </a:rPr>
              <a:t>，</a:t>
            </a:r>
            <a:r>
              <a:rPr lang="en-US" altLang="zh-CN" sz="2400" b="1">
                <a:solidFill>
                  <a:srgbClr val="FFC000"/>
                </a:solidFill>
              </a:rPr>
              <a:t>P209   </a:t>
            </a:r>
            <a:r>
              <a:rPr lang="zh-CN" altLang="zh-CN" sz="2400" b="1">
                <a:solidFill>
                  <a:schemeClr val="bg1"/>
                </a:solidFill>
              </a:rPr>
              <a:t>一长为</a:t>
            </a:r>
            <a:r>
              <a:rPr lang="en-US" altLang="zh-CN" sz="2400" b="1">
                <a:solidFill>
                  <a:schemeClr val="bg1"/>
                </a:solidFill>
              </a:rPr>
              <a:t>l</a:t>
            </a:r>
            <a:r>
              <a:rPr lang="zh-CN" altLang="zh-CN" sz="2400" b="1">
                <a:solidFill>
                  <a:schemeClr val="bg1"/>
                </a:solidFill>
              </a:rPr>
              <a:t>，质量为</a:t>
            </a:r>
            <a:r>
              <a:rPr lang="en-US" altLang="zh-CN" sz="2400" b="1" i="1">
                <a:solidFill>
                  <a:schemeClr val="bg1"/>
                </a:solidFill>
                <a:latin typeface="+mn-lt"/>
              </a:rPr>
              <a:t>m</a:t>
            </a:r>
            <a:r>
              <a:rPr lang="zh-CN" altLang="zh-CN" sz="2400" b="1">
                <a:solidFill>
                  <a:schemeClr val="bg1"/>
                </a:solidFill>
              </a:rPr>
              <a:t>的匀质细杆</a:t>
            </a:r>
            <a:r>
              <a:rPr lang="en-US" altLang="zh-CN" sz="2400" b="1">
                <a:solidFill>
                  <a:schemeClr val="bg1"/>
                </a:solidFill>
              </a:rPr>
              <a:t>AB</a:t>
            </a:r>
            <a:r>
              <a:rPr lang="zh-CN" altLang="zh-CN" sz="2400" b="1">
                <a:solidFill>
                  <a:schemeClr val="bg1"/>
                </a:solidFill>
              </a:rPr>
              <a:t>，挂于</a:t>
            </a:r>
            <a:r>
              <a:rPr lang="en-US" altLang="zh-CN" sz="2400" b="1">
                <a:solidFill>
                  <a:schemeClr val="bg1"/>
                </a:solidFill>
              </a:rPr>
              <a:t>A</a:t>
            </a:r>
            <a:r>
              <a:rPr lang="zh-CN" altLang="zh-CN" sz="2400" b="1">
                <a:solidFill>
                  <a:schemeClr val="bg1"/>
                </a:solidFill>
              </a:rPr>
              <a:t>处，轴处无摩擦，初始时杆铅直静止。</a:t>
            </a:r>
          </a:p>
          <a:p>
            <a:r>
              <a:rPr lang="zh-CN" altLang="zh-CN" sz="2400" b="1">
                <a:solidFill>
                  <a:schemeClr val="bg1"/>
                </a:solidFill>
              </a:rPr>
              <a:t>求：使的杆由铅值位置刚好转至水平位置所需要的最小初角速度</a:t>
            </a:r>
            <a:r>
              <a:rPr lang="zh-CN" altLang="zh-CN">
                <a:solidFill>
                  <a:schemeClr val="bg1"/>
                </a:solidFill>
              </a:rPr>
              <a:t>。</a:t>
            </a:r>
            <a:endParaRPr lang="zh-CN" altLang="en-US" b="1">
              <a:solidFill>
                <a:schemeClr val="bg1"/>
              </a:solidFill>
            </a:endParaRPr>
          </a:p>
        </p:txBody>
      </p:sp>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13" y="1222375"/>
            <a:ext cx="27813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323528" y="1484784"/>
            <a:ext cx="6336704" cy="2308324"/>
            <a:chOff x="323528" y="1484784"/>
            <a:chExt cx="6336704" cy="2308324"/>
          </a:xfrm>
        </p:grpSpPr>
        <p:sp>
          <p:nvSpPr>
            <p:cNvPr id="2" name="TextBox 1"/>
            <p:cNvSpPr txBox="1"/>
            <p:nvPr/>
          </p:nvSpPr>
          <p:spPr>
            <a:xfrm>
              <a:off x="323528" y="1484784"/>
              <a:ext cx="6336704" cy="2308324"/>
            </a:xfrm>
            <a:prstGeom prst="rect">
              <a:avLst/>
            </a:prstGeom>
            <a:noFill/>
          </p:spPr>
          <p:txBody>
            <a:bodyPr wrap="square" rtlCol="0">
              <a:spAutoFit/>
            </a:bodyPr>
            <a:lstStyle/>
            <a:p>
              <a:r>
                <a:rPr lang="zh-CN" altLang="en-US" sz="2400" b="1">
                  <a:solidFill>
                    <a:schemeClr val="bg1"/>
                  </a:solidFill>
                </a:rPr>
                <a:t>解：轴处无摩擦，系统机械能守恒。</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                   动能                    势能</a:t>
              </a:r>
              <a:endParaRPr lang="en-US" altLang="zh-CN" sz="2400" b="1">
                <a:solidFill>
                  <a:schemeClr val="bg1"/>
                </a:solidFill>
              </a:endParaRPr>
            </a:p>
            <a:p>
              <a:r>
                <a:rPr lang="zh-CN" altLang="en-US" sz="2400" b="1">
                  <a:solidFill>
                    <a:schemeClr val="bg1"/>
                  </a:solidFill>
                </a:rPr>
                <a:t>初：</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终：</a:t>
              </a:r>
              <a:endParaRPr lang="en-US" altLang="zh-CN" sz="2400" b="1">
                <a:solidFill>
                  <a:schemeClr val="bg1"/>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32443941"/>
                </p:ext>
              </p:extLst>
            </p:nvPr>
          </p:nvGraphicFramePr>
          <p:xfrm>
            <a:off x="1835696" y="2632075"/>
            <a:ext cx="1037602" cy="436885"/>
          </p:xfrm>
          <a:graphic>
            <a:graphicData uri="http://schemas.openxmlformats.org/presentationml/2006/ole">
              <mc:AlternateContent xmlns:mc="http://schemas.openxmlformats.org/markup-compatibility/2006">
                <mc:Choice xmlns:v="urn:schemas-microsoft-com:vml" Requires="v">
                  <p:oleObj spid="_x0000_s74995" name="Equation" r:id="rId4" imgW="482400" imgH="203040" progId="Equation.DSMT4">
                    <p:embed/>
                  </p:oleObj>
                </mc:Choice>
                <mc:Fallback>
                  <p:oleObj name="Equation" r:id="rId4" imgW="482400" imgH="203040" progId="Equation.DSMT4">
                    <p:embed/>
                    <p:pic>
                      <p:nvPicPr>
                        <p:cNvPr id="0" name=""/>
                        <p:cNvPicPr/>
                        <p:nvPr/>
                      </p:nvPicPr>
                      <p:blipFill>
                        <a:blip r:embed="rId5"/>
                        <a:stretch>
                          <a:fillRect/>
                        </a:stretch>
                      </p:blipFill>
                      <p:spPr>
                        <a:xfrm>
                          <a:off x="1835696" y="2632075"/>
                          <a:ext cx="1037602" cy="43688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1056158"/>
                </p:ext>
              </p:extLst>
            </p:nvPr>
          </p:nvGraphicFramePr>
          <p:xfrm>
            <a:off x="4482306" y="2655106"/>
            <a:ext cx="273050" cy="381000"/>
          </p:xfrm>
          <a:graphic>
            <a:graphicData uri="http://schemas.openxmlformats.org/presentationml/2006/ole">
              <mc:AlternateContent xmlns:mc="http://schemas.openxmlformats.org/markup-compatibility/2006">
                <mc:Choice xmlns:v="urn:schemas-microsoft-com:vml" Requires="v">
                  <p:oleObj spid="_x0000_s74996" name="Equation" r:id="rId6" imgW="126720" imgH="177480" progId="Equation.DSMT4">
                    <p:embed/>
                  </p:oleObj>
                </mc:Choice>
                <mc:Fallback>
                  <p:oleObj name="Equation" r:id="rId6" imgW="126720" imgH="177480" progId="Equation.DSMT4">
                    <p:embed/>
                    <p:pic>
                      <p:nvPicPr>
                        <p:cNvPr id="0" name="对象 2"/>
                        <p:cNvPicPr>
                          <a:picLocks noChangeAspect="1" noChangeArrowheads="1"/>
                        </p:cNvPicPr>
                        <p:nvPr/>
                      </p:nvPicPr>
                      <p:blipFill>
                        <a:blip r:embed="rId7"/>
                        <a:srcRect/>
                        <a:stretch>
                          <a:fillRect/>
                        </a:stretch>
                      </p:blipFill>
                      <p:spPr bwMode="auto">
                        <a:xfrm>
                          <a:off x="4482306" y="2655106"/>
                          <a:ext cx="273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9621362"/>
                </p:ext>
              </p:extLst>
            </p:nvPr>
          </p:nvGraphicFramePr>
          <p:xfrm>
            <a:off x="2195736" y="3356992"/>
            <a:ext cx="273050" cy="381000"/>
          </p:xfrm>
          <a:graphic>
            <a:graphicData uri="http://schemas.openxmlformats.org/presentationml/2006/ole">
              <mc:AlternateContent xmlns:mc="http://schemas.openxmlformats.org/markup-compatibility/2006">
                <mc:Choice xmlns:v="urn:schemas-microsoft-com:vml" Requires="v">
                  <p:oleObj spid="_x0000_s74997" name="Equation" r:id="rId8" imgW="126720" imgH="177480" progId="Equation.DSMT4">
                    <p:embed/>
                  </p:oleObj>
                </mc:Choice>
                <mc:Fallback>
                  <p:oleObj name="Equation" r:id="rId8" imgW="126720" imgH="177480" progId="Equation.DSMT4">
                    <p:embed/>
                    <p:pic>
                      <p:nvPicPr>
                        <p:cNvPr id="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736" y="3356992"/>
                          <a:ext cx="273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68677411"/>
                </p:ext>
              </p:extLst>
            </p:nvPr>
          </p:nvGraphicFramePr>
          <p:xfrm>
            <a:off x="4127500" y="3330575"/>
            <a:ext cx="982663" cy="434975"/>
          </p:xfrm>
          <a:graphic>
            <a:graphicData uri="http://schemas.openxmlformats.org/presentationml/2006/ole">
              <mc:AlternateContent xmlns:mc="http://schemas.openxmlformats.org/markup-compatibility/2006">
                <mc:Choice xmlns:v="urn:schemas-microsoft-com:vml" Requires="v">
                  <p:oleObj spid="_x0000_s74998" name="Equation" r:id="rId10" imgW="457200" imgH="203040" progId="Equation.DSMT4">
                    <p:embed/>
                  </p:oleObj>
                </mc:Choice>
                <mc:Fallback>
                  <p:oleObj name="Equation" r:id="rId10" imgW="457200" imgH="203040" progId="Equation.DSMT4">
                    <p:embed/>
                    <p:pic>
                      <p:nvPicPr>
                        <p:cNvPr id="0" name="对象 4"/>
                        <p:cNvPicPr>
                          <a:picLocks noChangeAspect="1" noChangeArrowheads="1"/>
                        </p:cNvPicPr>
                        <p:nvPr/>
                      </p:nvPicPr>
                      <p:blipFill>
                        <a:blip r:embed="rId11"/>
                        <a:srcRect/>
                        <a:stretch>
                          <a:fillRect/>
                        </a:stretch>
                      </p:blipFill>
                      <p:spPr bwMode="auto">
                        <a:xfrm>
                          <a:off x="4127500" y="3330575"/>
                          <a:ext cx="9826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 name="矩形 7"/>
          <p:cNvSpPr/>
          <p:nvPr/>
        </p:nvSpPr>
        <p:spPr>
          <a:xfrm>
            <a:off x="395536" y="3918247"/>
            <a:ext cx="4572000" cy="1200329"/>
          </a:xfrm>
          <a:prstGeom prst="rect">
            <a:avLst/>
          </a:prstGeom>
        </p:spPr>
        <p:txBody>
          <a:bodyPr>
            <a:spAutoFit/>
          </a:bodyPr>
          <a:lstStyle/>
          <a:p>
            <a:r>
              <a:rPr lang="zh-CN" altLang="en-US" sz="2400" b="1">
                <a:solidFill>
                  <a:schemeClr val="bg1"/>
                </a:solidFill>
              </a:rPr>
              <a:t>动能转换为势能：</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其中：</a:t>
            </a:r>
          </a:p>
        </p:txBody>
      </p:sp>
      <p:graphicFrame>
        <p:nvGraphicFramePr>
          <p:cNvPr id="12" name="对象 11"/>
          <p:cNvGraphicFramePr>
            <a:graphicFrameLocks noChangeAspect="1"/>
          </p:cNvGraphicFramePr>
          <p:nvPr>
            <p:extLst>
              <p:ext uri="{D42A27DB-BD31-4B8C-83A1-F6EECF244321}">
                <p14:modId xmlns:p14="http://schemas.microsoft.com/office/powerpoint/2010/main" val="255418333"/>
              </p:ext>
            </p:extLst>
          </p:nvPr>
        </p:nvGraphicFramePr>
        <p:xfrm>
          <a:off x="3275856" y="3918247"/>
          <a:ext cx="2127250" cy="490537"/>
        </p:xfrm>
        <a:graphic>
          <a:graphicData uri="http://schemas.openxmlformats.org/presentationml/2006/ole">
            <mc:AlternateContent xmlns:mc="http://schemas.openxmlformats.org/markup-compatibility/2006">
              <mc:Choice xmlns:v="urn:schemas-microsoft-com:vml" Requires="v">
                <p:oleObj spid="_x0000_s74999" name="Equation" r:id="rId12" imgW="990360" imgH="228600" progId="Equation.DSMT4">
                  <p:embed/>
                </p:oleObj>
              </mc:Choice>
              <mc:Fallback>
                <p:oleObj name="Equation" r:id="rId12" imgW="990360" imgH="228600" progId="Equation.DSMT4">
                  <p:embed/>
                  <p:pic>
                    <p:nvPicPr>
                      <p:cNvPr id="0" name=""/>
                      <p:cNvPicPr/>
                      <p:nvPr/>
                    </p:nvPicPr>
                    <p:blipFill>
                      <a:blip r:embed="rId13"/>
                      <a:stretch>
                        <a:fillRect/>
                      </a:stretch>
                    </p:blipFill>
                    <p:spPr>
                      <a:xfrm>
                        <a:off x="3275856" y="3918247"/>
                        <a:ext cx="2127250" cy="49053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41937723"/>
              </p:ext>
            </p:extLst>
          </p:nvPr>
        </p:nvGraphicFramePr>
        <p:xfrm>
          <a:off x="2013198" y="4682014"/>
          <a:ext cx="1336675" cy="436562"/>
        </p:xfrm>
        <a:graphic>
          <a:graphicData uri="http://schemas.openxmlformats.org/presentationml/2006/ole">
            <mc:AlternateContent xmlns:mc="http://schemas.openxmlformats.org/markup-compatibility/2006">
              <mc:Choice xmlns:v="urn:schemas-microsoft-com:vml" Requires="v">
                <p:oleObj spid="_x0000_s75000" name="Equation" r:id="rId14" imgW="622080" imgH="203040" progId="Equation.DSMT4">
                  <p:embed/>
                </p:oleObj>
              </mc:Choice>
              <mc:Fallback>
                <p:oleObj name="Equation" r:id="rId14" imgW="622080" imgH="203040" progId="Equation.DSMT4">
                  <p:embed/>
                  <p:pic>
                    <p:nvPicPr>
                      <p:cNvPr id="0" name="对象 11"/>
                      <p:cNvPicPr>
                        <a:picLocks noChangeAspect="1" noChangeArrowheads="1"/>
                      </p:cNvPicPr>
                      <p:nvPr/>
                    </p:nvPicPr>
                    <p:blipFill>
                      <a:blip r:embed="rId15"/>
                      <a:srcRect/>
                      <a:stretch>
                        <a:fillRect/>
                      </a:stretch>
                    </p:blipFill>
                    <p:spPr bwMode="auto">
                      <a:xfrm>
                        <a:off x="2013198" y="4682014"/>
                        <a:ext cx="13366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74838057"/>
              </p:ext>
            </p:extLst>
          </p:nvPr>
        </p:nvGraphicFramePr>
        <p:xfrm>
          <a:off x="3554586" y="5301208"/>
          <a:ext cx="1282700" cy="955675"/>
        </p:xfrm>
        <a:graphic>
          <a:graphicData uri="http://schemas.openxmlformats.org/presentationml/2006/ole">
            <mc:AlternateContent xmlns:mc="http://schemas.openxmlformats.org/markup-compatibility/2006">
              <mc:Choice xmlns:v="urn:schemas-microsoft-com:vml" Requires="v">
                <p:oleObj spid="_x0000_s75001" name="Equation" r:id="rId16" imgW="596880" imgH="444240" progId="Equation.DSMT4">
                  <p:embed/>
                </p:oleObj>
              </mc:Choice>
              <mc:Fallback>
                <p:oleObj name="Equation" r:id="rId16" imgW="596880" imgH="444240" progId="Equation.DSMT4">
                  <p:embed/>
                  <p:pic>
                    <p:nvPicPr>
                      <p:cNvPr id="0" name="对象 8"/>
                      <p:cNvPicPr>
                        <a:picLocks noChangeAspect="1" noChangeArrowheads="1"/>
                      </p:cNvPicPr>
                      <p:nvPr/>
                    </p:nvPicPr>
                    <p:blipFill>
                      <a:blip r:embed="rId17"/>
                      <a:srcRect/>
                      <a:stretch>
                        <a:fillRect/>
                      </a:stretch>
                    </p:blipFill>
                    <p:spPr bwMode="auto">
                      <a:xfrm>
                        <a:off x="3554586" y="5301208"/>
                        <a:ext cx="12827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6"/>
          <p:cNvSpPr>
            <a:spLocks noChangeArrowheads="1"/>
          </p:cNvSpPr>
          <p:nvPr/>
        </p:nvSpPr>
        <p:spPr bwMode="auto">
          <a:xfrm>
            <a:off x="0" y="0"/>
            <a:ext cx="9156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latin typeface="+mn-lt"/>
              </a:rPr>
              <a:t>书中例题</a:t>
            </a:r>
            <a:r>
              <a:rPr lang="en-US" altLang="zh-CN" sz="2400" b="1">
                <a:solidFill>
                  <a:srgbClr val="FFC000"/>
                </a:solidFill>
                <a:latin typeface="+mn-lt"/>
              </a:rPr>
              <a:t>6.8</a:t>
            </a:r>
            <a:r>
              <a:rPr lang="zh-CN" altLang="en-US" sz="2400" b="1">
                <a:solidFill>
                  <a:srgbClr val="FFC000"/>
                </a:solidFill>
                <a:latin typeface="+mn-lt"/>
              </a:rPr>
              <a:t>，</a:t>
            </a:r>
            <a:r>
              <a:rPr lang="en-US" altLang="zh-CN" sz="2400" b="1">
                <a:solidFill>
                  <a:srgbClr val="FFC000"/>
                </a:solidFill>
                <a:latin typeface="+mn-lt"/>
              </a:rPr>
              <a:t>P209  </a:t>
            </a:r>
            <a:r>
              <a:rPr lang="zh-CN" altLang="zh-CN" sz="2400" b="1">
                <a:solidFill>
                  <a:schemeClr val="bg1"/>
                </a:solidFill>
                <a:latin typeface="+mn-lt"/>
              </a:rPr>
              <a:t>圆盘滑轮质量</a:t>
            </a:r>
            <a:r>
              <a:rPr lang="en-US" altLang="zh-CN" sz="2400" b="1" i="1">
                <a:solidFill>
                  <a:schemeClr val="bg1"/>
                </a:solidFill>
                <a:latin typeface="+mn-lt"/>
              </a:rPr>
              <a:t>M</a:t>
            </a:r>
            <a:r>
              <a:rPr lang="zh-CN" altLang="zh-CN" sz="2400" b="1">
                <a:solidFill>
                  <a:schemeClr val="bg1"/>
                </a:solidFill>
                <a:latin typeface="+mn-lt"/>
              </a:rPr>
              <a:t>，半径</a:t>
            </a:r>
            <a:r>
              <a:rPr lang="en-US" altLang="zh-CN" sz="2400" b="1" i="1">
                <a:solidFill>
                  <a:schemeClr val="bg1"/>
                </a:solidFill>
                <a:latin typeface="+mn-lt"/>
              </a:rPr>
              <a:t>R</a:t>
            </a:r>
            <a:r>
              <a:rPr lang="zh-CN" altLang="zh-CN" sz="2400" b="1">
                <a:solidFill>
                  <a:schemeClr val="bg1"/>
                </a:solidFill>
                <a:latin typeface="+mn-lt"/>
              </a:rPr>
              <a:t>，绕轻绳，绳的另一端系一质量</a:t>
            </a:r>
            <a:r>
              <a:rPr lang="en-US" altLang="zh-CN" sz="2400" b="1" i="1">
                <a:solidFill>
                  <a:schemeClr val="bg1"/>
                </a:solidFill>
                <a:latin typeface="+mn-lt"/>
              </a:rPr>
              <a:t>m</a:t>
            </a:r>
            <a:r>
              <a:rPr lang="zh-CN" altLang="zh-CN" sz="2400" b="1">
                <a:solidFill>
                  <a:schemeClr val="bg1"/>
                </a:solidFill>
                <a:latin typeface="+mn-lt"/>
              </a:rPr>
              <a:t>的物体，轴无摩擦，开始时系统静止。</a:t>
            </a:r>
          </a:p>
          <a:p>
            <a:r>
              <a:rPr lang="zh-CN" altLang="zh-CN" sz="2400" b="1">
                <a:solidFill>
                  <a:schemeClr val="bg1"/>
                </a:solidFill>
                <a:latin typeface="+mn-lt"/>
              </a:rPr>
              <a:t>求：物体下降</a:t>
            </a:r>
            <a:r>
              <a:rPr lang="en-US" altLang="zh-CN" sz="2400" b="1" i="1">
                <a:solidFill>
                  <a:schemeClr val="bg1"/>
                </a:solidFill>
                <a:latin typeface="+mn-lt"/>
              </a:rPr>
              <a:t>s</a:t>
            </a:r>
            <a:r>
              <a:rPr lang="zh-CN" altLang="zh-CN" sz="2400" b="1">
                <a:solidFill>
                  <a:schemeClr val="bg1"/>
                </a:solidFill>
                <a:latin typeface="+mn-lt"/>
              </a:rPr>
              <a:t>时，滑轮的角速度和角加速度。</a:t>
            </a:r>
          </a:p>
        </p:txBody>
      </p:sp>
      <p:sp>
        <p:nvSpPr>
          <p:cNvPr id="39939" name="Rectangle 5"/>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n-lt"/>
            </a:endParaRPr>
          </a:p>
        </p:txBody>
      </p:sp>
      <p:grpSp>
        <p:nvGrpSpPr>
          <p:cNvPr id="39940" name="Group 1"/>
          <p:cNvGrpSpPr>
            <a:grpSpLocks/>
          </p:cNvGrpSpPr>
          <p:nvPr/>
        </p:nvGrpSpPr>
        <p:grpSpPr bwMode="auto">
          <a:xfrm>
            <a:off x="7019925" y="617538"/>
            <a:ext cx="1549400" cy="2522537"/>
            <a:chOff x="6927" y="921"/>
            <a:chExt cx="1311" cy="2109"/>
          </a:xfrm>
        </p:grpSpPr>
        <p:sp>
          <p:nvSpPr>
            <p:cNvPr id="39943" name="Oval 4"/>
            <p:cNvSpPr>
              <a:spLocks noChangeArrowheads="1"/>
            </p:cNvSpPr>
            <p:nvPr/>
          </p:nvSpPr>
          <p:spPr bwMode="auto">
            <a:xfrm>
              <a:off x="7098" y="921"/>
              <a:ext cx="1140" cy="1140"/>
            </a:xfrm>
            <a:prstGeom prst="ellipse">
              <a:avLst/>
            </a:prstGeom>
            <a:solidFill>
              <a:srgbClr val="FFFFFF"/>
            </a:solidFill>
            <a:ln w="28575">
              <a:solidFill>
                <a:srgbClr val="000000"/>
              </a:solidFill>
              <a:round/>
              <a:headEnd/>
              <a:tailEnd/>
            </a:ln>
          </p:spPr>
          <p:txBody>
            <a:bodyPr/>
            <a:lstStyle/>
            <a:p>
              <a:endParaRPr lang="zh-CN" altLang="en-US">
                <a:latin typeface="+mn-lt"/>
              </a:endParaRPr>
            </a:p>
          </p:txBody>
        </p:sp>
        <p:sp>
          <p:nvSpPr>
            <p:cNvPr id="39944" name="Line 3"/>
            <p:cNvSpPr>
              <a:spLocks noChangeShapeType="1"/>
            </p:cNvSpPr>
            <p:nvPr/>
          </p:nvSpPr>
          <p:spPr bwMode="auto">
            <a:xfrm>
              <a:off x="7098" y="1491"/>
              <a:ext cx="0" cy="1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39945" name="Rectangle 2"/>
            <p:cNvSpPr>
              <a:spLocks noChangeArrowheads="1"/>
            </p:cNvSpPr>
            <p:nvPr/>
          </p:nvSpPr>
          <p:spPr bwMode="auto">
            <a:xfrm>
              <a:off x="6927" y="2631"/>
              <a:ext cx="342" cy="399"/>
            </a:xfrm>
            <a:prstGeom prst="rect">
              <a:avLst/>
            </a:prstGeom>
            <a:solidFill>
              <a:srgbClr val="FFFFFF"/>
            </a:solidFill>
            <a:ln w="19050">
              <a:solidFill>
                <a:srgbClr val="000000"/>
              </a:solidFill>
              <a:miter lim="800000"/>
              <a:headEnd/>
              <a:tailEnd/>
            </a:ln>
          </p:spPr>
          <p:txBody>
            <a:bodyPr/>
            <a:lstStyle/>
            <a:p>
              <a:endParaRPr lang="zh-CN" altLang="en-US">
                <a:latin typeface="+mn-lt"/>
              </a:endParaRPr>
            </a:p>
          </p:txBody>
        </p:sp>
      </p:grpSp>
      <p:sp>
        <p:nvSpPr>
          <p:cNvPr id="13" name="Rectangle 6"/>
          <p:cNvSpPr>
            <a:spLocks noChangeArrowheads="1"/>
          </p:cNvSpPr>
          <p:nvPr/>
        </p:nvSpPr>
        <p:spPr bwMode="auto">
          <a:xfrm>
            <a:off x="298862" y="1412776"/>
            <a:ext cx="61158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622300" eaLnBrk="0" hangingPunct="0"/>
            <a:r>
              <a:rPr lang="zh-CN" sz="2400" b="1">
                <a:solidFill>
                  <a:schemeClr val="bg1"/>
                </a:solidFill>
                <a:latin typeface="+mn-lt"/>
                <a:cs typeface="Times New Roman" pitchFamily="18" charset="0"/>
              </a:rPr>
              <a:t>解：轴无摩擦，系统机械能守恒</a:t>
            </a:r>
            <a:endParaRPr lang="zh-CN" sz="1100" b="1">
              <a:solidFill>
                <a:schemeClr val="bg1"/>
              </a:solidFill>
              <a:latin typeface="+mn-lt"/>
            </a:endParaRPr>
          </a:p>
          <a:p>
            <a:pPr indent="622300" eaLnBrk="0" hangingPunct="0"/>
            <a:r>
              <a:rPr lang="en-US" altLang="zh-CN" sz="2400" b="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  </a:t>
            </a:r>
            <a:r>
              <a:rPr lang="zh-CN" altLang="en-US" sz="2400" b="1" i="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势能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a:t>
            </a:r>
            <a:endParaRPr lang="zh-CN" altLang="en-US"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mgs</a:t>
            </a:r>
            <a:r>
              <a:rPr lang="en-US" altLang="zh-CN" sz="2400" b="1">
                <a:solidFill>
                  <a:schemeClr val="bg1"/>
                </a:solidFill>
                <a:latin typeface="+mn-lt"/>
                <a:cs typeface="Times New Roman" pitchFamily="18" charset="0"/>
              </a:rPr>
              <a:t>		  0</a:t>
            </a:r>
            <a:endParaRPr lang="en-US" altLang="zh-CN"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终：  </a:t>
            </a:r>
            <a:r>
              <a:rPr lang="en-US" altLang="zh-CN" sz="2400" b="1" i="1">
                <a:solidFill>
                  <a:schemeClr val="bg1"/>
                </a:solidFill>
                <a:latin typeface="+mn-lt"/>
                <a:cs typeface="Times New Roman" pitchFamily="18" charset="0"/>
              </a:rPr>
              <a:t>mv</a:t>
            </a:r>
            <a:r>
              <a:rPr lang="en-US" altLang="zh-CN" sz="2400" b="1" baseline="30000">
                <a:solidFill>
                  <a:schemeClr val="bg1"/>
                </a:solidFill>
                <a:latin typeface="+mn-lt"/>
                <a:cs typeface="Times New Roman" pitchFamily="18" charset="0"/>
              </a:rPr>
              <a:t>2</a:t>
            </a:r>
            <a:r>
              <a:rPr lang="en-US" altLang="zh-CN" sz="2400" b="1">
                <a:solidFill>
                  <a:schemeClr val="bg1"/>
                </a:solidFill>
                <a:latin typeface="+mn-lt"/>
                <a:cs typeface="Times New Roman" pitchFamily="18" charset="0"/>
              </a:rPr>
              <a:t>/2               0	             </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en-US" altLang="zh-CN" sz="2400" b="1" i="1">
                <a:solidFill>
                  <a:schemeClr val="bg1"/>
                </a:solidFill>
                <a:latin typeface="+mn-lt"/>
                <a:cs typeface="Times New Roman" pitchFamily="18" charset="0"/>
              </a:rPr>
              <a:t>ω</a:t>
            </a:r>
            <a:r>
              <a:rPr lang="en-US" altLang="zh-CN" sz="2400" b="1" baseline="30000">
                <a:solidFill>
                  <a:schemeClr val="bg1"/>
                </a:solidFill>
                <a:latin typeface="+mn-lt"/>
                <a:cs typeface="Times New Roman" pitchFamily="18" charset="0"/>
              </a:rPr>
              <a:t>2</a:t>
            </a:r>
            <a:r>
              <a:rPr lang="en-US" altLang="zh-CN" sz="2400" b="1">
                <a:solidFill>
                  <a:srgbClr val="FFFFFF"/>
                </a:solidFill>
                <a:latin typeface="Times New Roman"/>
                <a:cs typeface="Times New Roman" pitchFamily="18" charset="0"/>
              </a:rPr>
              <a:t>/2</a:t>
            </a:r>
          </a:p>
          <a:p>
            <a:pPr indent="622300" eaLnBrk="0" hangingPunct="0"/>
            <a:endParaRPr lang="en-US" altLang="zh-CN" sz="2400" b="1">
              <a:solidFill>
                <a:srgbClr val="FFFFFF"/>
              </a:solidFill>
              <a:latin typeface="Times New Roman"/>
              <a:cs typeface="Times New Roman" pitchFamily="18" charset="0"/>
            </a:endParaRPr>
          </a:p>
          <a:p>
            <a:pPr indent="622300" eaLnBrk="0" hangingPunct="0"/>
            <a:r>
              <a:rPr lang="zh-CN" altLang="en-US" sz="2400" b="1">
                <a:solidFill>
                  <a:schemeClr val="bg1"/>
                </a:solidFill>
                <a:latin typeface="+mn-lt"/>
                <a:cs typeface="Times New Roman" pitchFamily="18" charset="0"/>
              </a:rPr>
              <a:t>牵连关系：</a:t>
            </a:r>
            <a:r>
              <a:rPr lang="en-US" altLang="zh-CN" sz="2400" b="1" i="1">
                <a:solidFill>
                  <a:schemeClr val="bg1"/>
                </a:solidFill>
                <a:latin typeface="+mn-lt"/>
                <a:cs typeface="Times New Roman" pitchFamily="18" charset="0"/>
              </a:rPr>
              <a:t>v</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ωR</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1/2 </a:t>
            </a:r>
            <a:r>
              <a:rPr lang="en-US" altLang="zh-CN" sz="2400" b="1" i="1">
                <a:solidFill>
                  <a:schemeClr val="bg1"/>
                </a:solidFill>
                <a:latin typeface="+mn-lt"/>
                <a:cs typeface="Times New Roman" pitchFamily="18" charset="0"/>
              </a:rPr>
              <a:t>MR</a:t>
            </a:r>
            <a:r>
              <a:rPr lang="en-US" altLang="zh-CN" sz="2400" b="1" baseline="30000">
                <a:solidFill>
                  <a:schemeClr val="bg1"/>
                </a:solidFill>
                <a:latin typeface="+mn-lt"/>
                <a:cs typeface="Times New Roman" pitchFamily="18" charset="0"/>
              </a:rPr>
              <a:t>2</a:t>
            </a:r>
            <a:endParaRPr lang="en-US" altLang="zh-CN" sz="3200" b="1">
              <a:solidFill>
                <a:schemeClr val="bg1"/>
              </a:solidFill>
              <a:latin typeface="+mn-lt"/>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30794024"/>
              </p:ext>
            </p:extLst>
          </p:nvPr>
        </p:nvGraphicFramePr>
        <p:xfrm>
          <a:off x="1434632" y="4221088"/>
          <a:ext cx="6287435" cy="504056"/>
        </p:xfrm>
        <a:graphic>
          <a:graphicData uri="http://schemas.openxmlformats.org/presentationml/2006/ole">
            <mc:AlternateContent xmlns:mc="http://schemas.openxmlformats.org/markup-compatibility/2006">
              <mc:Choice xmlns:v="urn:schemas-microsoft-com:vml" Requires="v">
                <p:oleObj spid="_x0000_s75845" name="Equation" r:id="rId3" imgW="3009600" imgH="241200" progId="Equation.DSMT4">
                  <p:embed/>
                </p:oleObj>
              </mc:Choice>
              <mc:Fallback>
                <p:oleObj name="Equation" r:id="rId3" imgW="3009600" imgH="241200" progId="Equation.DSMT4">
                  <p:embed/>
                  <p:pic>
                    <p:nvPicPr>
                      <p:cNvPr id="0" name=""/>
                      <p:cNvPicPr/>
                      <p:nvPr/>
                    </p:nvPicPr>
                    <p:blipFill>
                      <a:blip r:embed="rId4"/>
                      <a:stretch>
                        <a:fillRect/>
                      </a:stretch>
                    </p:blipFill>
                    <p:spPr>
                      <a:xfrm>
                        <a:off x="1434632" y="4221088"/>
                        <a:ext cx="6287435" cy="50405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77885492"/>
              </p:ext>
            </p:extLst>
          </p:nvPr>
        </p:nvGraphicFramePr>
        <p:xfrm>
          <a:off x="3203848" y="5085184"/>
          <a:ext cx="2147887" cy="927100"/>
        </p:xfrm>
        <a:graphic>
          <a:graphicData uri="http://schemas.openxmlformats.org/presentationml/2006/ole">
            <mc:AlternateContent xmlns:mc="http://schemas.openxmlformats.org/markup-compatibility/2006">
              <mc:Choice xmlns:v="urn:schemas-microsoft-com:vml" Requires="v">
                <p:oleObj spid="_x0000_s75846" name="Equation" r:id="rId5" imgW="1028520" imgH="444240" progId="Equation.DSMT4">
                  <p:embed/>
                </p:oleObj>
              </mc:Choice>
              <mc:Fallback>
                <p:oleObj name="Equation" r:id="rId5" imgW="1028520" imgH="444240" progId="Equation.DSMT4">
                  <p:embed/>
                  <p:pic>
                    <p:nvPicPr>
                      <p:cNvPr id="0" name="对象 1"/>
                      <p:cNvPicPr>
                        <a:picLocks noChangeAspect="1" noChangeArrowheads="1"/>
                      </p:cNvPicPr>
                      <p:nvPr/>
                    </p:nvPicPr>
                    <p:blipFill>
                      <a:blip r:embed="rId6"/>
                      <a:srcRect/>
                      <a:stretch>
                        <a:fillRect/>
                      </a:stretch>
                    </p:blipFill>
                    <p:spPr bwMode="auto">
                      <a:xfrm>
                        <a:off x="3203848" y="5085184"/>
                        <a:ext cx="214788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54993" y="4158568"/>
            <a:ext cx="716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以上用刚体运动学的方法由角速度求导求角加速度，思考如何由动力学方法求角加速度 </a:t>
            </a:r>
            <a:r>
              <a:rPr lang="zh-CN" altLang="en-US" sz="2400" b="1" dirty="0">
                <a:solidFill>
                  <a:srgbClr val="FFC000"/>
                </a:solidFill>
                <a:latin typeface="Times New Roman" pitchFamily="18" charset="0"/>
              </a:rPr>
              <a:t>转动定律</a:t>
            </a:r>
            <a:endParaRPr lang="zh-CN" altLang="en-US" sz="2400" dirty="0"/>
          </a:p>
        </p:txBody>
      </p:sp>
      <p:sp>
        <p:nvSpPr>
          <p:cNvPr id="3" name="矩形 2"/>
          <p:cNvSpPr/>
          <p:nvPr/>
        </p:nvSpPr>
        <p:spPr>
          <a:xfrm>
            <a:off x="278929" y="448630"/>
            <a:ext cx="2040943" cy="461665"/>
          </a:xfrm>
          <a:prstGeom prst="rect">
            <a:avLst/>
          </a:prstGeom>
        </p:spPr>
        <p:txBody>
          <a:bodyPr wrap="none">
            <a:spAutoFit/>
          </a:bodyPr>
          <a:lstStyle/>
          <a:p>
            <a:r>
              <a:rPr lang="zh-CN" altLang="zh-CN" sz="2400" b="1">
                <a:solidFill>
                  <a:schemeClr val="bg1"/>
                </a:solidFill>
              </a:rPr>
              <a:t>求角加速度：</a:t>
            </a:r>
          </a:p>
        </p:txBody>
      </p:sp>
      <p:pic>
        <p:nvPicPr>
          <p:cNvPr id="768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3145" y="565292"/>
            <a:ext cx="5328592" cy="884822"/>
          </a:xfrm>
          <a:prstGeom prst="rect">
            <a:avLst/>
          </a:prstGeom>
          <a:solidFill>
            <a:schemeClr val="bg1"/>
          </a:solidFill>
          <a:ln>
            <a:noFill/>
          </a:ln>
        </p:spPr>
      </p:pic>
      <p:pic>
        <p:nvPicPr>
          <p:cNvPr id="768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4492" y="1638288"/>
            <a:ext cx="5321509" cy="864096"/>
          </a:xfrm>
          <a:prstGeom prst="rect">
            <a:avLst/>
          </a:prstGeom>
          <a:solidFill>
            <a:schemeClr val="bg1"/>
          </a:solidFill>
          <a:ln>
            <a:noFill/>
          </a:ln>
        </p:spPr>
      </p:pic>
      <p:sp>
        <p:nvSpPr>
          <p:cNvPr id="6" name="Rectangle 8"/>
          <p:cNvSpPr>
            <a:spLocks noChangeArrowheads="1"/>
          </p:cNvSpPr>
          <p:nvPr/>
        </p:nvSpPr>
        <p:spPr bwMode="auto">
          <a:xfrm>
            <a:off x="422944" y="2631568"/>
            <a:ext cx="53174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sz="2400" b="1">
                <a:solidFill>
                  <a:schemeClr val="bg1"/>
                </a:solidFill>
                <a:latin typeface="+mn-lt"/>
              </a:rPr>
              <a:t>其中</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/d</a:t>
            </a:r>
            <a:r>
              <a:rPr lang="en-US" altLang="zh-CN" sz="2400" b="1" i="1">
                <a:solidFill>
                  <a:schemeClr val="bg1"/>
                </a:solidFill>
                <a:latin typeface="+mn-lt"/>
              </a:rPr>
              <a:t>t</a:t>
            </a:r>
            <a:r>
              <a:rPr lang="zh-CN" altLang="en-US" sz="2400" b="1">
                <a:solidFill>
                  <a:schemeClr val="bg1"/>
                </a:solidFill>
                <a:latin typeface="+mn-lt"/>
              </a:rPr>
              <a:t>＝</a:t>
            </a:r>
            <a:r>
              <a:rPr lang="en-US" altLang="zh-CN" sz="2400" b="1" i="1">
                <a:solidFill>
                  <a:schemeClr val="bg1"/>
                </a:solidFill>
                <a:latin typeface="+mn-lt"/>
              </a:rPr>
              <a:t>v</a:t>
            </a:r>
            <a:r>
              <a:rPr lang="zh-CN" altLang="en-US" sz="2400" b="1">
                <a:solidFill>
                  <a:schemeClr val="bg1"/>
                </a:solidFill>
                <a:latin typeface="+mn-lt"/>
              </a:rPr>
              <a:t>＝</a:t>
            </a:r>
            <a:r>
              <a:rPr lang="en-US" altLang="zh-CN" sz="2400" b="1" i="1">
                <a:solidFill>
                  <a:schemeClr val="bg1"/>
                </a:solidFill>
                <a:latin typeface="+mn-lt"/>
              </a:rPr>
              <a:t>ωR</a:t>
            </a:r>
            <a:r>
              <a:rPr lang="zh-CN" altLang="en-US" sz="2400" b="1">
                <a:solidFill>
                  <a:schemeClr val="bg1"/>
                </a:solidFill>
                <a:latin typeface="+mn-lt"/>
              </a:rPr>
              <a:t>，并将</a:t>
            </a:r>
            <a:r>
              <a:rPr lang="en-US" altLang="zh-CN" sz="2400" b="1" i="1">
                <a:solidFill>
                  <a:schemeClr val="bg1"/>
                </a:solidFill>
                <a:latin typeface="+mn-lt"/>
              </a:rPr>
              <a:t>ω</a:t>
            </a:r>
            <a:r>
              <a:rPr lang="zh-CN" altLang="en-US" sz="2400" b="1">
                <a:solidFill>
                  <a:schemeClr val="bg1"/>
                </a:solidFill>
                <a:latin typeface="+mn-lt"/>
              </a:rPr>
              <a:t>值代入得：</a:t>
            </a:r>
          </a:p>
        </p:txBody>
      </p:sp>
      <p:pic>
        <p:nvPicPr>
          <p:cNvPr id="7680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09" y="826728"/>
            <a:ext cx="1143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68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2155" y="3222464"/>
            <a:ext cx="4856408" cy="792088"/>
          </a:xfrm>
          <a:prstGeom prst="rect">
            <a:avLst/>
          </a:prstGeom>
          <a:solidFill>
            <a:schemeClr val="bg1"/>
          </a:solidFill>
          <a:ln>
            <a:noFill/>
          </a:ln>
        </p:spPr>
      </p:pic>
      <p:graphicFrame>
        <p:nvGraphicFramePr>
          <p:cNvPr id="4" name="对象 3"/>
          <p:cNvGraphicFramePr>
            <a:graphicFrameLocks noChangeAspect="1"/>
          </p:cNvGraphicFramePr>
          <p:nvPr>
            <p:extLst>
              <p:ext uri="{D42A27DB-BD31-4B8C-83A1-F6EECF244321}">
                <p14:modId xmlns:p14="http://schemas.microsoft.com/office/powerpoint/2010/main" val="776886418"/>
              </p:ext>
            </p:extLst>
          </p:nvPr>
        </p:nvGraphicFramePr>
        <p:xfrm>
          <a:off x="1602654" y="5238688"/>
          <a:ext cx="1697037" cy="874712"/>
        </p:xfrm>
        <a:graphic>
          <a:graphicData uri="http://schemas.openxmlformats.org/presentationml/2006/ole">
            <mc:AlternateContent xmlns:mc="http://schemas.openxmlformats.org/markup-compatibility/2006">
              <mc:Choice xmlns:v="urn:schemas-microsoft-com:vml" Requires="v">
                <p:oleObj spid="_x0000_s87071" name="Equation" r:id="rId7" imgW="812520" imgH="419040" progId="Equation.DSMT4">
                  <p:embed/>
                </p:oleObj>
              </mc:Choice>
              <mc:Fallback>
                <p:oleObj name="Equation" r:id="rId7" imgW="812520" imgH="419040" progId="Equation.DSMT4">
                  <p:embed/>
                  <p:pic>
                    <p:nvPicPr>
                      <p:cNvPr id="0" name="对象 2"/>
                      <p:cNvPicPr>
                        <a:picLocks noChangeAspect="1" noChangeArrowheads="1"/>
                      </p:cNvPicPr>
                      <p:nvPr/>
                    </p:nvPicPr>
                    <p:blipFill>
                      <a:blip r:embed="rId8"/>
                      <a:srcRect/>
                      <a:stretch>
                        <a:fillRect/>
                      </a:stretch>
                    </p:blipFill>
                    <p:spPr bwMode="auto">
                      <a:xfrm>
                        <a:off x="1602654" y="5238688"/>
                        <a:ext cx="1697037" cy="874712"/>
                      </a:xfrm>
                      <a:prstGeom prst="rect">
                        <a:avLst/>
                      </a:prstGeom>
                      <a:solidFill>
                        <a:schemeClr val="bg1"/>
                      </a:solid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56692311"/>
              </p:ext>
            </p:extLst>
          </p:nvPr>
        </p:nvGraphicFramePr>
        <p:xfrm>
          <a:off x="4122934" y="5454712"/>
          <a:ext cx="1697037" cy="423862"/>
        </p:xfrm>
        <a:graphic>
          <a:graphicData uri="http://schemas.openxmlformats.org/presentationml/2006/ole">
            <mc:AlternateContent xmlns:mc="http://schemas.openxmlformats.org/markup-compatibility/2006">
              <mc:Choice xmlns:v="urn:schemas-microsoft-com:vml" Requires="v">
                <p:oleObj spid="_x0000_s87072" name="Equation" r:id="rId9" imgW="812520" imgH="203040" progId="Equation.DSMT4">
                  <p:embed/>
                </p:oleObj>
              </mc:Choice>
              <mc:Fallback>
                <p:oleObj name="Equation" r:id="rId9" imgW="812520" imgH="203040" progId="Equation.DSMT4">
                  <p:embed/>
                  <p:pic>
                    <p:nvPicPr>
                      <p:cNvPr id="0" name="对象 3"/>
                      <p:cNvPicPr>
                        <a:picLocks noChangeAspect="1" noChangeArrowheads="1"/>
                      </p:cNvPicPr>
                      <p:nvPr/>
                    </p:nvPicPr>
                    <p:blipFill>
                      <a:blip r:embed="rId10"/>
                      <a:srcRect/>
                      <a:stretch>
                        <a:fillRect/>
                      </a:stretch>
                    </p:blipFill>
                    <p:spPr bwMode="auto">
                      <a:xfrm>
                        <a:off x="4122934" y="5454712"/>
                        <a:ext cx="1697037" cy="423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70091081"/>
              </p:ext>
            </p:extLst>
          </p:nvPr>
        </p:nvGraphicFramePr>
        <p:xfrm>
          <a:off x="6571206" y="5454712"/>
          <a:ext cx="874713" cy="423862"/>
        </p:xfrm>
        <a:graphic>
          <a:graphicData uri="http://schemas.openxmlformats.org/presentationml/2006/ole">
            <mc:AlternateContent xmlns:mc="http://schemas.openxmlformats.org/markup-compatibility/2006">
              <mc:Choice xmlns:v="urn:schemas-microsoft-com:vml" Requires="v">
                <p:oleObj spid="_x0000_s87073" name="Equation" r:id="rId11" imgW="419040" imgH="203040" progId="Equation.DSMT4">
                  <p:embed/>
                </p:oleObj>
              </mc:Choice>
              <mc:Fallback>
                <p:oleObj name="Equation" r:id="rId11" imgW="419040" imgH="203040" progId="Equation.DSMT4">
                  <p:embed/>
                  <p:pic>
                    <p:nvPicPr>
                      <p:cNvPr id="0" name="对象 4"/>
                      <p:cNvPicPr>
                        <a:picLocks noChangeAspect="1" noChangeArrowheads="1"/>
                      </p:cNvPicPr>
                      <p:nvPr/>
                    </p:nvPicPr>
                    <p:blipFill>
                      <a:blip r:embed="rId12"/>
                      <a:srcRect/>
                      <a:stretch>
                        <a:fillRect/>
                      </a:stretch>
                    </p:blipFill>
                    <p:spPr bwMode="auto">
                      <a:xfrm>
                        <a:off x="6571206" y="5454712"/>
                        <a:ext cx="874713" cy="423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8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70055" y="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6.13</a:t>
            </a:r>
            <a:r>
              <a:rPr lang="zh-CN" altLang="zh-CN" sz="2400" b="1" dirty="0">
                <a:solidFill>
                  <a:srgbClr val="FFC000"/>
                </a:solidFill>
              </a:rPr>
              <a:t>（</a:t>
            </a:r>
            <a:r>
              <a:rPr lang="en-US" altLang="zh-CN" sz="2400" b="1" dirty="0">
                <a:solidFill>
                  <a:srgbClr val="FFC000"/>
                </a:solidFill>
              </a:rPr>
              <a:t>p227</a:t>
            </a:r>
            <a:r>
              <a:rPr lang="zh-CN" altLang="zh-CN" sz="2400" b="1" dirty="0">
                <a:solidFill>
                  <a:srgbClr val="FFC000"/>
                </a:solidFill>
              </a:rPr>
              <a:t>）（重点）</a:t>
            </a:r>
          </a:p>
        </p:txBody>
      </p:sp>
      <p:sp>
        <p:nvSpPr>
          <p:cNvPr id="57347" name="矩形 2"/>
          <p:cNvSpPr>
            <a:spLocks noChangeArrowheads="1"/>
          </p:cNvSpPr>
          <p:nvPr/>
        </p:nvSpPr>
        <p:spPr bwMode="auto">
          <a:xfrm>
            <a:off x="201293" y="461963"/>
            <a:ext cx="68909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latin typeface="+mn-lt"/>
              </a:rPr>
              <a:t>以力</a:t>
            </a:r>
            <a:r>
              <a:rPr lang="en-US" altLang="zh-CN" sz="2400" b="1" i="1" dirty="0">
                <a:solidFill>
                  <a:schemeClr val="bg1"/>
                </a:solidFill>
                <a:latin typeface="+mn-lt"/>
              </a:rPr>
              <a:t>F</a:t>
            </a:r>
            <a:r>
              <a:rPr lang="zh-CN" altLang="zh-CN" sz="2400" b="1" dirty="0">
                <a:solidFill>
                  <a:schemeClr val="bg1"/>
                </a:solidFill>
                <a:latin typeface="+mn-lt"/>
              </a:rPr>
              <a:t>将一块粗糙平面均匀压在轮上，平面与轮之间的滑动摩擦系数为</a:t>
            </a:r>
            <a:r>
              <a:rPr lang="en-US" altLang="zh-CN" sz="2400" b="1" i="1" dirty="0">
                <a:solidFill>
                  <a:schemeClr val="bg1"/>
                </a:solidFill>
                <a:latin typeface="+mn-lt"/>
              </a:rPr>
              <a:t>μ</a:t>
            </a:r>
            <a:r>
              <a:rPr lang="zh-CN" altLang="zh-CN" sz="2400" b="1" dirty="0">
                <a:solidFill>
                  <a:schemeClr val="bg1"/>
                </a:solidFill>
                <a:latin typeface="+mn-lt"/>
              </a:rPr>
              <a:t>，轮为匀质圆盘，半径为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，轴处摩擦力不计，轮的初角速度为</a:t>
            </a:r>
            <a:r>
              <a:rPr lang="en-US" altLang="zh-CN" sz="2400" b="1" i="1" dirty="0">
                <a:solidFill>
                  <a:schemeClr val="bg1"/>
                </a:solidFill>
                <a:latin typeface="+mn-lt"/>
              </a:rPr>
              <a:t>ω</a:t>
            </a:r>
            <a:r>
              <a:rPr lang="en-US" altLang="zh-CN" sz="2400" b="1" baseline="-25000" dirty="0">
                <a:solidFill>
                  <a:schemeClr val="bg1"/>
                </a:solidFill>
                <a:latin typeface="+mn-lt"/>
              </a:rPr>
              <a:t>0</a:t>
            </a:r>
            <a:r>
              <a:rPr lang="zh-CN" altLang="zh-CN" sz="2400" b="1" dirty="0">
                <a:solidFill>
                  <a:schemeClr val="bg1"/>
                </a:solidFill>
                <a:latin typeface="+mn-lt"/>
              </a:rPr>
              <a:t>，问：轮转过多少度时即停止转动。</a:t>
            </a:r>
          </a:p>
        </p:txBody>
      </p:sp>
      <p:pic>
        <p:nvPicPr>
          <p:cNvPr id="573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338" y="-16839"/>
            <a:ext cx="2171987" cy="204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6783" y="2004275"/>
                <a:ext cx="8550281" cy="1185453"/>
              </a:xfrm>
              <a:prstGeom prst="rect">
                <a:avLst/>
              </a:prstGeom>
              <a:noFill/>
            </p:spPr>
            <p:txBody>
              <a:bodyPr wrap="square" rtlCol="0">
                <a:spAutoFit/>
              </a:bodyPr>
              <a:lstStyle/>
              <a:p>
                <a:r>
                  <a:rPr lang="zh-CN" altLang="en-US" sz="2400" b="1">
                    <a:solidFill>
                      <a:schemeClr val="bg1"/>
                    </a:solidFill>
                    <a:latin typeface="+mn-lt"/>
                  </a:rPr>
                  <a:t>解： 盘面单位面积上的压力为</a:t>
                </a:r>
                <a14:m>
                  <m:oMath xmlns:m="http://schemas.openxmlformats.org/officeDocument/2006/math">
                    <m:f>
                      <m:fPr>
                        <m:ctrlPr>
                          <a:rPr lang="en-US" altLang="zh-CN" sz="3200" b="1" i="1">
                            <a:solidFill>
                              <a:schemeClr val="bg1"/>
                            </a:solidFill>
                            <a:latin typeface="Cambria Math" panose="02040503050406030204" pitchFamily="18" charset="0"/>
                          </a:rPr>
                        </m:ctrlPr>
                      </m:fPr>
                      <m:num>
                        <m:r>
                          <a:rPr lang="en-US" altLang="zh-CN" sz="3200" b="1">
                            <a:solidFill>
                              <a:schemeClr val="bg1"/>
                            </a:solidFill>
                            <a:latin typeface="Cambria Math"/>
                          </a:rPr>
                          <m:t>𝐹</m:t>
                        </m:r>
                      </m:num>
                      <m:den>
                        <m:sSup>
                          <m:sSupPr>
                            <m:ctrlPr>
                              <a:rPr lang="en-US" altLang="zh-CN" sz="3200" b="1" i="1">
                                <a:solidFill>
                                  <a:schemeClr val="bg1"/>
                                </a:solidFill>
                                <a:latin typeface="Cambria Math" panose="02040503050406030204" pitchFamily="18" charset="0"/>
                              </a:rPr>
                            </m:ctrlPr>
                          </m:sSupPr>
                          <m:e>
                            <m:r>
                              <a:rPr lang="zh-CN" altLang="en-US" sz="3200" b="1">
                                <a:solidFill>
                                  <a:schemeClr val="bg1"/>
                                </a:solidFill>
                                <a:latin typeface="Cambria Math"/>
                              </a:rPr>
                              <m:t>𝜋</m:t>
                            </m:r>
                            <m:r>
                              <a:rPr lang="en-US" altLang="zh-CN" sz="3200" b="1">
                                <a:solidFill>
                                  <a:schemeClr val="bg1"/>
                                </a:solidFill>
                                <a:latin typeface="Cambria Math"/>
                              </a:rPr>
                              <m:t>𝑅</m:t>
                            </m:r>
                          </m:e>
                          <m:sup>
                            <m:r>
                              <a:rPr lang="en-US" altLang="zh-CN" sz="3200" b="1">
                                <a:solidFill>
                                  <a:schemeClr val="bg1"/>
                                </a:solidFill>
                                <a:latin typeface="Cambria Math"/>
                              </a:rPr>
                              <m:t>2</m:t>
                            </m:r>
                          </m:sup>
                        </m:sSup>
                      </m:den>
                    </m:f>
                  </m:oMath>
                </a14:m>
                <a:r>
                  <a:rPr lang="en-US" altLang="zh-CN" sz="2400" b="1">
                    <a:solidFill>
                      <a:schemeClr val="bg1"/>
                    </a:solidFill>
                    <a:latin typeface="+mn-lt"/>
                  </a:rPr>
                  <a:t>,</a:t>
                </a:r>
                <a:r>
                  <a:rPr lang="zh-CN" altLang="en-US" sz="2400" b="1">
                    <a:solidFill>
                      <a:schemeClr val="bg1"/>
                    </a:solidFill>
                    <a:latin typeface="+mn-lt"/>
                  </a:rPr>
                  <a:t>以轮心为中心，以</a:t>
                </a:r>
                <a:r>
                  <a:rPr lang="en-US" altLang="zh-CN" sz="2400" b="1" i="1">
                    <a:solidFill>
                      <a:schemeClr val="bg1"/>
                    </a:solidFill>
                    <a:latin typeface="+mn-lt"/>
                  </a:rPr>
                  <a:t>r</a:t>
                </a:r>
                <a:r>
                  <a:rPr lang="zh-CN" altLang="en-US" sz="2400" b="1">
                    <a:solidFill>
                      <a:schemeClr val="bg1"/>
                    </a:solidFill>
                    <a:latin typeface="+mn-lt"/>
                  </a:rPr>
                  <a:t>为半径，取宽为</a:t>
                </a:r>
                <a:r>
                  <a:rPr lang="en-US" altLang="zh-CN" sz="2400" b="1">
                    <a:solidFill>
                      <a:schemeClr val="bg1"/>
                    </a:solidFill>
                    <a:latin typeface="+mn-lt"/>
                  </a:rPr>
                  <a:t>d</a:t>
                </a:r>
                <a:r>
                  <a:rPr lang="en-US" altLang="zh-CN" sz="2400" b="1" i="1">
                    <a:solidFill>
                      <a:schemeClr val="bg1"/>
                    </a:solidFill>
                    <a:latin typeface="+mn-lt"/>
                  </a:rPr>
                  <a:t>r</a:t>
                </a:r>
                <a:r>
                  <a:rPr lang="zh-CN" altLang="en-US" sz="2400" b="1">
                    <a:solidFill>
                      <a:schemeClr val="bg1"/>
                    </a:solidFill>
                    <a:latin typeface="+mn-lt"/>
                  </a:rPr>
                  <a:t>的环，则环上压力为</a:t>
                </a:r>
                <a:endParaRPr lang="zh-CN" altLang="en-US" sz="3200" b="1">
                  <a:solidFill>
                    <a:schemeClr val="bg1"/>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6783" y="2004275"/>
                <a:ext cx="8550281" cy="1185453"/>
              </a:xfrm>
              <a:prstGeom prst="rect">
                <a:avLst/>
              </a:prstGeom>
              <a:blipFill rotWithShape="1">
                <a:blip r:embed="rId4"/>
                <a:stretch>
                  <a:fillRect l="-1069" r="-4633" b="-11340"/>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853720857"/>
              </p:ext>
            </p:extLst>
          </p:nvPr>
        </p:nvGraphicFramePr>
        <p:xfrm>
          <a:off x="5292080" y="2613181"/>
          <a:ext cx="2233870" cy="728947"/>
        </p:xfrm>
        <a:graphic>
          <a:graphicData uri="http://schemas.openxmlformats.org/presentationml/2006/ole">
            <mc:AlternateContent xmlns:mc="http://schemas.openxmlformats.org/markup-compatibility/2006">
              <mc:Choice xmlns:v="urn:schemas-microsoft-com:vml" Requires="v">
                <p:oleObj spid="_x0000_s78025" name="Equation" r:id="rId5" imgW="1206360" imgH="393480" progId="Equation.DSMT4">
                  <p:embed/>
                </p:oleObj>
              </mc:Choice>
              <mc:Fallback>
                <p:oleObj name="Equation" r:id="rId5" imgW="1206360" imgH="393480" progId="Equation.DSMT4">
                  <p:embed/>
                  <p:pic>
                    <p:nvPicPr>
                      <p:cNvPr id="0" name=""/>
                      <p:cNvPicPr/>
                      <p:nvPr/>
                    </p:nvPicPr>
                    <p:blipFill>
                      <a:blip r:embed="rId6"/>
                      <a:stretch>
                        <a:fillRect/>
                      </a:stretch>
                    </p:blipFill>
                    <p:spPr>
                      <a:xfrm>
                        <a:off x="5292080" y="2613181"/>
                        <a:ext cx="2233870" cy="728947"/>
                      </a:xfrm>
                      <a:prstGeom prst="rect">
                        <a:avLst/>
                      </a:prstGeom>
                    </p:spPr>
                  </p:pic>
                </p:oleObj>
              </mc:Fallback>
            </mc:AlternateContent>
          </a:graphicData>
        </a:graphic>
      </p:graphicFrame>
      <p:sp>
        <p:nvSpPr>
          <p:cNvPr id="8" name="TextBox 7"/>
          <p:cNvSpPr txBox="1"/>
          <p:nvPr/>
        </p:nvSpPr>
        <p:spPr>
          <a:xfrm>
            <a:off x="416783" y="3342128"/>
            <a:ext cx="8550281" cy="461665"/>
          </a:xfrm>
          <a:prstGeom prst="rect">
            <a:avLst/>
          </a:prstGeom>
          <a:noFill/>
        </p:spPr>
        <p:txBody>
          <a:bodyPr wrap="square" rtlCol="0">
            <a:spAutoFit/>
          </a:bodyPr>
          <a:lstStyle/>
          <a:p>
            <a:r>
              <a:rPr lang="zh-CN" altLang="en-US" sz="2400" b="1">
                <a:solidFill>
                  <a:schemeClr val="bg1"/>
                </a:solidFill>
                <a:latin typeface="+mn-lt"/>
              </a:rPr>
              <a:t>环上的摩擦力为</a:t>
            </a:r>
            <a:endParaRPr lang="zh-CN" altLang="en-US" sz="3200" b="1">
              <a:solidFill>
                <a:schemeClr val="bg1"/>
              </a:solidFill>
              <a:latin typeface="+mn-lt"/>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83036530"/>
              </p:ext>
            </p:extLst>
          </p:nvPr>
        </p:nvGraphicFramePr>
        <p:xfrm>
          <a:off x="2915816" y="3244438"/>
          <a:ext cx="4803046" cy="755614"/>
        </p:xfrm>
        <a:graphic>
          <a:graphicData uri="http://schemas.openxmlformats.org/presentationml/2006/ole">
            <mc:AlternateContent xmlns:mc="http://schemas.openxmlformats.org/markup-compatibility/2006">
              <mc:Choice xmlns:v="urn:schemas-microsoft-com:vml" Requires="v">
                <p:oleObj spid="_x0000_s78026" name="Equation" r:id="rId7" imgW="2501640" imgH="393480" progId="Equation.DSMT4">
                  <p:embed/>
                </p:oleObj>
              </mc:Choice>
              <mc:Fallback>
                <p:oleObj name="Equation" r:id="rId7" imgW="2501640" imgH="393480" progId="Equation.DSMT4">
                  <p:embed/>
                  <p:pic>
                    <p:nvPicPr>
                      <p:cNvPr id="0" name="对象 2"/>
                      <p:cNvPicPr>
                        <a:picLocks noChangeAspect="1" noChangeArrowheads="1"/>
                      </p:cNvPicPr>
                      <p:nvPr/>
                    </p:nvPicPr>
                    <p:blipFill>
                      <a:blip r:embed="rId8"/>
                      <a:srcRect/>
                      <a:stretch>
                        <a:fillRect/>
                      </a:stretch>
                    </p:blipFill>
                    <p:spPr bwMode="auto">
                      <a:xfrm>
                        <a:off x="2915816" y="3244438"/>
                        <a:ext cx="4803046" cy="755614"/>
                      </a:xfrm>
                      <a:prstGeom prst="rect">
                        <a:avLst/>
                      </a:prstGeom>
                      <a:noFill/>
                      <a:ln>
                        <a:noFill/>
                      </a:ln>
                    </p:spPr>
                  </p:pic>
                </p:oleObj>
              </mc:Fallback>
            </mc:AlternateContent>
          </a:graphicData>
        </a:graphic>
      </p:graphicFrame>
      <p:sp>
        <p:nvSpPr>
          <p:cNvPr id="10" name="TextBox 9"/>
          <p:cNvSpPr txBox="1"/>
          <p:nvPr/>
        </p:nvSpPr>
        <p:spPr>
          <a:xfrm>
            <a:off x="434540" y="3933056"/>
            <a:ext cx="2423287" cy="461665"/>
          </a:xfrm>
          <a:prstGeom prst="rect">
            <a:avLst/>
          </a:prstGeom>
          <a:noFill/>
        </p:spPr>
        <p:txBody>
          <a:bodyPr wrap="square" rtlCol="0">
            <a:spAutoFit/>
          </a:bodyPr>
          <a:lstStyle/>
          <a:p>
            <a:r>
              <a:rPr lang="en-US" altLang="zh-CN" sz="2400" b="1" i="1">
                <a:solidFill>
                  <a:schemeClr val="bg1"/>
                </a:solidFill>
                <a:latin typeface="+mn-lt"/>
              </a:rPr>
              <a:t>df</a:t>
            </a:r>
            <a:r>
              <a:rPr lang="zh-CN" altLang="en-US" sz="2400" b="1">
                <a:solidFill>
                  <a:schemeClr val="bg1"/>
                </a:solidFill>
                <a:latin typeface="+mn-lt"/>
              </a:rPr>
              <a:t>对轴的力矩为</a:t>
            </a:r>
            <a:endParaRPr lang="zh-CN" altLang="en-US" sz="2400" b="1" i="1">
              <a:solidFill>
                <a:schemeClr val="bg1"/>
              </a:solidFill>
              <a:latin typeface="+mn-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12854741"/>
              </p:ext>
            </p:extLst>
          </p:nvPr>
        </p:nvGraphicFramePr>
        <p:xfrm>
          <a:off x="2857827" y="3803793"/>
          <a:ext cx="2122487" cy="755650"/>
        </p:xfrm>
        <a:graphic>
          <a:graphicData uri="http://schemas.openxmlformats.org/presentationml/2006/ole">
            <mc:AlternateContent xmlns:mc="http://schemas.openxmlformats.org/markup-compatibility/2006">
              <mc:Choice xmlns:v="urn:schemas-microsoft-com:vml" Requires="v">
                <p:oleObj spid="_x0000_s78027" name="Equation" r:id="rId9" imgW="1104840" imgH="393480" progId="Equation.DSMT4">
                  <p:embed/>
                </p:oleObj>
              </mc:Choice>
              <mc:Fallback>
                <p:oleObj name="Equation" r:id="rId9" imgW="1104840" imgH="393480" progId="Equation.DSMT4">
                  <p:embed/>
                  <p:pic>
                    <p:nvPicPr>
                      <p:cNvPr id="0" name="对象 3"/>
                      <p:cNvPicPr>
                        <a:picLocks noChangeAspect="1" noChangeArrowheads="1"/>
                      </p:cNvPicPr>
                      <p:nvPr/>
                    </p:nvPicPr>
                    <p:blipFill>
                      <a:blip r:embed="rId10"/>
                      <a:srcRect/>
                      <a:stretch>
                        <a:fillRect/>
                      </a:stretch>
                    </p:blipFill>
                    <p:spPr bwMode="auto">
                      <a:xfrm>
                        <a:off x="2857827" y="3803793"/>
                        <a:ext cx="212248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539552" y="4642022"/>
            <a:ext cx="4320480" cy="461665"/>
          </a:xfrm>
          <a:prstGeom prst="rect">
            <a:avLst/>
          </a:prstGeom>
          <a:noFill/>
        </p:spPr>
        <p:txBody>
          <a:bodyPr wrap="square" rtlCol="0">
            <a:spAutoFit/>
          </a:bodyPr>
          <a:lstStyle/>
          <a:p>
            <a:r>
              <a:rPr lang="zh-CN" altLang="en-US" sz="2400" b="1">
                <a:solidFill>
                  <a:schemeClr val="bg1"/>
                </a:solidFill>
                <a:latin typeface="+mn-lt"/>
              </a:rPr>
              <a:t>整个圆盘受到的摩擦力矩为</a:t>
            </a:r>
          </a:p>
        </p:txBody>
      </p:sp>
      <p:graphicFrame>
        <p:nvGraphicFramePr>
          <p:cNvPr id="6" name="对象 5"/>
          <p:cNvGraphicFramePr>
            <a:graphicFrameLocks noChangeAspect="1"/>
          </p:cNvGraphicFramePr>
          <p:nvPr>
            <p:extLst>
              <p:ext uri="{D42A27DB-BD31-4B8C-83A1-F6EECF244321}">
                <p14:modId xmlns:p14="http://schemas.microsoft.com/office/powerpoint/2010/main" val="3270066590"/>
              </p:ext>
            </p:extLst>
          </p:nvPr>
        </p:nvGraphicFramePr>
        <p:xfrm>
          <a:off x="4649992" y="4495029"/>
          <a:ext cx="3316288" cy="755650"/>
        </p:xfrm>
        <a:graphic>
          <a:graphicData uri="http://schemas.openxmlformats.org/presentationml/2006/ole">
            <mc:AlternateContent xmlns:mc="http://schemas.openxmlformats.org/markup-compatibility/2006">
              <mc:Choice xmlns:v="urn:schemas-microsoft-com:vml" Requires="v">
                <p:oleObj spid="_x0000_s78028" name="Equation" r:id="rId11" imgW="1726920" imgH="393480" progId="Equation.DSMT4">
                  <p:embed/>
                </p:oleObj>
              </mc:Choice>
              <mc:Fallback>
                <p:oleObj name="Equation" r:id="rId11" imgW="1726920" imgH="393480" progId="Equation.DSMT4">
                  <p:embed/>
                  <p:pic>
                    <p:nvPicPr>
                      <p:cNvPr id="0" name="对象 4"/>
                      <p:cNvPicPr>
                        <a:picLocks noChangeAspect="1" noChangeArrowheads="1"/>
                      </p:cNvPicPr>
                      <p:nvPr/>
                    </p:nvPicPr>
                    <p:blipFill>
                      <a:blip r:embed="rId12"/>
                      <a:srcRect/>
                      <a:stretch>
                        <a:fillRect/>
                      </a:stretch>
                    </p:blipFill>
                    <p:spPr bwMode="auto">
                      <a:xfrm>
                        <a:off x="4649992" y="4495029"/>
                        <a:ext cx="331628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p:nvPr/>
        </p:nvSpPr>
        <p:spPr>
          <a:xfrm>
            <a:off x="550123" y="5254374"/>
            <a:ext cx="4320480" cy="461665"/>
          </a:xfrm>
          <a:prstGeom prst="rect">
            <a:avLst/>
          </a:prstGeom>
          <a:noFill/>
        </p:spPr>
        <p:txBody>
          <a:bodyPr wrap="square" rtlCol="0">
            <a:spAutoFit/>
          </a:bodyPr>
          <a:lstStyle/>
          <a:p>
            <a:r>
              <a:rPr lang="zh-CN" altLang="en-US" sz="2400" b="1">
                <a:solidFill>
                  <a:schemeClr val="bg1"/>
                </a:solidFill>
                <a:latin typeface="+mn-lt"/>
              </a:rPr>
              <a:t>由动能定理，有</a:t>
            </a:r>
          </a:p>
        </p:txBody>
      </p:sp>
      <p:graphicFrame>
        <p:nvGraphicFramePr>
          <p:cNvPr id="7" name="对象 6"/>
          <p:cNvGraphicFramePr>
            <a:graphicFrameLocks noChangeAspect="1"/>
          </p:cNvGraphicFramePr>
          <p:nvPr>
            <p:extLst>
              <p:ext uri="{D42A27DB-BD31-4B8C-83A1-F6EECF244321}">
                <p14:modId xmlns:p14="http://schemas.microsoft.com/office/powerpoint/2010/main" val="646264580"/>
              </p:ext>
            </p:extLst>
          </p:nvPr>
        </p:nvGraphicFramePr>
        <p:xfrm>
          <a:off x="3290629" y="5266131"/>
          <a:ext cx="2268538" cy="438150"/>
        </p:xfrm>
        <a:graphic>
          <a:graphicData uri="http://schemas.openxmlformats.org/presentationml/2006/ole">
            <mc:AlternateContent xmlns:mc="http://schemas.openxmlformats.org/markup-compatibility/2006">
              <mc:Choice xmlns:v="urn:schemas-microsoft-com:vml" Requires="v">
                <p:oleObj spid="_x0000_s78029" name="Equation" r:id="rId13" imgW="1180800" imgH="228600" progId="Equation.DSMT4">
                  <p:embed/>
                </p:oleObj>
              </mc:Choice>
              <mc:Fallback>
                <p:oleObj name="Equation" r:id="rId13" imgW="1180800" imgH="228600" progId="Equation.DSMT4">
                  <p:embed/>
                  <p:pic>
                    <p:nvPicPr>
                      <p:cNvPr id="0" name="对象 5"/>
                      <p:cNvPicPr>
                        <a:picLocks noChangeAspect="1" noChangeArrowheads="1"/>
                      </p:cNvPicPr>
                      <p:nvPr/>
                    </p:nvPicPr>
                    <p:blipFill>
                      <a:blip r:embed="rId14"/>
                      <a:srcRect/>
                      <a:stretch>
                        <a:fillRect/>
                      </a:stretch>
                    </p:blipFill>
                    <p:spPr bwMode="auto">
                      <a:xfrm>
                        <a:off x="3290629" y="5266131"/>
                        <a:ext cx="22685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54063"/>
              </p:ext>
            </p:extLst>
          </p:nvPr>
        </p:nvGraphicFramePr>
        <p:xfrm>
          <a:off x="3111500" y="5743575"/>
          <a:ext cx="1463675" cy="850900"/>
        </p:xfrm>
        <a:graphic>
          <a:graphicData uri="http://schemas.openxmlformats.org/presentationml/2006/ole">
            <mc:AlternateContent xmlns:mc="http://schemas.openxmlformats.org/markup-compatibility/2006">
              <mc:Choice xmlns:v="urn:schemas-microsoft-com:vml" Requires="v">
                <p:oleObj spid="_x0000_s78030" name="Equation" r:id="rId15" imgW="761760" imgH="444240" progId="Equation.DSMT4">
                  <p:embed/>
                </p:oleObj>
              </mc:Choice>
              <mc:Fallback>
                <p:oleObj name="Equation" r:id="rId15" imgW="761760" imgH="444240" progId="Equation.DSMT4">
                  <p:embed/>
                  <p:pic>
                    <p:nvPicPr>
                      <p:cNvPr id="0" name="对象 6"/>
                      <p:cNvPicPr>
                        <a:picLocks noChangeAspect="1" noChangeArrowheads="1"/>
                      </p:cNvPicPr>
                      <p:nvPr/>
                    </p:nvPicPr>
                    <p:blipFill>
                      <a:blip r:embed="rId16"/>
                      <a:srcRect/>
                      <a:stretch>
                        <a:fillRect/>
                      </a:stretch>
                    </p:blipFill>
                    <p:spPr bwMode="auto">
                      <a:xfrm>
                        <a:off x="3111500" y="5743575"/>
                        <a:ext cx="1463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44475" y="1062038"/>
            <a:ext cx="4792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质点动量矩 </a:t>
            </a:r>
            <a:r>
              <a:rPr lang="en-US" altLang="zh-CN" sz="2800" b="1" dirty="0">
                <a:solidFill>
                  <a:srgbClr val="FFFF00"/>
                </a:solidFill>
                <a:latin typeface="Times New Roman" pitchFamily="18" charset="0"/>
              </a:rPr>
              <a:t>(</a:t>
            </a:r>
            <a:r>
              <a:rPr lang="zh-CN" altLang="en-US" sz="2800" b="1" dirty="0">
                <a:solidFill>
                  <a:srgbClr val="FFFF00"/>
                </a:solidFill>
                <a:latin typeface="Times New Roman" pitchFamily="18" charset="0"/>
              </a:rPr>
              <a:t>角动量</a:t>
            </a:r>
            <a:r>
              <a:rPr lang="en-US" altLang="zh-CN" sz="2800" b="1" dirty="0">
                <a:solidFill>
                  <a:srgbClr val="FFFF00"/>
                </a:solidFill>
                <a:latin typeface="Times New Roman" pitchFamily="18" charset="0"/>
              </a:rPr>
              <a:t>)</a:t>
            </a:r>
            <a:endParaRPr lang="zh-CN" altLang="en-US" sz="2800" dirty="0">
              <a:solidFill>
                <a:srgbClr val="FFFF00"/>
              </a:solidFill>
              <a:latin typeface="Times New Roman" pitchFamily="18" charset="0"/>
            </a:endParaRPr>
          </a:p>
        </p:txBody>
      </p:sp>
      <p:graphicFrame>
        <p:nvGraphicFramePr>
          <p:cNvPr id="38916" name="Object 4"/>
          <p:cNvGraphicFramePr>
            <a:graphicFrameLocks/>
          </p:cNvGraphicFramePr>
          <p:nvPr>
            <p:extLst>
              <p:ext uri="{D42A27DB-BD31-4B8C-83A1-F6EECF244321}">
                <p14:modId xmlns:p14="http://schemas.microsoft.com/office/powerpoint/2010/main" val="1745052578"/>
              </p:ext>
            </p:extLst>
          </p:nvPr>
        </p:nvGraphicFramePr>
        <p:xfrm>
          <a:off x="1262931" y="1852612"/>
          <a:ext cx="2798762" cy="469900"/>
        </p:xfrm>
        <a:graphic>
          <a:graphicData uri="http://schemas.openxmlformats.org/presentationml/2006/ole">
            <mc:AlternateContent xmlns:mc="http://schemas.openxmlformats.org/markup-compatibility/2006">
              <mc:Choice xmlns:v="urn:schemas-microsoft-com:vml" Requires="v">
                <p:oleObj spid="_x0000_s42474" name="公式" r:id="rId3" imgW="2705077" imgH="380876" progId="Equation.3">
                  <p:embed/>
                </p:oleObj>
              </mc:Choice>
              <mc:Fallback>
                <p:oleObj name="公式" r:id="rId3" imgW="2705077" imgH="380876"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931" y="1852612"/>
                        <a:ext cx="27987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7" name="Text Box 5"/>
          <p:cNvSpPr txBox="1">
            <a:spLocks noChangeArrowheads="1"/>
          </p:cNvSpPr>
          <p:nvPr/>
        </p:nvSpPr>
        <p:spPr bwMode="auto">
          <a:xfrm>
            <a:off x="618406" y="2473325"/>
            <a:ext cx="134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其大小</a:t>
            </a:r>
            <a:endParaRPr lang="zh-CN" altLang="en-US" sz="2400">
              <a:solidFill>
                <a:schemeClr val="bg1"/>
              </a:solidFill>
              <a:latin typeface="Times New Roman" pitchFamily="18" charset="0"/>
            </a:endParaRPr>
          </a:p>
        </p:txBody>
      </p:sp>
      <p:graphicFrame>
        <p:nvGraphicFramePr>
          <p:cNvPr id="38918" name="Object 6"/>
          <p:cNvGraphicFramePr>
            <a:graphicFrameLocks/>
          </p:cNvGraphicFramePr>
          <p:nvPr>
            <p:extLst>
              <p:ext uri="{D42A27DB-BD31-4B8C-83A1-F6EECF244321}">
                <p14:modId xmlns:p14="http://schemas.microsoft.com/office/powerpoint/2010/main" val="2669613183"/>
              </p:ext>
            </p:extLst>
          </p:nvPr>
        </p:nvGraphicFramePr>
        <p:xfrm>
          <a:off x="1040681" y="2876550"/>
          <a:ext cx="3360737" cy="431800"/>
        </p:xfrm>
        <a:graphic>
          <a:graphicData uri="http://schemas.openxmlformats.org/presentationml/2006/ole">
            <mc:AlternateContent xmlns:mc="http://schemas.openxmlformats.org/markup-compatibility/2006">
              <mc:Choice xmlns:v="urn:schemas-microsoft-com:vml" Requires="v">
                <p:oleObj spid="_x0000_s42475" name="公式" r:id="rId5" imgW="3276542" imgH="342816" progId="Equation.3">
                  <p:embed/>
                </p:oleObj>
              </mc:Choice>
              <mc:Fallback>
                <p:oleObj name="公式" r:id="rId5" imgW="3276542" imgH="342816"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681" y="2876550"/>
                        <a:ext cx="33607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Rectangle 10"/>
          <p:cNvSpPr>
            <a:spLocks noChangeArrowheads="1"/>
          </p:cNvSpPr>
          <p:nvPr/>
        </p:nvSpPr>
        <p:spPr bwMode="auto">
          <a:xfrm>
            <a:off x="1763713" y="328613"/>
            <a:ext cx="5568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5.4</a:t>
            </a:r>
            <a:r>
              <a:rPr kumimoji="1" lang="en-US" altLang="zh-CN" sz="3200" b="1">
                <a:solidFill>
                  <a:srgbClr val="66FF33"/>
                </a:solidFill>
                <a:latin typeface="黑体" pitchFamily="49" charset="-122"/>
                <a:ea typeface="黑体" pitchFamily="49" charset="-122"/>
              </a:rPr>
              <a:t>  </a:t>
            </a:r>
            <a:r>
              <a:rPr lang="zh-CN" altLang="en-US" sz="3200" b="1">
                <a:solidFill>
                  <a:srgbClr val="66FF33"/>
                </a:solidFill>
                <a:latin typeface="黑体" pitchFamily="49" charset="-122"/>
                <a:ea typeface="黑体" pitchFamily="49" charset="-122"/>
              </a:rPr>
              <a:t>动量矩和动量矩守恒定律</a:t>
            </a:r>
          </a:p>
        </p:txBody>
      </p:sp>
      <p:graphicFrame>
        <p:nvGraphicFramePr>
          <p:cNvPr id="38925" name="Object 13"/>
          <p:cNvGraphicFramePr>
            <a:graphicFrameLocks/>
          </p:cNvGraphicFramePr>
          <p:nvPr>
            <p:extLst>
              <p:ext uri="{D42A27DB-BD31-4B8C-83A1-F6EECF244321}">
                <p14:modId xmlns:p14="http://schemas.microsoft.com/office/powerpoint/2010/main" val="2541256050"/>
              </p:ext>
            </p:extLst>
          </p:nvPr>
        </p:nvGraphicFramePr>
        <p:xfrm>
          <a:off x="7297018" y="1139825"/>
          <a:ext cx="393700" cy="469900"/>
        </p:xfrm>
        <a:graphic>
          <a:graphicData uri="http://schemas.openxmlformats.org/presentationml/2006/ole">
            <mc:AlternateContent xmlns:mc="http://schemas.openxmlformats.org/markup-compatibility/2006">
              <mc:Choice xmlns:v="urn:schemas-microsoft-com:vml" Requires="v">
                <p:oleObj spid="_x0000_s42476" name="公式" r:id="rId7" imgW="304763" imgH="380876" progId="Equation.3">
                  <p:embed/>
                </p:oleObj>
              </mc:Choice>
              <mc:Fallback>
                <p:oleObj name="公式" r:id="rId7" imgW="304763" imgH="380876"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7018" y="1139825"/>
                        <a:ext cx="3937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6" name="AutoShape 14"/>
          <p:cNvSpPr>
            <a:spLocks noChangeArrowheads="1"/>
          </p:cNvSpPr>
          <p:nvPr/>
        </p:nvSpPr>
        <p:spPr bwMode="auto">
          <a:xfrm>
            <a:off x="4401418" y="1925637"/>
            <a:ext cx="4191000" cy="1066800"/>
          </a:xfrm>
          <a:prstGeom prst="parallelogram">
            <a:avLst>
              <a:gd name="adj" fmla="val 92267"/>
            </a:avLst>
          </a:prstGeom>
          <a:solidFill>
            <a:srgbClr val="000099">
              <a:alpha val="25882"/>
            </a:srgbClr>
          </a:solidFill>
          <a:ln w="9525">
            <a:solidFill>
              <a:srgbClr val="000000">
                <a:alpha val="1803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Line 15"/>
          <p:cNvSpPr>
            <a:spLocks noChangeShapeType="1"/>
          </p:cNvSpPr>
          <p:nvPr/>
        </p:nvSpPr>
        <p:spPr bwMode="auto">
          <a:xfrm flipH="1">
            <a:off x="5087218" y="2459037"/>
            <a:ext cx="8382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Text Box 16"/>
          <p:cNvSpPr txBox="1">
            <a:spLocks noChangeArrowheads="1"/>
          </p:cNvSpPr>
          <p:nvPr/>
        </p:nvSpPr>
        <p:spPr bwMode="auto">
          <a:xfrm>
            <a:off x="7297018" y="2230437"/>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800" b="1" i="1">
                <a:solidFill>
                  <a:srgbClr val="CC0000"/>
                </a:solidFill>
                <a:latin typeface="Times New Roman" pitchFamily="18" charset="0"/>
              </a:rPr>
              <a:t>O</a:t>
            </a:r>
          </a:p>
        </p:txBody>
      </p:sp>
      <p:sp>
        <p:nvSpPr>
          <p:cNvPr id="38929" name="Text Box 17"/>
          <p:cNvSpPr txBox="1">
            <a:spLocks noChangeArrowheads="1"/>
          </p:cNvSpPr>
          <p:nvPr/>
        </p:nvSpPr>
        <p:spPr bwMode="auto">
          <a:xfrm>
            <a:off x="5314231" y="2365375"/>
            <a:ext cx="531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000" b="1" i="1">
                <a:solidFill>
                  <a:srgbClr val="FF9900"/>
                </a:solidFill>
                <a:latin typeface="Times New Roman" pitchFamily="18" charset="0"/>
                <a:sym typeface="Symbol" pitchFamily="18" charset="2"/>
              </a:rPr>
              <a:t></a:t>
            </a:r>
            <a:endParaRPr lang="en-US" altLang="zh-CN" sz="2000" b="1" i="1">
              <a:solidFill>
                <a:srgbClr val="FF9900"/>
              </a:solidFill>
              <a:latin typeface="Times New Roman" pitchFamily="18" charset="0"/>
            </a:endParaRPr>
          </a:p>
        </p:txBody>
      </p:sp>
      <p:graphicFrame>
        <p:nvGraphicFramePr>
          <p:cNvPr id="38930" name="Object 18"/>
          <p:cNvGraphicFramePr>
            <a:graphicFrameLocks noChangeAspect="1"/>
          </p:cNvGraphicFramePr>
          <p:nvPr>
            <p:extLst>
              <p:ext uri="{D42A27DB-BD31-4B8C-83A1-F6EECF244321}">
                <p14:modId xmlns:p14="http://schemas.microsoft.com/office/powerpoint/2010/main" val="1514916522"/>
              </p:ext>
            </p:extLst>
          </p:nvPr>
        </p:nvGraphicFramePr>
        <p:xfrm>
          <a:off x="6795368" y="2046287"/>
          <a:ext cx="285750" cy="385763"/>
        </p:xfrm>
        <a:graphic>
          <a:graphicData uri="http://schemas.openxmlformats.org/presentationml/2006/ole">
            <mc:AlternateContent xmlns:mc="http://schemas.openxmlformats.org/markup-compatibility/2006">
              <mc:Choice xmlns:v="urn:schemas-microsoft-com:vml" Requires="v">
                <p:oleObj spid="_x0000_s42477" name="公式" r:id="rId9" imgW="123903" imgH="200021" progId="Equation.3">
                  <p:embed/>
                </p:oleObj>
              </mc:Choice>
              <mc:Fallback>
                <p:oleObj name="公式" r:id="rId9" imgW="123903" imgH="200021"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368" y="2046287"/>
                        <a:ext cx="2857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1" name="Line 19"/>
          <p:cNvSpPr>
            <a:spLocks noChangeShapeType="1"/>
          </p:cNvSpPr>
          <p:nvPr/>
        </p:nvSpPr>
        <p:spPr bwMode="auto">
          <a:xfrm flipH="1">
            <a:off x="5925418" y="2459037"/>
            <a:ext cx="1371600" cy="0"/>
          </a:xfrm>
          <a:prstGeom prst="line">
            <a:avLst/>
          </a:prstGeom>
          <a:noFill/>
          <a:ln w="38100">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Line 20"/>
          <p:cNvSpPr>
            <a:spLocks noChangeShapeType="1"/>
          </p:cNvSpPr>
          <p:nvPr/>
        </p:nvSpPr>
        <p:spPr bwMode="auto">
          <a:xfrm flipH="1">
            <a:off x="5639668" y="2459037"/>
            <a:ext cx="285750" cy="466725"/>
          </a:xfrm>
          <a:prstGeom prst="line">
            <a:avLst/>
          </a:prstGeom>
          <a:noFill/>
          <a:ln w="38100">
            <a:solidFill>
              <a:srgbClr val="00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Arc 21"/>
          <p:cNvSpPr>
            <a:spLocks/>
          </p:cNvSpPr>
          <p:nvPr/>
        </p:nvSpPr>
        <p:spPr bwMode="auto">
          <a:xfrm rot="10800000">
            <a:off x="5703168" y="2459037"/>
            <a:ext cx="144463" cy="206375"/>
          </a:xfrm>
          <a:custGeom>
            <a:avLst/>
            <a:gdLst>
              <a:gd name="T0" fmla="*/ 2147483647 w 21600"/>
              <a:gd name="T1" fmla="*/ 0 h 20612"/>
              <a:gd name="T2" fmla="*/ 2147483647 w 21600"/>
              <a:gd name="T3" fmla="*/ 2147483647 h 20612"/>
              <a:gd name="T4" fmla="*/ 0 w 21600"/>
              <a:gd name="T5" fmla="*/ 2147483647 h 20612"/>
              <a:gd name="T6" fmla="*/ 0 60000 65536"/>
              <a:gd name="T7" fmla="*/ 0 60000 65536"/>
              <a:gd name="T8" fmla="*/ 0 60000 65536"/>
            </a:gdLst>
            <a:ahLst/>
            <a:cxnLst>
              <a:cxn ang="T6">
                <a:pos x="T0" y="T1"/>
              </a:cxn>
              <a:cxn ang="T7">
                <a:pos x="T2" y="T3"/>
              </a:cxn>
              <a:cxn ang="T8">
                <a:pos x="T4" y="T5"/>
              </a:cxn>
            </a:cxnLst>
            <a:rect l="0" t="0" r="r" b="b"/>
            <a:pathLst>
              <a:path w="21600" h="20612" fill="none" extrusionOk="0">
                <a:moveTo>
                  <a:pt x="6457" y="0"/>
                </a:moveTo>
                <a:cubicBezTo>
                  <a:pt x="15467" y="2822"/>
                  <a:pt x="21600" y="11170"/>
                  <a:pt x="21600" y="20612"/>
                </a:cubicBezTo>
              </a:path>
              <a:path w="21600" h="20612" stroke="0" extrusionOk="0">
                <a:moveTo>
                  <a:pt x="6457" y="0"/>
                </a:moveTo>
                <a:cubicBezTo>
                  <a:pt x="15467" y="2822"/>
                  <a:pt x="21600" y="11170"/>
                  <a:pt x="21600" y="20612"/>
                </a:cubicBezTo>
                <a:lnTo>
                  <a:pt x="0" y="20612"/>
                </a:lnTo>
                <a:lnTo>
                  <a:pt x="6457" y="0"/>
                </a:lnTo>
                <a:close/>
              </a:path>
            </a:pathLst>
          </a:cu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34" name="Object 22"/>
          <p:cNvGraphicFramePr>
            <a:graphicFrameLocks/>
          </p:cNvGraphicFramePr>
          <p:nvPr>
            <p:extLst>
              <p:ext uri="{D42A27DB-BD31-4B8C-83A1-F6EECF244321}">
                <p14:modId xmlns:p14="http://schemas.microsoft.com/office/powerpoint/2010/main" val="1546124870"/>
              </p:ext>
            </p:extLst>
          </p:nvPr>
        </p:nvGraphicFramePr>
        <p:xfrm>
          <a:off x="5792068" y="2617787"/>
          <a:ext cx="280988" cy="366713"/>
        </p:xfrm>
        <a:graphic>
          <a:graphicData uri="http://schemas.openxmlformats.org/presentationml/2006/ole">
            <mc:AlternateContent xmlns:mc="http://schemas.openxmlformats.org/markup-compatibility/2006">
              <mc:Choice xmlns:v="urn:schemas-microsoft-com:vml" Requires="v">
                <p:oleObj spid="_x0000_s42478" name="公式" r:id="rId11" imgW="190578" imgH="276142" progId="Equation.3">
                  <p:embed/>
                </p:oleObj>
              </mc:Choice>
              <mc:Fallback>
                <p:oleObj name="公式" r:id="rId11" imgW="190578" imgH="276142" progId="Equation.3">
                  <p:embed/>
                  <p:pic>
                    <p:nvPicPr>
                      <p:cNvPr id="0" name="Object 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2068" y="2617787"/>
                        <a:ext cx="280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5" name="Text Box 23"/>
          <p:cNvSpPr txBox="1">
            <a:spLocks noChangeArrowheads="1"/>
          </p:cNvSpPr>
          <p:nvPr/>
        </p:nvSpPr>
        <p:spPr bwMode="auto">
          <a:xfrm>
            <a:off x="4631606" y="25812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0000"/>
                </a:solidFill>
                <a:latin typeface="Times New Roman" pitchFamily="18" charset="0"/>
                <a:sym typeface="Symbol" pitchFamily="18" charset="2"/>
              </a:rPr>
              <a:t>S</a:t>
            </a:r>
          </a:p>
        </p:txBody>
      </p:sp>
      <p:sp>
        <p:nvSpPr>
          <p:cNvPr id="38936" name="Line 24"/>
          <p:cNvSpPr>
            <a:spLocks noChangeShapeType="1"/>
          </p:cNvSpPr>
          <p:nvPr/>
        </p:nvSpPr>
        <p:spPr bwMode="auto">
          <a:xfrm flipV="1">
            <a:off x="7282731" y="1465262"/>
            <a:ext cx="0" cy="1000125"/>
          </a:xfrm>
          <a:prstGeom prst="line">
            <a:avLst/>
          </a:prstGeom>
          <a:noFill/>
          <a:ln w="508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Oval 25"/>
          <p:cNvSpPr>
            <a:spLocks noChangeArrowheads="1"/>
          </p:cNvSpPr>
          <p:nvPr/>
        </p:nvSpPr>
        <p:spPr bwMode="auto">
          <a:xfrm>
            <a:off x="5844456" y="2389187"/>
            <a:ext cx="136525" cy="1365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26"/>
          <p:cNvSpPr txBox="1">
            <a:spLocks noChangeArrowheads="1"/>
          </p:cNvSpPr>
          <p:nvPr/>
        </p:nvSpPr>
        <p:spPr bwMode="auto">
          <a:xfrm>
            <a:off x="5382493" y="2995612"/>
            <a:ext cx="222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ea typeface="楷体_GB2312" pitchFamily="49" charset="-122"/>
              </a:rPr>
              <a:t>惯性参照系</a:t>
            </a:r>
            <a:endParaRPr lang="zh-CN" altLang="en-US" sz="2400">
              <a:solidFill>
                <a:schemeClr val="bg1"/>
              </a:solidFill>
              <a:latin typeface="Times New Roman" pitchFamily="18" charset="0"/>
              <a:ea typeface="楷体_GB2312" pitchFamily="49" charset="-122"/>
            </a:endParaRPr>
          </a:p>
        </p:txBody>
      </p:sp>
      <p:sp>
        <p:nvSpPr>
          <p:cNvPr id="38939" name="Oval 27"/>
          <p:cNvSpPr>
            <a:spLocks noChangeAspect="1" noChangeArrowheads="1"/>
          </p:cNvSpPr>
          <p:nvPr/>
        </p:nvSpPr>
        <p:spPr bwMode="auto">
          <a:xfrm>
            <a:off x="7241456" y="2424112"/>
            <a:ext cx="71437" cy="7143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FF99"/>
              </a:solidFill>
              <a:latin typeface="Times New Roman" pitchFamily="18" charset="0"/>
            </a:endParaRPr>
          </a:p>
        </p:txBody>
      </p:sp>
      <p:sp>
        <p:nvSpPr>
          <p:cNvPr id="24" name="Text Box 49"/>
          <p:cNvSpPr txBox="1">
            <a:spLocks noChangeArrowheads="1"/>
          </p:cNvSpPr>
          <p:nvPr/>
        </p:nvSpPr>
        <p:spPr bwMode="auto">
          <a:xfrm>
            <a:off x="250825" y="3544887"/>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a:t>
            </a:r>
            <a:endParaRPr lang="zh-CN" altLang="en-US" sz="2400" b="1">
              <a:latin typeface="Times New Roman" pitchFamily="18" charset="0"/>
            </a:endParaRPr>
          </a:p>
        </p:txBody>
      </p:sp>
      <p:sp>
        <p:nvSpPr>
          <p:cNvPr id="25" name="Text Box 50"/>
          <p:cNvSpPr txBox="1">
            <a:spLocks noChangeArrowheads="1"/>
          </p:cNvSpPr>
          <p:nvPr/>
        </p:nvSpPr>
        <p:spPr bwMode="auto">
          <a:xfrm>
            <a:off x="755650" y="3498850"/>
            <a:ext cx="381635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一质点</a:t>
            </a:r>
            <a:r>
              <a:rPr lang="en-US" altLang="zh-CN" sz="2400" b="1" i="1">
                <a:solidFill>
                  <a:srgbClr val="66FFFF"/>
                </a:solidFill>
                <a:latin typeface="Times New Roman" pitchFamily="18" charset="0"/>
              </a:rPr>
              <a:t>m</a:t>
            </a:r>
            <a:r>
              <a:rPr lang="zh-CN" altLang="en-US" sz="2400" b="1">
                <a:solidFill>
                  <a:schemeClr val="bg1"/>
                </a:solidFill>
                <a:latin typeface="Times New Roman" pitchFamily="18" charset="0"/>
              </a:rPr>
              <a:t>，速度为</a:t>
            </a:r>
            <a:r>
              <a:rPr lang="en-US" altLang="zh-CN" sz="2400" i="1">
                <a:solidFill>
                  <a:srgbClr val="66FFFF"/>
                </a:solidFill>
                <a:latin typeface="Bookman Old Style" pitchFamily="18" charset="0"/>
              </a:rPr>
              <a:t>v</a:t>
            </a:r>
            <a:r>
              <a:rPr lang="zh-CN" altLang="en-US" sz="2400" b="1">
                <a:solidFill>
                  <a:schemeClr val="bg1"/>
                </a:solidFill>
                <a:latin typeface="Times New Roman" pitchFamily="18" charset="0"/>
              </a:rPr>
              <a:t>，如图所示，</a:t>
            </a:r>
            <a:r>
              <a:rPr lang="en-US" altLang="zh-CN" sz="2400" b="1" i="1">
                <a:solidFill>
                  <a:srgbClr val="66FFFF"/>
                </a:solidFill>
                <a:latin typeface="Times New Roman" pitchFamily="18" charset="0"/>
              </a:rPr>
              <a:t>A</a:t>
            </a:r>
            <a:r>
              <a:rPr lang="zh-CN" altLang="en-US" sz="2400" b="1" i="1">
                <a:solidFill>
                  <a:schemeClr val="bg1"/>
                </a:solidFill>
                <a:latin typeface="Times New Roman" pitchFamily="18" charset="0"/>
              </a:rPr>
              <a:t>、</a:t>
            </a:r>
            <a:r>
              <a:rPr lang="en-US" altLang="zh-CN" sz="2400" b="1" i="1">
                <a:solidFill>
                  <a:srgbClr val="66FFFF"/>
                </a:solidFill>
                <a:latin typeface="Times New Roman" pitchFamily="18" charset="0"/>
              </a:rPr>
              <a:t>B</a:t>
            </a:r>
            <a:r>
              <a:rPr lang="zh-CN" altLang="en-US" sz="2400" b="1" i="1">
                <a:solidFill>
                  <a:schemeClr val="bg1"/>
                </a:solidFill>
                <a:latin typeface="Times New Roman" pitchFamily="18" charset="0"/>
              </a:rPr>
              <a:t>、</a:t>
            </a:r>
            <a:r>
              <a:rPr lang="en-US" altLang="zh-CN" sz="2400" b="1" i="1">
                <a:solidFill>
                  <a:srgbClr val="66FFFF"/>
                </a:solidFill>
                <a:latin typeface="Times New Roman" pitchFamily="18" charset="0"/>
              </a:rPr>
              <a:t>C </a:t>
            </a:r>
            <a:r>
              <a:rPr lang="zh-CN" altLang="en-US" sz="2400" b="1">
                <a:solidFill>
                  <a:schemeClr val="bg1"/>
                </a:solidFill>
                <a:latin typeface="Times New Roman" pitchFamily="18" charset="0"/>
              </a:rPr>
              <a:t>分别为三个参考点</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此时</a:t>
            </a:r>
            <a:r>
              <a:rPr lang="en-US" altLang="zh-CN" sz="2400" b="1" i="1">
                <a:solidFill>
                  <a:srgbClr val="66FFFF"/>
                </a:solidFill>
                <a:latin typeface="Times New Roman" pitchFamily="18" charset="0"/>
              </a:rPr>
              <a:t>m </a:t>
            </a:r>
            <a:r>
              <a:rPr lang="zh-CN" altLang="en-US" sz="2400" b="1">
                <a:solidFill>
                  <a:schemeClr val="bg1"/>
                </a:solidFill>
                <a:latin typeface="Times New Roman" pitchFamily="18" charset="0"/>
              </a:rPr>
              <a:t>相对三个点的距离分别为</a:t>
            </a:r>
            <a:r>
              <a:rPr lang="en-US" altLang="zh-CN" sz="2400" b="1" i="1">
                <a:solidFill>
                  <a:srgbClr val="66FFFF"/>
                </a:solidFill>
                <a:latin typeface="Times New Roman" pitchFamily="18" charset="0"/>
              </a:rPr>
              <a:t>d</a:t>
            </a:r>
            <a:r>
              <a:rPr lang="en-US" altLang="zh-CN" sz="2400" b="1" baseline="-25000">
                <a:solidFill>
                  <a:srgbClr val="66FFFF"/>
                </a:solidFill>
                <a:latin typeface="Times New Roman" pitchFamily="18" charset="0"/>
              </a:rPr>
              <a:t>1 </a:t>
            </a:r>
            <a:r>
              <a:rPr lang="zh-CN" altLang="en-US" sz="2400" b="1" baseline="-25000">
                <a:solidFill>
                  <a:schemeClr val="bg1"/>
                </a:solidFill>
                <a:latin typeface="Times New Roman" pitchFamily="18" charset="0"/>
              </a:rPr>
              <a:t>、</a:t>
            </a:r>
            <a:r>
              <a:rPr lang="en-US" altLang="zh-CN" sz="2400" b="1" i="1">
                <a:solidFill>
                  <a:srgbClr val="66FFFF"/>
                </a:solidFill>
                <a:latin typeface="Times New Roman" pitchFamily="18" charset="0"/>
              </a:rPr>
              <a:t>d</a:t>
            </a:r>
            <a:r>
              <a:rPr lang="en-US" altLang="zh-CN" sz="2400" b="1" baseline="-25000">
                <a:solidFill>
                  <a:srgbClr val="66FFFF"/>
                </a:solidFill>
                <a:latin typeface="Times New Roman" pitchFamily="18" charset="0"/>
              </a:rPr>
              <a:t>2 </a:t>
            </a:r>
            <a:r>
              <a:rPr lang="zh-CN" altLang="en-US" sz="2400" b="1" baseline="-25000">
                <a:solidFill>
                  <a:schemeClr val="bg1"/>
                </a:solidFill>
                <a:latin typeface="Times New Roman" pitchFamily="18" charset="0"/>
              </a:rPr>
              <a:t>、</a:t>
            </a:r>
            <a:r>
              <a:rPr lang="zh-CN" altLang="en-US" sz="2400" b="1" baseline="-25000">
                <a:solidFill>
                  <a:srgbClr val="FFFF00"/>
                </a:solidFill>
                <a:latin typeface="Times New Roman" pitchFamily="18" charset="0"/>
              </a:rPr>
              <a:t> </a:t>
            </a:r>
            <a:r>
              <a:rPr lang="en-US" altLang="zh-CN" sz="2400" b="1" i="1">
                <a:solidFill>
                  <a:srgbClr val="66FFFF"/>
                </a:solidFill>
                <a:latin typeface="Times New Roman" pitchFamily="18" charset="0"/>
              </a:rPr>
              <a:t>d</a:t>
            </a:r>
            <a:r>
              <a:rPr lang="en-US" altLang="zh-CN" sz="2400" b="1" baseline="-25000">
                <a:solidFill>
                  <a:srgbClr val="66FFFF"/>
                </a:solidFill>
                <a:latin typeface="Times New Roman" pitchFamily="18" charset="0"/>
              </a:rPr>
              <a:t>3</a:t>
            </a:r>
            <a:endParaRPr lang="en-US" altLang="zh-CN" sz="2400" b="1">
              <a:solidFill>
                <a:srgbClr val="66FFFF"/>
              </a:solidFill>
              <a:latin typeface="Times New Roman" pitchFamily="18" charset="0"/>
            </a:endParaRPr>
          </a:p>
        </p:txBody>
      </p:sp>
      <p:sp>
        <p:nvSpPr>
          <p:cNvPr id="26" name="Text Box 51"/>
          <p:cNvSpPr txBox="1">
            <a:spLocks noChangeArrowheads="1"/>
          </p:cNvSpPr>
          <p:nvPr/>
        </p:nvSpPr>
        <p:spPr bwMode="auto">
          <a:xfrm>
            <a:off x="267568" y="5410200"/>
            <a:ext cx="5238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此时刻质点对三个参考点的动量矩</a:t>
            </a:r>
          </a:p>
        </p:txBody>
      </p:sp>
      <p:graphicFrame>
        <p:nvGraphicFramePr>
          <p:cNvPr id="27" name="Object 52"/>
          <p:cNvGraphicFramePr>
            <a:graphicFrameLocks/>
          </p:cNvGraphicFramePr>
          <p:nvPr>
            <p:extLst>
              <p:ext uri="{D42A27DB-BD31-4B8C-83A1-F6EECF244321}">
                <p14:modId xmlns:p14="http://schemas.microsoft.com/office/powerpoint/2010/main" val="2472065446"/>
              </p:ext>
            </p:extLst>
          </p:nvPr>
        </p:nvGraphicFramePr>
        <p:xfrm>
          <a:off x="805731" y="6064250"/>
          <a:ext cx="1539875" cy="417512"/>
        </p:xfrm>
        <a:graphic>
          <a:graphicData uri="http://schemas.openxmlformats.org/presentationml/2006/ole">
            <mc:AlternateContent xmlns:mc="http://schemas.openxmlformats.org/markup-compatibility/2006">
              <mc:Choice xmlns:v="urn:schemas-microsoft-com:vml" Requires="v">
                <p:oleObj spid="_x0000_s42479" name="Equation" r:id="rId13" imgW="1536480" imgH="419040" progId="Equation.3">
                  <p:embed/>
                </p:oleObj>
              </mc:Choice>
              <mc:Fallback>
                <p:oleObj name="Equation" r:id="rId13" imgW="1536480" imgH="4190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731" y="6064250"/>
                        <a:ext cx="15398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53"/>
          <p:cNvGraphicFramePr>
            <a:graphicFrameLocks/>
          </p:cNvGraphicFramePr>
          <p:nvPr>
            <p:extLst>
              <p:ext uri="{D42A27DB-BD31-4B8C-83A1-F6EECF244321}">
                <p14:modId xmlns:p14="http://schemas.microsoft.com/office/powerpoint/2010/main" val="3042612423"/>
              </p:ext>
            </p:extLst>
          </p:nvPr>
        </p:nvGraphicFramePr>
        <p:xfrm>
          <a:off x="2632943" y="6064250"/>
          <a:ext cx="1539875" cy="417512"/>
        </p:xfrm>
        <a:graphic>
          <a:graphicData uri="http://schemas.openxmlformats.org/presentationml/2006/ole">
            <mc:AlternateContent xmlns:mc="http://schemas.openxmlformats.org/markup-compatibility/2006">
              <mc:Choice xmlns:v="urn:schemas-microsoft-com:vml" Requires="v">
                <p:oleObj spid="_x0000_s42480" name="Equation" r:id="rId15" imgW="1536480" imgH="419040" progId="Equation.3">
                  <p:embed/>
                </p:oleObj>
              </mc:Choice>
              <mc:Fallback>
                <p:oleObj name="Equation" r:id="rId15" imgW="1536480" imgH="4190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2943" y="6064250"/>
                        <a:ext cx="15398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4"/>
          <p:cNvGraphicFramePr>
            <a:graphicFrameLocks/>
          </p:cNvGraphicFramePr>
          <p:nvPr>
            <p:extLst>
              <p:ext uri="{D42A27DB-BD31-4B8C-83A1-F6EECF244321}">
                <p14:modId xmlns:p14="http://schemas.microsoft.com/office/powerpoint/2010/main" val="720616855"/>
              </p:ext>
            </p:extLst>
          </p:nvPr>
        </p:nvGraphicFramePr>
        <p:xfrm>
          <a:off x="4544293" y="6069012"/>
          <a:ext cx="949325" cy="431800"/>
        </p:xfrm>
        <a:graphic>
          <a:graphicData uri="http://schemas.openxmlformats.org/presentationml/2006/ole">
            <mc:AlternateContent xmlns:mc="http://schemas.openxmlformats.org/markup-compatibility/2006">
              <mc:Choice xmlns:v="urn:schemas-microsoft-com:vml" Requires="v">
                <p:oleObj spid="_x0000_s42481" name="Equation" r:id="rId17" imgW="952200" imgH="431640" progId="Equation.3">
                  <p:embed/>
                </p:oleObj>
              </mc:Choice>
              <mc:Fallback>
                <p:oleObj name="Equation" r:id="rId17" imgW="952200" imgH="43164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44293" y="6069012"/>
                        <a:ext cx="949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 name="Group 55"/>
          <p:cNvGrpSpPr>
            <a:grpSpLocks/>
          </p:cNvGrpSpPr>
          <p:nvPr/>
        </p:nvGrpSpPr>
        <p:grpSpPr bwMode="auto">
          <a:xfrm>
            <a:off x="6096000" y="3834184"/>
            <a:ext cx="2711450" cy="2698750"/>
            <a:chOff x="3840" y="157"/>
            <a:chExt cx="1708" cy="1700"/>
          </a:xfrm>
        </p:grpSpPr>
        <p:sp>
          <p:nvSpPr>
            <p:cNvPr id="31" name="Rectangle 56"/>
            <p:cNvSpPr>
              <a:spLocks noChangeArrowheads="1"/>
            </p:cNvSpPr>
            <p:nvPr/>
          </p:nvSpPr>
          <p:spPr bwMode="auto">
            <a:xfrm>
              <a:off x="4176" y="451"/>
              <a:ext cx="1056" cy="1296"/>
            </a:xfrm>
            <a:prstGeom prst="rect">
              <a:avLst/>
            </a:prstGeom>
            <a:noFill/>
            <a:ln w="38100">
              <a:solidFill>
                <a:schemeClr val="bg1"/>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Line 57"/>
            <p:cNvSpPr>
              <a:spLocks noChangeShapeType="1"/>
            </p:cNvSpPr>
            <p:nvPr/>
          </p:nvSpPr>
          <p:spPr bwMode="auto">
            <a:xfrm flipH="1">
              <a:off x="4176" y="451"/>
              <a:ext cx="1056" cy="1296"/>
            </a:xfrm>
            <a:prstGeom prst="line">
              <a:avLst/>
            </a:prstGeom>
            <a:noFill/>
            <a:ln w="381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Oval 58"/>
            <p:cNvSpPr>
              <a:spLocks noChangeAspect="1" noChangeArrowheads="1"/>
            </p:cNvSpPr>
            <p:nvPr/>
          </p:nvSpPr>
          <p:spPr bwMode="auto">
            <a:xfrm>
              <a:off x="5184" y="403"/>
              <a:ext cx="125" cy="125"/>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FF99"/>
                </a:solidFill>
                <a:latin typeface="Times New Roman" pitchFamily="18" charset="0"/>
              </a:endParaRPr>
            </a:p>
          </p:txBody>
        </p:sp>
        <p:sp>
          <p:nvSpPr>
            <p:cNvPr id="34" name="Text Box 59"/>
            <p:cNvSpPr txBox="1">
              <a:spLocks noChangeArrowheads="1"/>
            </p:cNvSpPr>
            <p:nvPr/>
          </p:nvSpPr>
          <p:spPr bwMode="auto">
            <a:xfrm>
              <a:off x="5270" y="157"/>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800" i="1">
                  <a:solidFill>
                    <a:srgbClr val="FFFF00"/>
                  </a:solidFill>
                  <a:latin typeface="Times New Roman" pitchFamily="18" charset="0"/>
                </a:rPr>
                <a:t>m</a:t>
              </a:r>
              <a:endParaRPr lang="en-US" altLang="zh-CN" sz="2400">
                <a:latin typeface="Times New Roman" pitchFamily="18" charset="0"/>
              </a:endParaRPr>
            </a:p>
          </p:txBody>
        </p:sp>
        <p:sp>
          <p:nvSpPr>
            <p:cNvPr id="35" name="Text Box 60"/>
            <p:cNvSpPr txBox="1">
              <a:spLocks noChangeArrowheads="1"/>
            </p:cNvSpPr>
            <p:nvPr/>
          </p:nvSpPr>
          <p:spPr bwMode="auto">
            <a:xfrm>
              <a:off x="4368" y="177"/>
              <a:ext cx="2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d</a:t>
              </a:r>
              <a:r>
                <a:rPr lang="en-US" altLang="zh-CN" sz="2400" i="1" baseline="-25000">
                  <a:solidFill>
                    <a:srgbClr val="FFFF00"/>
                  </a:solidFill>
                  <a:latin typeface="Times New Roman" pitchFamily="18" charset="0"/>
                </a:rPr>
                <a:t>1</a:t>
              </a:r>
            </a:p>
          </p:txBody>
        </p:sp>
        <p:sp>
          <p:nvSpPr>
            <p:cNvPr id="36" name="Text Box 61"/>
            <p:cNvSpPr txBox="1">
              <a:spLocks noChangeArrowheads="1"/>
            </p:cNvSpPr>
            <p:nvPr/>
          </p:nvSpPr>
          <p:spPr bwMode="auto">
            <a:xfrm>
              <a:off x="4320" y="897"/>
              <a:ext cx="2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d</a:t>
              </a:r>
              <a:r>
                <a:rPr lang="en-US" altLang="zh-CN" sz="2400" baseline="-25000">
                  <a:solidFill>
                    <a:srgbClr val="FFFF00"/>
                  </a:solidFill>
                  <a:latin typeface="Times New Roman" pitchFamily="18" charset="0"/>
                </a:rPr>
                <a:t>2</a:t>
              </a:r>
            </a:p>
          </p:txBody>
        </p:sp>
        <p:sp>
          <p:nvSpPr>
            <p:cNvPr id="37" name="Text Box 62"/>
            <p:cNvSpPr txBox="1">
              <a:spLocks noChangeArrowheads="1"/>
            </p:cNvSpPr>
            <p:nvPr/>
          </p:nvSpPr>
          <p:spPr bwMode="auto">
            <a:xfrm>
              <a:off x="4896" y="1089"/>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400" b="1" baseline="-25000">
                  <a:solidFill>
                    <a:srgbClr val="FFFF00"/>
                  </a:solidFill>
                  <a:latin typeface="Times New Roman" pitchFamily="18" charset="0"/>
                </a:rPr>
                <a:t> </a:t>
              </a:r>
              <a:r>
                <a:rPr lang="en-US" altLang="zh-CN" sz="2400" i="1">
                  <a:solidFill>
                    <a:srgbClr val="FFFF00"/>
                  </a:solidFill>
                  <a:latin typeface="Times New Roman" pitchFamily="18" charset="0"/>
                </a:rPr>
                <a:t>d</a:t>
              </a:r>
              <a:r>
                <a:rPr lang="en-US" altLang="zh-CN" sz="2400" baseline="-25000">
                  <a:solidFill>
                    <a:srgbClr val="FFFF00"/>
                  </a:solidFill>
                  <a:latin typeface="Times New Roman" pitchFamily="18" charset="0"/>
                </a:rPr>
                <a:t>3</a:t>
              </a:r>
            </a:p>
          </p:txBody>
        </p:sp>
        <p:sp>
          <p:nvSpPr>
            <p:cNvPr id="38" name="Text Box 63"/>
            <p:cNvSpPr txBox="1">
              <a:spLocks noChangeArrowheads="1"/>
            </p:cNvSpPr>
            <p:nvPr/>
          </p:nvSpPr>
          <p:spPr bwMode="auto">
            <a:xfrm>
              <a:off x="3840" y="273"/>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400" i="1">
                  <a:solidFill>
                    <a:srgbClr val="00FF00"/>
                  </a:solidFill>
                  <a:latin typeface="Times New Roman" pitchFamily="18" charset="0"/>
                </a:rPr>
                <a:t>A</a:t>
              </a:r>
            </a:p>
          </p:txBody>
        </p:sp>
        <p:sp>
          <p:nvSpPr>
            <p:cNvPr id="39" name="Rectangle 64"/>
            <p:cNvSpPr>
              <a:spLocks noChangeArrowheads="1"/>
            </p:cNvSpPr>
            <p:nvPr/>
          </p:nvSpPr>
          <p:spPr bwMode="auto">
            <a:xfrm>
              <a:off x="3840" y="1569"/>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400" i="1">
                  <a:solidFill>
                    <a:srgbClr val="00FF00"/>
                  </a:solidFill>
                  <a:latin typeface="Times New Roman" pitchFamily="18" charset="0"/>
                </a:rPr>
                <a:t>B</a:t>
              </a:r>
              <a:endParaRPr lang="en-US" altLang="zh-CN" sz="2400" i="1">
                <a:solidFill>
                  <a:srgbClr val="FFFF00"/>
                </a:solidFill>
                <a:latin typeface="Times New Roman" pitchFamily="18" charset="0"/>
              </a:endParaRPr>
            </a:p>
          </p:txBody>
        </p:sp>
        <p:sp>
          <p:nvSpPr>
            <p:cNvPr id="40" name="Rectangle 65"/>
            <p:cNvSpPr>
              <a:spLocks noChangeArrowheads="1"/>
            </p:cNvSpPr>
            <p:nvPr/>
          </p:nvSpPr>
          <p:spPr bwMode="auto">
            <a:xfrm>
              <a:off x="5184" y="1569"/>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en-US" altLang="zh-CN" sz="2400" i="1">
                  <a:solidFill>
                    <a:srgbClr val="00FF00"/>
                  </a:solidFill>
                  <a:latin typeface="Times New Roman" pitchFamily="18" charset="0"/>
                </a:rPr>
                <a:t>C</a:t>
              </a:r>
              <a:endParaRPr lang="en-US" altLang="zh-CN" sz="2400" i="1">
                <a:solidFill>
                  <a:srgbClr val="FFFF00"/>
                </a:solidFill>
                <a:latin typeface="Times New Roman" pitchFamily="18" charset="0"/>
              </a:endParaRPr>
            </a:p>
          </p:txBody>
        </p:sp>
        <p:grpSp>
          <p:nvGrpSpPr>
            <p:cNvPr id="41" name="Group 66"/>
            <p:cNvGrpSpPr>
              <a:grpSpLocks/>
            </p:cNvGrpSpPr>
            <p:nvPr/>
          </p:nvGrpSpPr>
          <p:grpSpPr bwMode="auto">
            <a:xfrm>
              <a:off x="4176" y="1555"/>
              <a:ext cx="144" cy="192"/>
              <a:chOff x="4320" y="3648"/>
              <a:chExt cx="144" cy="192"/>
            </a:xfrm>
          </p:grpSpPr>
          <p:sp>
            <p:nvSpPr>
              <p:cNvPr id="50" name="Line 67"/>
              <p:cNvSpPr>
                <a:spLocks noChangeShapeType="1"/>
              </p:cNvSpPr>
              <p:nvPr/>
            </p:nvSpPr>
            <p:spPr bwMode="auto">
              <a:xfrm>
                <a:off x="4320" y="3648"/>
                <a:ext cx="144"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Line 68"/>
              <p:cNvSpPr>
                <a:spLocks noChangeShapeType="1"/>
              </p:cNvSpPr>
              <p:nvPr/>
            </p:nvSpPr>
            <p:spPr bwMode="auto">
              <a:xfrm>
                <a:off x="4464" y="3648"/>
                <a:ext cx="0" cy="192"/>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2" name="Group 69"/>
            <p:cNvGrpSpPr>
              <a:grpSpLocks/>
            </p:cNvGrpSpPr>
            <p:nvPr/>
          </p:nvGrpSpPr>
          <p:grpSpPr bwMode="auto">
            <a:xfrm>
              <a:off x="5088" y="1555"/>
              <a:ext cx="144" cy="192"/>
              <a:chOff x="5232" y="3648"/>
              <a:chExt cx="144" cy="192"/>
            </a:xfrm>
          </p:grpSpPr>
          <p:sp>
            <p:nvSpPr>
              <p:cNvPr id="48" name="Line 70"/>
              <p:cNvSpPr>
                <a:spLocks noChangeShapeType="1"/>
              </p:cNvSpPr>
              <p:nvPr/>
            </p:nvSpPr>
            <p:spPr bwMode="auto">
              <a:xfrm>
                <a:off x="5232" y="3648"/>
                <a:ext cx="144"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Line 71"/>
              <p:cNvSpPr>
                <a:spLocks noChangeShapeType="1"/>
              </p:cNvSpPr>
              <p:nvPr/>
            </p:nvSpPr>
            <p:spPr bwMode="auto">
              <a:xfrm>
                <a:off x="5232" y="3648"/>
                <a:ext cx="0" cy="192"/>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3" name="Group 72"/>
            <p:cNvGrpSpPr>
              <a:grpSpLocks/>
            </p:cNvGrpSpPr>
            <p:nvPr/>
          </p:nvGrpSpPr>
          <p:grpSpPr bwMode="auto">
            <a:xfrm>
              <a:off x="4176" y="451"/>
              <a:ext cx="192" cy="144"/>
              <a:chOff x="4320" y="2544"/>
              <a:chExt cx="192" cy="144"/>
            </a:xfrm>
          </p:grpSpPr>
          <p:sp>
            <p:nvSpPr>
              <p:cNvPr id="46" name="Line 73"/>
              <p:cNvSpPr>
                <a:spLocks noChangeShapeType="1"/>
              </p:cNvSpPr>
              <p:nvPr/>
            </p:nvSpPr>
            <p:spPr bwMode="auto">
              <a:xfrm>
                <a:off x="4512" y="2544"/>
                <a:ext cx="0" cy="144"/>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Line 74"/>
              <p:cNvSpPr>
                <a:spLocks noChangeShapeType="1"/>
              </p:cNvSpPr>
              <p:nvPr/>
            </p:nvSpPr>
            <p:spPr bwMode="auto">
              <a:xfrm flipH="1">
                <a:off x="4320" y="2688"/>
                <a:ext cx="192"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4" name="Line 75"/>
            <p:cNvSpPr>
              <a:spLocks noChangeShapeType="1"/>
            </p:cNvSpPr>
            <p:nvPr/>
          </p:nvSpPr>
          <p:spPr bwMode="auto">
            <a:xfrm>
              <a:off x="5232" y="499"/>
              <a:ext cx="0" cy="432"/>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5" name="Object 76"/>
            <p:cNvGraphicFramePr>
              <a:graphicFrameLocks noChangeAspect="1"/>
            </p:cNvGraphicFramePr>
            <p:nvPr/>
          </p:nvGraphicFramePr>
          <p:xfrm>
            <a:off x="5275" y="561"/>
            <a:ext cx="145" cy="193"/>
          </p:xfrm>
          <a:graphic>
            <a:graphicData uri="http://schemas.openxmlformats.org/presentationml/2006/ole">
              <mc:AlternateContent xmlns:mc="http://schemas.openxmlformats.org/markup-compatibility/2006">
                <mc:Choice xmlns:v="urn:schemas-microsoft-com:vml" Requires="v">
                  <p:oleObj spid="_x0000_s42482" name="公式" r:id="rId19" imgW="228600" imgH="304560" progId="Equation.3">
                    <p:embed/>
                  </p:oleObj>
                </mc:Choice>
                <mc:Fallback>
                  <p:oleObj name="公式" r:id="rId19" imgW="228600" imgH="3045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75" y="561"/>
                          <a:ext cx="14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 name="Text Box 77"/>
          <p:cNvSpPr txBox="1">
            <a:spLocks noChangeArrowheads="1"/>
          </p:cNvSpPr>
          <p:nvPr/>
        </p:nvSpPr>
        <p:spPr bwMode="auto">
          <a:xfrm>
            <a:off x="142156" y="6021387"/>
            <a:ext cx="82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解</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926"/>
                                        </p:tgtEl>
                                        <p:attrNameLst>
                                          <p:attrName>style.visibility</p:attrName>
                                        </p:attrNameLst>
                                      </p:cBhvr>
                                      <p:to>
                                        <p:strVal val="visible"/>
                                      </p:to>
                                    </p:set>
                                    <p:anim calcmode="lin" valueType="num">
                                      <p:cBhvr>
                                        <p:cTn id="7" dur="500" fill="hold"/>
                                        <p:tgtEl>
                                          <p:spTgt spid="38926"/>
                                        </p:tgtEl>
                                        <p:attrNameLst>
                                          <p:attrName>ppt_w</p:attrName>
                                        </p:attrNameLst>
                                      </p:cBhvr>
                                      <p:tavLst>
                                        <p:tav tm="0">
                                          <p:val>
                                            <p:fltVal val="0"/>
                                          </p:val>
                                        </p:tav>
                                        <p:tav tm="100000">
                                          <p:val>
                                            <p:strVal val="#ppt_w"/>
                                          </p:val>
                                        </p:tav>
                                      </p:tavLst>
                                    </p:anim>
                                    <p:anim calcmode="lin" valueType="num">
                                      <p:cBhvr>
                                        <p:cTn id="8" dur="500" fill="hold"/>
                                        <p:tgtEl>
                                          <p:spTgt spid="3892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35"/>
                                        </p:tgtEl>
                                        <p:attrNameLst>
                                          <p:attrName>style.visibility</p:attrName>
                                        </p:attrNameLst>
                                      </p:cBhvr>
                                      <p:to>
                                        <p:strVal val="visible"/>
                                      </p:to>
                                    </p:set>
                                    <p:animEffect transition="in" filter="wipe(left)">
                                      <p:cBhvr>
                                        <p:cTn id="12" dur="500"/>
                                        <p:tgtEl>
                                          <p:spTgt spid="38935"/>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8938"/>
                                        </p:tgtEl>
                                        <p:attrNameLst>
                                          <p:attrName>style.visibility</p:attrName>
                                        </p:attrNameLst>
                                      </p:cBhvr>
                                      <p:to>
                                        <p:strVal val="visible"/>
                                      </p:to>
                                    </p:set>
                                    <p:animEffect transition="in" filter="wipe(left)">
                                      <p:cBhvr>
                                        <p:cTn id="16" dur="500"/>
                                        <p:tgtEl>
                                          <p:spTgt spid="389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939"/>
                                        </p:tgtEl>
                                        <p:attrNameLst>
                                          <p:attrName>style.visibility</p:attrName>
                                        </p:attrNameLst>
                                      </p:cBhvr>
                                      <p:to>
                                        <p:strVal val="visible"/>
                                      </p:to>
                                    </p:set>
                                    <p:animEffect transition="in" filter="wipe(down)">
                                      <p:cBhvr>
                                        <p:cTn id="21" dur="500"/>
                                        <p:tgtEl>
                                          <p:spTgt spid="38939"/>
                                        </p:tgtEl>
                                      </p:cBhvr>
                                    </p:animEffect>
                                  </p:childTnLst>
                                </p:cTn>
                              </p:par>
                            </p:childTnLst>
                          </p:cTn>
                        </p:par>
                        <p:par>
                          <p:cTn id="22" fill="hold" nodeType="afterGroup">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8928"/>
                                        </p:tgtEl>
                                        <p:attrNameLst>
                                          <p:attrName>style.visibility</p:attrName>
                                        </p:attrNameLst>
                                      </p:cBhvr>
                                      <p:to>
                                        <p:strVal val="visible"/>
                                      </p:to>
                                    </p:set>
                                    <p:animEffect transition="in" filter="wipe(down)">
                                      <p:cBhvr>
                                        <p:cTn id="25" dur="500"/>
                                        <p:tgtEl>
                                          <p:spTgt spid="389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8937"/>
                                        </p:tgtEl>
                                        <p:attrNameLst>
                                          <p:attrName>style.visibility</p:attrName>
                                        </p:attrNameLst>
                                      </p:cBhvr>
                                      <p:to>
                                        <p:strVal val="visible"/>
                                      </p:to>
                                    </p:set>
                                    <p:anim calcmode="lin" valueType="num">
                                      <p:cBhvr>
                                        <p:cTn id="30" dur="500" fill="hold"/>
                                        <p:tgtEl>
                                          <p:spTgt spid="38937"/>
                                        </p:tgtEl>
                                        <p:attrNameLst>
                                          <p:attrName>ppt_w</p:attrName>
                                        </p:attrNameLst>
                                      </p:cBhvr>
                                      <p:tavLst>
                                        <p:tav tm="0">
                                          <p:val>
                                            <p:fltVal val="0"/>
                                          </p:val>
                                        </p:tav>
                                        <p:tav tm="100000">
                                          <p:val>
                                            <p:strVal val="#ppt_w"/>
                                          </p:val>
                                        </p:tav>
                                      </p:tavLst>
                                    </p:anim>
                                    <p:anim calcmode="lin" valueType="num">
                                      <p:cBhvr>
                                        <p:cTn id="31" dur="500" fill="hold"/>
                                        <p:tgtEl>
                                          <p:spTgt spid="38937"/>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8932"/>
                                        </p:tgtEl>
                                        <p:attrNameLst>
                                          <p:attrName>style.visibility</p:attrName>
                                        </p:attrNameLst>
                                      </p:cBhvr>
                                      <p:to>
                                        <p:strVal val="visible"/>
                                      </p:to>
                                    </p:set>
                                    <p:animEffect transition="in" filter="wipe(up)">
                                      <p:cBhvr>
                                        <p:cTn id="36" dur="500"/>
                                        <p:tgtEl>
                                          <p:spTgt spid="38932"/>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38934"/>
                                        </p:tgtEl>
                                        <p:attrNameLst>
                                          <p:attrName>style.visibility</p:attrName>
                                        </p:attrNameLst>
                                      </p:cBhvr>
                                      <p:to>
                                        <p:strVal val="visible"/>
                                      </p:to>
                                    </p:set>
                                    <p:animEffect transition="in" filter="wipe(left)">
                                      <p:cBhvr>
                                        <p:cTn id="40" dur="500"/>
                                        <p:tgtEl>
                                          <p:spTgt spid="3893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8931"/>
                                        </p:tgtEl>
                                        <p:attrNameLst>
                                          <p:attrName>style.visibility</p:attrName>
                                        </p:attrNameLst>
                                      </p:cBhvr>
                                      <p:to>
                                        <p:strVal val="visible"/>
                                      </p:to>
                                    </p:set>
                                    <p:animEffect transition="in" filter="wipe(right)">
                                      <p:cBhvr>
                                        <p:cTn id="45" dur="500"/>
                                        <p:tgtEl>
                                          <p:spTgt spid="38931"/>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38930"/>
                                        </p:tgtEl>
                                        <p:attrNameLst>
                                          <p:attrName>style.visibility</p:attrName>
                                        </p:attrNameLst>
                                      </p:cBhvr>
                                      <p:to>
                                        <p:strVal val="visible"/>
                                      </p:to>
                                    </p:set>
                                    <p:animEffect transition="in" filter="wipe(down)">
                                      <p:cBhvr>
                                        <p:cTn id="49" dur="500"/>
                                        <p:tgtEl>
                                          <p:spTgt spid="389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38927"/>
                                        </p:tgtEl>
                                        <p:attrNameLst>
                                          <p:attrName>style.visibility</p:attrName>
                                        </p:attrNameLst>
                                      </p:cBhvr>
                                      <p:to>
                                        <p:strVal val="visible"/>
                                      </p:to>
                                    </p:set>
                                    <p:animEffect transition="in" filter="wipe(right)">
                                      <p:cBhvr>
                                        <p:cTn id="54" dur="500"/>
                                        <p:tgtEl>
                                          <p:spTgt spid="38927"/>
                                        </p:tgtEl>
                                      </p:cBhvr>
                                    </p:animEffect>
                                  </p:childTnLst>
                                </p:cTn>
                              </p:par>
                            </p:childTnLst>
                          </p:cTn>
                        </p:par>
                        <p:par>
                          <p:cTn id="55" fill="hold" nodeType="afterGroup">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38933"/>
                                        </p:tgtEl>
                                        <p:attrNameLst>
                                          <p:attrName>style.visibility</p:attrName>
                                        </p:attrNameLst>
                                      </p:cBhvr>
                                      <p:to>
                                        <p:strVal val="visible"/>
                                      </p:to>
                                    </p:set>
                                    <p:animEffect transition="in" filter="wipe(down)">
                                      <p:cBhvr>
                                        <p:cTn id="58" dur="500"/>
                                        <p:tgtEl>
                                          <p:spTgt spid="38933"/>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38929"/>
                                        </p:tgtEl>
                                        <p:attrNameLst>
                                          <p:attrName>style.visibility</p:attrName>
                                        </p:attrNameLst>
                                      </p:cBhvr>
                                      <p:to>
                                        <p:strVal val="visible"/>
                                      </p:to>
                                    </p:set>
                                    <p:animEffect transition="in" filter="wipe(left)">
                                      <p:cBhvr>
                                        <p:cTn id="62" dur="500"/>
                                        <p:tgtEl>
                                          <p:spTgt spid="389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8916"/>
                                        </p:tgtEl>
                                        <p:attrNameLst>
                                          <p:attrName>style.visibility</p:attrName>
                                        </p:attrNameLst>
                                      </p:cBhvr>
                                      <p:to>
                                        <p:strVal val="visible"/>
                                      </p:to>
                                    </p:set>
                                    <p:animEffect transition="in" filter="wipe(left)">
                                      <p:cBhvr>
                                        <p:cTn id="67" dur="500"/>
                                        <p:tgtEl>
                                          <p:spTgt spid="389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8936"/>
                                        </p:tgtEl>
                                        <p:attrNameLst>
                                          <p:attrName>style.visibility</p:attrName>
                                        </p:attrNameLst>
                                      </p:cBhvr>
                                      <p:to>
                                        <p:strVal val="visible"/>
                                      </p:to>
                                    </p:set>
                                    <p:animEffect transition="in" filter="wipe(down)">
                                      <p:cBhvr>
                                        <p:cTn id="72" dur="500"/>
                                        <p:tgtEl>
                                          <p:spTgt spid="38936"/>
                                        </p:tgtEl>
                                      </p:cBhvr>
                                    </p:animEffect>
                                  </p:childTnLst>
                                </p:cTn>
                              </p:par>
                            </p:childTnLst>
                          </p:cTn>
                        </p:par>
                        <p:par>
                          <p:cTn id="73" fill="hold" nodeType="afterGroup">
                            <p:stCondLst>
                              <p:cond delay="500"/>
                            </p:stCondLst>
                            <p:childTnLst>
                              <p:par>
                                <p:cTn id="74" presetID="22" presetClass="entr" presetSubtype="4" fill="hold" nodeType="afterEffect">
                                  <p:stCondLst>
                                    <p:cond delay="0"/>
                                  </p:stCondLst>
                                  <p:childTnLst>
                                    <p:set>
                                      <p:cBhvr>
                                        <p:cTn id="75" dur="1" fill="hold">
                                          <p:stCondLst>
                                            <p:cond delay="0"/>
                                          </p:stCondLst>
                                        </p:cTn>
                                        <p:tgtEl>
                                          <p:spTgt spid="38925"/>
                                        </p:tgtEl>
                                        <p:attrNameLst>
                                          <p:attrName>style.visibility</p:attrName>
                                        </p:attrNameLst>
                                      </p:cBhvr>
                                      <p:to>
                                        <p:strVal val="visible"/>
                                      </p:to>
                                    </p:set>
                                    <p:animEffect transition="in" filter="wipe(down)">
                                      <p:cBhvr>
                                        <p:cTn id="76" dur="500"/>
                                        <p:tgtEl>
                                          <p:spTgt spid="3892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8917"/>
                                        </p:tgtEl>
                                        <p:attrNameLst>
                                          <p:attrName>style.visibility</p:attrName>
                                        </p:attrNameLst>
                                      </p:cBhvr>
                                      <p:to>
                                        <p:strVal val="visible"/>
                                      </p:to>
                                    </p:set>
                                    <p:animEffect transition="in" filter="wipe(left)">
                                      <p:cBhvr>
                                        <p:cTn id="81" dur="500"/>
                                        <p:tgtEl>
                                          <p:spTgt spid="3891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38918"/>
                                        </p:tgtEl>
                                        <p:attrNameLst>
                                          <p:attrName>style.visibility</p:attrName>
                                        </p:attrNameLst>
                                      </p:cBhvr>
                                      <p:to>
                                        <p:strVal val="visible"/>
                                      </p:to>
                                    </p:set>
                                    <p:animEffect transition="in" filter="wipe(left)">
                                      <p:cBhvr>
                                        <p:cTn id="86" dur="500"/>
                                        <p:tgtEl>
                                          <p:spTgt spid="3891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up)">
                                      <p:cBhvr>
                                        <p:cTn id="101" dur="500"/>
                                        <p:tgtEl>
                                          <p:spTgt spid="3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wipe(left)">
                                      <p:cBhvr>
                                        <p:cTn id="111" dur="500"/>
                                        <p:tgtEl>
                                          <p:spTgt spid="5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left)">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wipe(left)">
                                      <p:cBhvr>
                                        <p:cTn id="1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utoUpdateAnimBg="0"/>
      <p:bldP spid="38926" grpId="0" animBg="1"/>
      <p:bldP spid="38927" grpId="0" animBg="1"/>
      <p:bldP spid="38928" grpId="0"/>
      <p:bldP spid="38929" grpId="0"/>
      <p:bldP spid="38931" grpId="0" animBg="1"/>
      <p:bldP spid="38932" grpId="0" animBg="1"/>
      <p:bldP spid="38933" grpId="0" animBg="1"/>
      <p:bldP spid="38935" grpId="0"/>
      <p:bldP spid="38936" grpId="0" animBg="1"/>
      <p:bldP spid="38937" grpId="0" animBg="1"/>
      <p:bldP spid="38938" grpId="0" autoUpdateAnimBg="0"/>
      <p:bldP spid="38939" grpId="0" animBg="1"/>
      <p:bldP spid="24" grpId="0" autoUpdateAnimBg="0"/>
      <p:bldP spid="25" grpId="0" autoUpdateAnimBg="0"/>
      <p:bldP spid="26" grpId="0" autoUpdateAnimBg="0"/>
      <p:bldP spid="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695325" y="811213"/>
            <a:ext cx="7621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当飞船静止于空间距行星中心 </a:t>
            </a:r>
            <a:r>
              <a:rPr kumimoji="1" lang="en-US" altLang="zh-CN" sz="2400" b="1">
                <a:solidFill>
                  <a:srgbClr val="66FFFF"/>
                </a:solidFill>
                <a:latin typeface="Times New Roman" pitchFamily="18" charset="0"/>
              </a:rPr>
              <a:t>4 </a:t>
            </a:r>
            <a:r>
              <a:rPr kumimoji="1" lang="en-US" altLang="zh-CN" sz="2400" b="1" i="1">
                <a:solidFill>
                  <a:srgbClr val="66FFFF"/>
                </a:solidFill>
                <a:latin typeface="Times New Roman" pitchFamily="18" charset="0"/>
              </a:rPr>
              <a:t>R</a:t>
            </a:r>
            <a:r>
              <a:rPr kumimoji="1" lang="en-US" altLang="zh-CN" sz="2400" b="1" i="1">
                <a:solidFill>
                  <a:schemeClr val="bg1"/>
                </a:solidFill>
                <a:latin typeface="Times New Roman" pitchFamily="18" charset="0"/>
              </a:rPr>
              <a:t> </a:t>
            </a:r>
            <a:r>
              <a:rPr kumimoji="1" lang="zh-CN" altLang="en-US" sz="2400" b="1">
                <a:solidFill>
                  <a:schemeClr val="bg1"/>
                </a:solidFill>
                <a:latin typeface="Times New Roman" pitchFamily="18" charset="0"/>
              </a:rPr>
              <a:t>时，以速度</a:t>
            </a:r>
            <a:r>
              <a:rPr kumimoji="1" lang="en-US" altLang="zh-CN" sz="2400" i="1">
                <a:solidFill>
                  <a:srgbClr val="66FFFF"/>
                </a:solidFill>
                <a:latin typeface="Bookman Old Style" pitchFamily="18" charset="0"/>
              </a:rPr>
              <a:t>v</a:t>
            </a:r>
            <a:r>
              <a:rPr kumimoji="1" lang="en-US" altLang="zh-CN" sz="2400" b="1">
                <a:solidFill>
                  <a:srgbClr val="66FFFF"/>
                </a:solidFill>
                <a:latin typeface="Times New Roman" pitchFamily="18" charset="0"/>
              </a:rPr>
              <a:t> </a:t>
            </a:r>
            <a:r>
              <a:rPr kumimoji="1" lang="en-US" altLang="zh-CN" sz="2400" b="1" baseline="-25000">
                <a:solidFill>
                  <a:srgbClr val="66FFFF"/>
                </a:solidFill>
                <a:latin typeface="Times New Roman" pitchFamily="18" charset="0"/>
              </a:rPr>
              <a:t>0</a:t>
            </a:r>
            <a:r>
              <a:rPr kumimoji="1" lang="zh-CN" altLang="en-US" sz="2400" b="1">
                <a:solidFill>
                  <a:schemeClr val="bg1"/>
                </a:solidFill>
                <a:latin typeface="Times New Roman" pitchFamily="18" charset="0"/>
              </a:rPr>
              <a:t>发射一</a:t>
            </a:r>
            <a:r>
              <a:rPr kumimoji="1" lang="zh-CN" altLang="en-US" sz="2400" b="1">
                <a:latin typeface="Times New Roman" pitchFamily="18" charset="0"/>
              </a:rPr>
              <a:t> </a:t>
            </a:r>
          </a:p>
        </p:txBody>
      </p:sp>
      <p:sp>
        <p:nvSpPr>
          <p:cNvPr id="43011" name="Text Box 3"/>
          <p:cNvSpPr txBox="1">
            <a:spLocks noChangeArrowheads="1"/>
          </p:cNvSpPr>
          <p:nvPr/>
        </p:nvSpPr>
        <p:spPr bwMode="auto">
          <a:xfrm>
            <a:off x="-279400" y="1916113"/>
            <a:ext cx="5859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2400" b="1">
                <a:solidFill>
                  <a:srgbClr val="FFFF00"/>
                </a:solidFill>
                <a:latin typeface="Times New Roman" pitchFamily="18" charset="0"/>
              </a:rPr>
              <a:t>  </a:t>
            </a:r>
            <a:r>
              <a:rPr kumimoji="1" lang="zh-CN" altLang="en-US" sz="2400" b="1">
                <a:solidFill>
                  <a:srgbClr val="FFFF00"/>
                </a:solidFill>
                <a:latin typeface="Times New Roman" pitchFamily="18" charset="0"/>
              </a:rPr>
              <a:t>求 </a:t>
            </a:r>
            <a:r>
              <a:rPr kumimoji="1" lang="zh-CN" altLang="en-US" sz="2400" b="1">
                <a:solidFill>
                  <a:schemeClr val="bg1"/>
                </a:solidFill>
                <a:latin typeface="Times New Roman" pitchFamily="18" charset="0"/>
              </a:rPr>
              <a:t> </a:t>
            </a:r>
            <a:r>
              <a:rPr kumimoji="1" lang="el-GR" altLang="zh-CN" sz="2400" b="1" i="1">
                <a:solidFill>
                  <a:srgbClr val="66FFFF"/>
                </a:solidFill>
                <a:latin typeface="Times New Roman" pitchFamily="18" charset="0"/>
              </a:rPr>
              <a:t>θ</a:t>
            </a:r>
            <a:r>
              <a:rPr kumimoji="1" lang="zh-CN" altLang="en-US" sz="2400" b="1">
                <a:solidFill>
                  <a:schemeClr val="bg1"/>
                </a:solidFill>
                <a:latin typeface="Times New Roman" pitchFamily="18" charset="0"/>
              </a:rPr>
              <a:t>角及着陆滑行的初速度多大？</a:t>
            </a:r>
          </a:p>
        </p:txBody>
      </p:sp>
      <p:sp>
        <p:nvSpPr>
          <p:cNvPr id="43012" name="Oval 4"/>
          <p:cNvSpPr>
            <a:spLocks noChangeArrowheads="1"/>
          </p:cNvSpPr>
          <p:nvPr/>
        </p:nvSpPr>
        <p:spPr bwMode="auto">
          <a:xfrm>
            <a:off x="6840538" y="2462213"/>
            <a:ext cx="1676400" cy="1676400"/>
          </a:xfrm>
          <a:prstGeom prst="ellipse">
            <a:avLst/>
          </a:prstGeom>
          <a:gradFill rotWithShape="1">
            <a:gsLst>
              <a:gs pos="0">
                <a:srgbClr val="66FF33"/>
              </a:gs>
              <a:gs pos="100000">
                <a:srgbClr val="66FF33">
                  <a:gamma/>
                  <a:shade val="46275"/>
                  <a:invGamma/>
                </a:srgbClr>
              </a:gs>
            </a:gsLst>
            <a:path path="shape">
              <a:fillToRect l="50000" t="50000" r="50000" b="50000"/>
            </a:path>
          </a:gradFill>
          <a:ln>
            <a:noFill/>
          </a:ln>
          <a:effectLst/>
          <a:extLst>
            <a:ext uri="{91240B29-F687-4F45-9708-019B960494DF}">
              <a14:hiddenLine xmlns:a14="http://schemas.microsoft.com/office/drawing/2010/main" w="28575">
                <a:solidFill>
                  <a:srgbClr val="FF99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flipV="1">
            <a:off x="3792538" y="3300413"/>
            <a:ext cx="4953000" cy="0"/>
          </a:xfrm>
          <a:prstGeom prst="line">
            <a:avLst/>
          </a:prstGeom>
          <a:noFill/>
          <a:ln w="22225">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AutoShape 6"/>
          <p:cNvSpPr>
            <a:spLocks noChangeArrowheads="1"/>
          </p:cNvSpPr>
          <p:nvPr/>
        </p:nvSpPr>
        <p:spPr bwMode="auto">
          <a:xfrm rot="5571021">
            <a:off x="3525838" y="3109913"/>
            <a:ext cx="457200" cy="381000"/>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flipV="1">
            <a:off x="3944938" y="2614613"/>
            <a:ext cx="914400" cy="68580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3016" name="Object 8"/>
          <p:cNvGraphicFramePr>
            <a:graphicFrameLocks/>
          </p:cNvGraphicFramePr>
          <p:nvPr/>
        </p:nvGraphicFramePr>
        <p:xfrm>
          <a:off x="4478338" y="2982913"/>
          <a:ext cx="230187" cy="315912"/>
        </p:xfrm>
        <a:graphic>
          <a:graphicData uri="http://schemas.openxmlformats.org/presentationml/2006/ole">
            <mc:AlternateContent xmlns:mc="http://schemas.openxmlformats.org/markup-compatibility/2006">
              <mc:Choice xmlns:v="urn:schemas-microsoft-com:vml" Requires="v">
                <p:oleObj spid="_x0000_s82065" name="公式" r:id="rId3" imgW="228600" imgH="317160" progId="Equation.3">
                  <p:embed/>
                </p:oleObj>
              </mc:Choice>
              <mc:Fallback>
                <p:oleObj name="公式" r:id="rId3" imgW="228600" imgH="31716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38" y="2982913"/>
                        <a:ext cx="2301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7" name="Object 9"/>
          <p:cNvGraphicFramePr>
            <a:graphicFrameLocks/>
          </p:cNvGraphicFramePr>
          <p:nvPr/>
        </p:nvGraphicFramePr>
        <p:xfrm>
          <a:off x="6194425" y="2060575"/>
          <a:ext cx="292100" cy="230188"/>
        </p:xfrm>
        <a:graphic>
          <a:graphicData uri="http://schemas.openxmlformats.org/presentationml/2006/ole">
            <mc:AlternateContent xmlns:mc="http://schemas.openxmlformats.org/markup-compatibility/2006">
              <mc:Choice xmlns:v="urn:schemas-microsoft-com:vml" Requires="v">
                <p:oleObj spid="_x0000_s82066" name="公式" r:id="rId5" imgW="291960" imgH="228600" progId="Equation.3">
                  <p:embed/>
                </p:oleObj>
              </mc:Choice>
              <mc:Fallback>
                <p:oleObj name="公式" r:id="rId5" imgW="291960" imgH="2286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425" y="2060575"/>
                        <a:ext cx="2921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8" name="Object 10"/>
          <p:cNvGraphicFramePr>
            <a:graphicFrameLocks/>
          </p:cNvGraphicFramePr>
          <p:nvPr/>
        </p:nvGraphicFramePr>
        <p:xfrm>
          <a:off x="7429500" y="2620963"/>
          <a:ext cx="280988" cy="292100"/>
        </p:xfrm>
        <a:graphic>
          <a:graphicData uri="http://schemas.openxmlformats.org/presentationml/2006/ole">
            <mc:AlternateContent xmlns:mc="http://schemas.openxmlformats.org/markup-compatibility/2006">
              <mc:Choice xmlns:v="urn:schemas-microsoft-com:vml" Requires="v">
                <p:oleObj spid="_x0000_s82067" name="公式" r:id="rId7" imgW="279360" imgH="291960" progId="Equation.3">
                  <p:embed/>
                </p:oleObj>
              </mc:Choice>
              <mc:Fallback>
                <p:oleObj name="公式" r:id="rId7" imgW="279360" imgH="29196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9500" y="2620963"/>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9" name="Object 11"/>
          <p:cNvGraphicFramePr>
            <a:graphicFrameLocks/>
          </p:cNvGraphicFramePr>
          <p:nvPr/>
        </p:nvGraphicFramePr>
        <p:xfrm>
          <a:off x="7821613" y="3367088"/>
          <a:ext cx="392112" cy="292100"/>
        </p:xfrm>
        <a:graphic>
          <a:graphicData uri="http://schemas.openxmlformats.org/presentationml/2006/ole">
            <mc:AlternateContent xmlns:mc="http://schemas.openxmlformats.org/markup-compatibility/2006">
              <mc:Choice xmlns:v="urn:schemas-microsoft-com:vml" Requires="v">
                <p:oleObj spid="_x0000_s82068" name="公式" r:id="rId9" imgW="393480" imgH="291960" progId="Equation.3">
                  <p:embed/>
                </p:oleObj>
              </mc:Choice>
              <mc:Fallback>
                <p:oleObj name="公式" r:id="rId9" imgW="393480" imgH="29196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1613" y="3367088"/>
                        <a:ext cx="3921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0" name="Object 12"/>
          <p:cNvGraphicFramePr>
            <a:graphicFrameLocks/>
          </p:cNvGraphicFramePr>
          <p:nvPr/>
        </p:nvGraphicFramePr>
        <p:xfrm>
          <a:off x="7489825" y="3343275"/>
          <a:ext cx="292100" cy="315913"/>
        </p:xfrm>
        <a:graphic>
          <a:graphicData uri="http://schemas.openxmlformats.org/presentationml/2006/ole">
            <mc:AlternateContent xmlns:mc="http://schemas.openxmlformats.org/markup-compatibility/2006">
              <mc:Choice xmlns:v="urn:schemas-microsoft-com:vml" Requires="v">
                <p:oleObj spid="_x0000_s82069" name="公式" r:id="rId11" imgW="291960" imgH="317160" progId="Equation.3">
                  <p:embed/>
                </p:oleObj>
              </mc:Choice>
              <mc:Fallback>
                <p:oleObj name="公式" r:id="rId11" imgW="291960" imgH="31716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825" y="3343275"/>
                        <a:ext cx="2921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13"/>
          <p:cNvGraphicFramePr>
            <a:graphicFrameLocks/>
          </p:cNvGraphicFramePr>
          <p:nvPr/>
        </p:nvGraphicFramePr>
        <p:xfrm>
          <a:off x="4154488" y="2435225"/>
          <a:ext cx="315912" cy="431800"/>
        </p:xfrm>
        <a:graphic>
          <a:graphicData uri="http://schemas.openxmlformats.org/presentationml/2006/ole">
            <mc:AlternateContent xmlns:mc="http://schemas.openxmlformats.org/markup-compatibility/2006">
              <mc:Choice xmlns:v="urn:schemas-microsoft-com:vml" Requires="v">
                <p:oleObj spid="_x0000_s82070" name="公式" r:id="rId13" imgW="317160" imgH="431640" progId="Equation.3">
                  <p:embed/>
                </p:oleObj>
              </mc:Choice>
              <mc:Fallback>
                <p:oleObj name="公式" r:id="rId13" imgW="317160" imgH="4316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4488" y="2435225"/>
                        <a:ext cx="315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2" name="Object 14"/>
          <p:cNvGraphicFramePr>
            <a:graphicFrameLocks/>
          </p:cNvGraphicFramePr>
          <p:nvPr/>
        </p:nvGraphicFramePr>
        <p:xfrm>
          <a:off x="5586413" y="2794000"/>
          <a:ext cx="252412" cy="431800"/>
        </p:xfrm>
        <a:graphic>
          <a:graphicData uri="http://schemas.openxmlformats.org/presentationml/2006/ole">
            <mc:AlternateContent xmlns:mc="http://schemas.openxmlformats.org/markup-compatibility/2006">
              <mc:Choice xmlns:v="urn:schemas-microsoft-com:vml" Requires="v">
                <p:oleObj spid="_x0000_s82071" name="公式" r:id="rId15" imgW="253800" imgH="431640" progId="Equation.3">
                  <p:embed/>
                </p:oleObj>
              </mc:Choice>
              <mc:Fallback>
                <p:oleObj name="公式" r:id="rId15" imgW="253800" imgH="4316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6413" y="2794000"/>
                        <a:ext cx="252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3" name="Object 15"/>
          <p:cNvGraphicFramePr>
            <a:graphicFrameLocks/>
          </p:cNvGraphicFramePr>
          <p:nvPr/>
        </p:nvGraphicFramePr>
        <p:xfrm>
          <a:off x="7926388" y="2120900"/>
          <a:ext cx="230187" cy="241300"/>
        </p:xfrm>
        <a:graphic>
          <a:graphicData uri="http://schemas.openxmlformats.org/presentationml/2006/ole">
            <mc:AlternateContent xmlns:mc="http://schemas.openxmlformats.org/markup-compatibility/2006">
              <mc:Choice xmlns:v="urn:schemas-microsoft-com:vml" Requires="v">
                <p:oleObj spid="_x0000_s82072" name="公式" r:id="rId17" imgW="228600" imgH="241200" progId="Equation.3">
                  <p:embed/>
                </p:oleObj>
              </mc:Choice>
              <mc:Fallback>
                <p:oleObj name="公式" r:id="rId17" imgW="228600" imgH="24120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26388" y="2120900"/>
                        <a:ext cx="2301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4" name="Freeform 16"/>
          <p:cNvSpPr>
            <a:spLocks/>
          </p:cNvSpPr>
          <p:nvPr/>
        </p:nvSpPr>
        <p:spPr bwMode="auto">
          <a:xfrm>
            <a:off x="3944938" y="2419350"/>
            <a:ext cx="3886200" cy="881063"/>
          </a:xfrm>
          <a:custGeom>
            <a:avLst/>
            <a:gdLst>
              <a:gd name="T0" fmla="*/ 0 w 2448"/>
              <a:gd name="T1" fmla="*/ 555 h 555"/>
              <a:gd name="T2" fmla="*/ 240 w 2448"/>
              <a:gd name="T3" fmla="*/ 411 h 555"/>
              <a:gd name="T4" fmla="*/ 528 w 2448"/>
              <a:gd name="T5" fmla="*/ 267 h 555"/>
              <a:gd name="T6" fmla="*/ 960 w 2448"/>
              <a:gd name="T7" fmla="*/ 123 h 555"/>
              <a:gd name="T8" fmla="*/ 1488 w 2448"/>
              <a:gd name="T9" fmla="*/ 27 h 555"/>
              <a:gd name="T10" fmla="*/ 1979 w 2448"/>
              <a:gd name="T11" fmla="*/ 0 h 555"/>
              <a:gd name="T12" fmla="*/ 2448 w 2448"/>
              <a:gd name="T13" fmla="*/ 27 h 555"/>
            </a:gdLst>
            <a:ahLst/>
            <a:cxnLst>
              <a:cxn ang="0">
                <a:pos x="T0" y="T1"/>
              </a:cxn>
              <a:cxn ang="0">
                <a:pos x="T2" y="T3"/>
              </a:cxn>
              <a:cxn ang="0">
                <a:pos x="T4" y="T5"/>
              </a:cxn>
              <a:cxn ang="0">
                <a:pos x="T6" y="T7"/>
              </a:cxn>
              <a:cxn ang="0">
                <a:pos x="T8" y="T9"/>
              </a:cxn>
              <a:cxn ang="0">
                <a:pos x="T10" y="T11"/>
              </a:cxn>
              <a:cxn ang="0">
                <a:pos x="T12" y="T13"/>
              </a:cxn>
            </a:cxnLst>
            <a:rect l="0" t="0" r="r" b="b"/>
            <a:pathLst>
              <a:path w="2448" h="555">
                <a:moveTo>
                  <a:pt x="0" y="555"/>
                </a:moveTo>
                <a:cubicBezTo>
                  <a:pt x="76" y="507"/>
                  <a:pt x="152" y="459"/>
                  <a:pt x="240" y="411"/>
                </a:cubicBezTo>
                <a:cubicBezTo>
                  <a:pt x="328" y="363"/>
                  <a:pt x="408" y="315"/>
                  <a:pt x="528" y="267"/>
                </a:cubicBezTo>
                <a:cubicBezTo>
                  <a:pt x="648" y="219"/>
                  <a:pt x="800" y="163"/>
                  <a:pt x="960" y="123"/>
                </a:cubicBezTo>
                <a:cubicBezTo>
                  <a:pt x="1120" y="83"/>
                  <a:pt x="1318" y="47"/>
                  <a:pt x="1488" y="27"/>
                </a:cubicBezTo>
                <a:cubicBezTo>
                  <a:pt x="1658" y="7"/>
                  <a:pt x="1819" y="0"/>
                  <a:pt x="1979" y="0"/>
                </a:cubicBezTo>
                <a:cubicBezTo>
                  <a:pt x="2139" y="0"/>
                  <a:pt x="2350" y="22"/>
                  <a:pt x="2448" y="27"/>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p:cNvSpPr>
            <a:spLocks noChangeShapeType="1"/>
          </p:cNvSpPr>
          <p:nvPr/>
        </p:nvSpPr>
        <p:spPr bwMode="auto">
          <a:xfrm>
            <a:off x="7821613" y="2462213"/>
            <a:ext cx="927100" cy="174625"/>
          </a:xfrm>
          <a:prstGeom prst="line">
            <a:avLst/>
          </a:prstGeom>
          <a:noFill/>
          <a:ln w="317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p:cNvSpPr>
            <a:spLocks noChangeShapeType="1"/>
          </p:cNvSpPr>
          <p:nvPr/>
        </p:nvSpPr>
        <p:spPr bwMode="auto">
          <a:xfrm flipH="1">
            <a:off x="7678738" y="2462213"/>
            <a:ext cx="152400" cy="83820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Text Box 19"/>
          <p:cNvSpPr txBox="1">
            <a:spLocks noChangeArrowheads="1"/>
          </p:cNvSpPr>
          <p:nvPr/>
        </p:nvSpPr>
        <p:spPr bwMode="auto">
          <a:xfrm>
            <a:off x="250825" y="24923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解</a:t>
            </a:r>
          </a:p>
        </p:txBody>
      </p:sp>
      <p:sp>
        <p:nvSpPr>
          <p:cNvPr id="43028" name="Text Box 20"/>
          <p:cNvSpPr txBox="1">
            <a:spLocks noChangeArrowheads="1"/>
          </p:cNvSpPr>
          <p:nvPr/>
        </p:nvSpPr>
        <p:spPr bwMode="auto">
          <a:xfrm>
            <a:off x="684213" y="249237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引力场（有心力）</a:t>
            </a:r>
            <a:endParaRPr kumimoji="1" lang="zh-CN" altLang="en-US" sz="2400">
              <a:solidFill>
                <a:schemeClr val="bg1"/>
              </a:solidFill>
              <a:latin typeface="Times New Roman" pitchFamily="18" charset="0"/>
            </a:endParaRPr>
          </a:p>
        </p:txBody>
      </p:sp>
      <p:sp>
        <p:nvSpPr>
          <p:cNvPr id="43029" name="Text Box 21"/>
          <p:cNvSpPr txBox="1">
            <a:spLocks noChangeArrowheads="1"/>
          </p:cNvSpPr>
          <p:nvPr/>
        </p:nvSpPr>
        <p:spPr bwMode="auto">
          <a:xfrm>
            <a:off x="717550" y="3502025"/>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质点的动量矩守恒</a:t>
            </a:r>
            <a:endParaRPr kumimoji="1" lang="zh-CN" altLang="en-US" sz="2400">
              <a:solidFill>
                <a:schemeClr val="bg1"/>
              </a:solidFill>
              <a:latin typeface="Times New Roman" pitchFamily="18" charset="0"/>
            </a:endParaRPr>
          </a:p>
        </p:txBody>
      </p:sp>
      <p:sp>
        <p:nvSpPr>
          <p:cNvPr id="43030" name="Text Box 22"/>
          <p:cNvSpPr txBox="1">
            <a:spLocks noChangeArrowheads="1"/>
          </p:cNvSpPr>
          <p:nvPr/>
        </p:nvSpPr>
        <p:spPr bwMode="auto">
          <a:xfrm>
            <a:off x="682625" y="29972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系统的机械能守恒</a:t>
            </a:r>
            <a:endParaRPr kumimoji="1" lang="zh-CN" altLang="en-US" sz="2400">
              <a:solidFill>
                <a:schemeClr val="bg1"/>
              </a:solidFill>
              <a:latin typeface="Times New Roman" pitchFamily="18" charset="0"/>
            </a:endParaRPr>
          </a:p>
        </p:txBody>
      </p:sp>
      <p:sp>
        <p:nvSpPr>
          <p:cNvPr id="43031" name="AutoShape 23"/>
          <p:cNvSpPr>
            <a:spLocks/>
          </p:cNvSpPr>
          <p:nvPr/>
        </p:nvSpPr>
        <p:spPr bwMode="auto">
          <a:xfrm>
            <a:off x="682625" y="4437063"/>
            <a:ext cx="144463" cy="692150"/>
          </a:xfrm>
          <a:prstGeom prst="leftBrace">
            <a:avLst>
              <a:gd name="adj1" fmla="val 39927"/>
              <a:gd name="adj2" fmla="val 50000"/>
            </a:avLst>
          </a:prstGeom>
          <a:noFill/>
          <a:ln w="41275">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3032" name="Object 24"/>
          <p:cNvGraphicFramePr>
            <a:graphicFrameLocks/>
          </p:cNvGraphicFramePr>
          <p:nvPr/>
        </p:nvGraphicFramePr>
        <p:xfrm>
          <a:off x="1008063" y="4999038"/>
          <a:ext cx="2244725" cy="379412"/>
        </p:xfrm>
        <a:graphic>
          <a:graphicData uri="http://schemas.openxmlformats.org/presentationml/2006/ole">
            <mc:AlternateContent xmlns:mc="http://schemas.openxmlformats.org/markup-compatibility/2006">
              <mc:Choice xmlns:v="urn:schemas-microsoft-com:vml" Requires="v">
                <p:oleObj spid="_x0000_s82073" name="公式" r:id="rId19" imgW="2552400" imgH="431640" progId="Equation.3">
                  <p:embed/>
                </p:oleObj>
              </mc:Choice>
              <mc:Fallback>
                <p:oleObj name="公式" r:id="rId19" imgW="2552400" imgH="43164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8063" y="4999038"/>
                        <a:ext cx="2244725"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3" name="Object 25"/>
          <p:cNvGraphicFramePr>
            <a:graphicFrameLocks/>
          </p:cNvGraphicFramePr>
          <p:nvPr/>
        </p:nvGraphicFramePr>
        <p:xfrm>
          <a:off x="969963" y="4062413"/>
          <a:ext cx="3998912" cy="804862"/>
        </p:xfrm>
        <a:graphic>
          <a:graphicData uri="http://schemas.openxmlformats.org/presentationml/2006/ole">
            <mc:AlternateContent xmlns:mc="http://schemas.openxmlformats.org/markup-compatibility/2006">
              <mc:Choice xmlns:v="urn:schemas-microsoft-com:vml" Requires="v">
                <p:oleObj spid="_x0000_s82074" name="公式" r:id="rId21" imgW="4546440" imgH="914400" progId="Equation.3">
                  <p:embed/>
                </p:oleObj>
              </mc:Choice>
              <mc:Fallback>
                <p:oleObj name="公式" r:id="rId21" imgW="4546440" imgH="91440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9963" y="4062413"/>
                        <a:ext cx="3998912"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4" name="Object 26"/>
          <p:cNvGraphicFramePr>
            <a:graphicFrameLocks/>
          </p:cNvGraphicFramePr>
          <p:nvPr/>
        </p:nvGraphicFramePr>
        <p:xfrm>
          <a:off x="4572000" y="4781550"/>
          <a:ext cx="2871788" cy="725488"/>
        </p:xfrm>
        <a:graphic>
          <a:graphicData uri="http://schemas.openxmlformats.org/presentationml/2006/ole">
            <mc:AlternateContent xmlns:mc="http://schemas.openxmlformats.org/markup-compatibility/2006">
              <mc:Choice xmlns:v="urn:schemas-microsoft-com:vml" Requires="v">
                <p:oleObj spid="_x0000_s82075" name="公式" r:id="rId23" imgW="3263760" imgH="825480" progId="Equation.3">
                  <p:embed/>
                </p:oleObj>
              </mc:Choice>
              <mc:Fallback>
                <p:oleObj name="公式" r:id="rId23" imgW="3263760" imgH="82548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0" y="4781550"/>
                        <a:ext cx="2871788"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5" name="Object 27"/>
          <p:cNvGraphicFramePr>
            <a:graphicFrameLocks/>
          </p:cNvGraphicFramePr>
          <p:nvPr/>
        </p:nvGraphicFramePr>
        <p:xfrm>
          <a:off x="4629150" y="5540375"/>
          <a:ext cx="2592388" cy="982663"/>
        </p:xfrm>
        <a:graphic>
          <a:graphicData uri="http://schemas.openxmlformats.org/presentationml/2006/ole">
            <mc:AlternateContent xmlns:mc="http://schemas.openxmlformats.org/markup-compatibility/2006">
              <mc:Choice xmlns:v="urn:schemas-microsoft-com:vml" Requires="v">
                <p:oleObj spid="_x0000_s82076" name="公式" r:id="rId25" imgW="2946240" imgH="1117440" progId="Equation.3">
                  <p:embed/>
                </p:oleObj>
              </mc:Choice>
              <mc:Fallback>
                <p:oleObj name="公式" r:id="rId25" imgW="2946240" imgH="111744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29150" y="5540375"/>
                        <a:ext cx="2592388" cy="98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6" name="Object 28"/>
          <p:cNvGraphicFramePr>
            <a:graphicFrameLocks/>
          </p:cNvGraphicFramePr>
          <p:nvPr/>
        </p:nvGraphicFramePr>
        <p:xfrm>
          <a:off x="1041400" y="5502275"/>
          <a:ext cx="2916238" cy="982663"/>
        </p:xfrm>
        <a:graphic>
          <a:graphicData uri="http://schemas.openxmlformats.org/presentationml/2006/ole">
            <mc:AlternateContent xmlns:mc="http://schemas.openxmlformats.org/markup-compatibility/2006">
              <mc:Choice xmlns:v="urn:schemas-microsoft-com:vml" Requires="v">
                <p:oleObj spid="_x0000_s82077" name="公式" r:id="rId27" imgW="3314520" imgH="1117440" progId="Equation.3">
                  <p:embed/>
                </p:oleObj>
              </mc:Choice>
              <mc:Fallback>
                <p:oleObj name="公式" r:id="rId27" imgW="3314520" imgH="111744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41400" y="5502275"/>
                        <a:ext cx="2916238" cy="98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7" name="AutoShape 29"/>
          <p:cNvSpPr>
            <a:spLocks noChangeArrowheads="1"/>
          </p:cNvSpPr>
          <p:nvPr/>
        </p:nvSpPr>
        <p:spPr bwMode="auto">
          <a:xfrm>
            <a:off x="3635375" y="5041900"/>
            <a:ext cx="609600" cy="238125"/>
          </a:xfrm>
          <a:prstGeom prst="rightArrow">
            <a:avLst>
              <a:gd name="adj1" fmla="val 50000"/>
              <a:gd name="adj2" fmla="val 64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Text Box 30"/>
          <p:cNvSpPr txBox="1">
            <a:spLocks noChangeArrowheads="1"/>
          </p:cNvSpPr>
          <p:nvPr/>
        </p:nvSpPr>
        <p:spPr bwMode="auto">
          <a:xfrm>
            <a:off x="180975" y="333375"/>
            <a:ext cx="835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r>
              <a:rPr kumimoji="1" lang="zh-CN" altLang="en-US" sz="2400" b="1">
                <a:solidFill>
                  <a:srgbClr val="FFFF99"/>
                </a:solidFill>
                <a:latin typeface="Times New Roman" pitchFamily="18" charset="0"/>
              </a:rPr>
              <a:t>   </a:t>
            </a:r>
            <a:r>
              <a:rPr kumimoji="1" lang="zh-CN" altLang="en-US" sz="2400" b="1">
                <a:solidFill>
                  <a:schemeClr val="bg1"/>
                </a:solidFill>
                <a:latin typeface="Times New Roman" pitchFamily="18" charset="0"/>
              </a:rPr>
              <a:t>发射一宇宙飞船去考察一 质量为 </a:t>
            </a:r>
            <a:r>
              <a:rPr kumimoji="1" lang="en-US" altLang="zh-CN" sz="2400" b="1" i="1">
                <a:solidFill>
                  <a:srgbClr val="66FFFF"/>
                </a:solidFill>
                <a:latin typeface="Times New Roman" pitchFamily="18" charset="0"/>
              </a:rPr>
              <a:t>M</a:t>
            </a:r>
            <a:r>
              <a:rPr kumimoji="1" lang="en-US" altLang="zh-CN" sz="2400" b="1">
                <a:solidFill>
                  <a:srgbClr val="66FFFF"/>
                </a:solidFill>
                <a:latin typeface="Times New Roman" pitchFamily="18" charset="0"/>
              </a:rPr>
              <a:t> </a:t>
            </a:r>
            <a:r>
              <a:rPr kumimoji="1" lang="zh-CN" altLang="en-US" sz="2400" b="1">
                <a:solidFill>
                  <a:schemeClr val="bg1"/>
                </a:solidFill>
                <a:latin typeface="Times New Roman" pitchFamily="18" charset="0"/>
              </a:rPr>
              <a:t>、半径为 </a:t>
            </a:r>
            <a:r>
              <a:rPr kumimoji="1" lang="en-US" altLang="zh-CN" sz="2400" b="1" i="1">
                <a:solidFill>
                  <a:srgbClr val="66FFFF"/>
                </a:solidFill>
                <a:latin typeface="Times New Roman" pitchFamily="18" charset="0"/>
              </a:rPr>
              <a:t>R </a:t>
            </a:r>
            <a:r>
              <a:rPr kumimoji="1" lang="zh-CN" altLang="en-US" sz="2400" b="1">
                <a:solidFill>
                  <a:schemeClr val="bg1"/>
                </a:solidFill>
                <a:latin typeface="Times New Roman" pitchFamily="18" charset="0"/>
              </a:rPr>
              <a:t>的行星，</a:t>
            </a:r>
          </a:p>
        </p:txBody>
      </p:sp>
      <p:sp>
        <p:nvSpPr>
          <p:cNvPr id="43039" name="Text Box 31"/>
          <p:cNvSpPr txBox="1">
            <a:spLocks noChangeArrowheads="1"/>
          </p:cNvSpPr>
          <p:nvPr/>
        </p:nvSpPr>
        <p:spPr bwMode="auto">
          <a:xfrm>
            <a:off x="736600" y="1355725"/>
            <a:ext cx="6732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Times New Roman" pitchFamily="18" charset="0"/>
              </a:rPr>
              <a:t>质量为</a:t>
            </a:r>
            <a:r>
              <a:rPr kumimoji="1" lang="zh-CN" altLang="en-US" sz="2400" b="1">
                <a:solidFill>
                  <a:srgbClr val="66FFFF"/>
                </a:solidFill>
                <a:latin typeface="Times New Roman" pitchFamily="18" charset="0"/>
              </a:rPr>
              <a:t> </a:t>
            </a:r>
            <a:r>
              <a:rPr kumimoji="1" lang="en-US" altLang="zh-CN" sz="2400" b="1" i="1">
                <a:solidFill>
                  <a:srgbClr val="66FFFF"/>
                </a:solidFill>
                <a:latin typeface="Times New Roman" pitchFamily="18" charset="0"/>
              </a:rPr>
              <a:t>m </a:t>
            </a:r>
            <a:r>
              <a:rPr kumimoji="1" lang="zh-CN" altLang="en-US" sz="2400" b="1">
                <a:solidFill>
                  <a:schemeClr val="bg1"/>
                </a:solidFill>
                <a:latin typeface="Times New Roman" pitchFamily="18" charset="0"/>
              </a:rPr>
              <a:t>的仪器。要使该仪器恰好掠过行星表面</a:t>
            </a:r>
          </a:p>
        </p:txBody>
      </p:sp>
      <p:sp>
        <p:nvSpPr>
          <p:cNvPr id="43040" name="Oval 32"/>
          <p:cNvSpPr>
            <a:spLocks noChangeArrowheads="1"/>
          </p:cNvSpPr>
          <p:nvPr/>
        </p:nvSpPr>
        <p:spPr bwMode="auto">
          <a:xfrm>
            <a:off x="6307138" y="2376488"/>
            <a:ext cx="152400" cy="152400"/>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1" name="Arc 33"/>
          <p:cNvSpPr>
            <a:spLocks/>
          </p:cNvSpPr>
          <p:nvPr/>
        </p:nvSpPr>
        <p:spPr bwMode="auto">
          <a:xfrm>
            <a:off x="4211638" y="3090863"/>
            <a:ext cx="215900" cy="212725"/>
          </a:xfrm>
          <a:custGeom>
            <a:avLst/>
            <a:gdLst>
              <a:gd name="G0" fmla="+- 0 0 0"/>
              <a:gd name="G1" fmla="+- 17470 0 0"/>
              <a:gd name="G2" fmla="+- 21600 0 0"/>
              <a:gd name="T0" fmla="*/ 12703 w 21600"/>
              <a:gd name="T1" fmla="*/ 0 h 21386"/>
              <a:gd name="T2" fmla="*/ 21242 w 21600"/>
              <a:gd name="T3" fmla="*/ 21386 h 21386"/>
              <a:gd name="T4" fmla="*/ 0 w 21600"/>
              <a:gd name="T5" fmla="*/ 17470 h 21386"/>
            </a:gdLst>
            <a:ahLst/>
            <a:cxnLst>
              <a:cxn ang="0">
                <a:pos x="T0" y="T1"/>
              </a:cxn>
              <a:cxn ang="0">
                <a:pos x="T2" y="T3"/>
              </a:cxn>
              <a:cxn ang="0">
                <a:pos x="T4" y="T5"/>
              </a:cxn>
            </a:cxnLst>
            <a:rect l="0" t="0" r="r" b="b"/>
            <a:pathLst>
              <a:path w="21600" h="21386" fill="none" extrusionOk="0">
                <a:moveTo>
                  <a:pt x="12702" y="0"/>
                </a:moveTo>
                <a:cubicBezTo>
                  <a:pt x="18292" y="4064"/>
                  <a:pt x="21600" y="10558"/>
                  <a:pt x="21600" y="17470"/>
                </a:cubicBezTo>
                <a:cubicBezTo>
                  <a:pt x="21600" y="18783"/>
                  <a:pt x="21480" y="20094"/>
                  <a:pt x="21242" y="21386"/>
                </a:cubicBezTo>
              </a:path>
              <a:path w="21600" h="21386" stroke="0" extrusionOk="0">
                <a:moveTo>
                  <a:pt x="12702" y="0"/>
                </a:moveTo>
                <a:cubicBezTo>
                  <a:pt x="18292" y="4064"/>
                  <a:pt x="21600" y="10558"/>
                  <a:pt x="21600" y="17470"/>
                </a:cubicBezTo>
                <a:cubicBezTo>
                  <a:pt x="21600" y="18783"/>
                  <a:pt x="21480" y="20094"/>
                  <a:pt x="21242" y="21386"/>
                </a:cubicBezTo>
                <a:lnTo>
                  <a:pt x="0" y="17470"/>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554256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30">
                                            <p:txEl>
                                              <p:pRg st="0" end="0"/>
                                            </p:txEl>
                                          </p:spTgt>
                                        </p:tgtEl>
                                        <p:attrNameLst>
                                          <p:attrName>style.visibility</p:attrName>
                                        </p:attrNameLst>
                                      </p:cBhvr>
                                      <p:to>
                                        <p:strVal val="visible"/>
                                      </p:to>
                                    </p:set>
                                    <p:animEffect transition="in" filter="wipe(left)">
                                      <p:cBhvr>
                                        <p:cTn id="7" dur="500"/>
                                        <p:tgtEl>
                                          <p:spTgt spid="430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29">
                                            <p:txEl>
                                              <p:pRg st="0" end="0"/>
                                            </p:txEl>
                                          </p:spTgt>
                                        </p:tgtEl>
                                        <p:attrNameLst>
                                          <p:attrName>style.visibility</p:attrName>
                                        </p:attrNameLst>
                                      </p:cBhvr>
                                      <p:to>
                                        <p:strVal val="visible"/>
                                      </p:to>
                                    </p:set>
                                    <p:animEffect transition="in" filter="wipe(left)">
                                      <p:cBhvr>
                                        <p:cTn id="12" dur="500"/>
                                        <p:tgtEl>
                                          <p:spTgt spid="4302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033"/>
                                        </p:tgtEl>
                                        <p:attrNameLst>
                                          <p:attrName>style.visibility</p:attrName>
                                        </p:attrNameLst>
                                      </p:cBhvr>
                                      <p:to>
                                        <p:strVal val="visible"/>
                                      </p:to>
                                    </p:set>
                                    <p:animEffect transition="in" filter="wipe(left)">
                                      <p:cBhvr>
                                        <p:cTn id="17" dur="500"/>
                                        <p:tgtEl>
                                          <p:spTgt spid="430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032"/>
                                        </p:tgtEl>
                                        <p:attrNameLst>
                                          <p:attrName>style.visibility</p:attrName>
                                        </p:attrNameLst>
                                      </p:cBhvr>
                                      <p:to>
                                        <p:strVal val="visible"/>
                                      </p:to>
                                    </p:set>
                                    <p:animEffect transition="in" filter="wipe(left)">
                                      <p:cBhvr>
                                        <p:cTn id="22" dur="500"/>
                                        <p:tgtEl>
                                          <p:spTgt spid="430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37"/>
                                        </p:tgtEl>
                                        <p:attrNameLst>
                                          <p:attrName>style.visibility</p:attrName>
                                        </p:attrNameLst>
                                      </p:cBhvr>
                                      <p:to>
                                        <p:strVal val="visible"/>
                                      </p:to>
                                    </p:set>
                                    <p:animEffect transition="in" filter="wipe(left)">
                                      <p:cBhvr>
                                        <p:cTn id="27" dur="500"/>
                                        <p:tgtEl>
                                          <p:spTgt spid="430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3034"/>
                                        </p:tgtEl>
                                        <p:attrNameLst>
                                          <p:attrName>style.visibility</p:attrName>
                                        </p:attrNameLst>
                                      </p:cBhvr>
                                      <p:to>
                                        <p:strVal val="visible"/>
                                      </p:to>
                                    </p:set>
                                    <p:animEffect transition="in" filter="wipe(left)">
                                      <p:cBhvr>
                                        <p:cTn id="32" dur="500"/>
                                        <p:tgtEl>
                                          <p:spTgt spid="430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031"/>
                                        </p:tgtEl>
                                        <p:attrNameLst>
                                          <p:attrName>style.visibility</p:attrName>
                                        </p:attrNameLst>
                                      </p:cBhvr>
                                      <p:to>
                                        <p:strVal val="visible"/>
                                      </p:to>
                                    </p:set>
                                    <p:animEffect transition="in" filter="wipe(left)">
                                      <p:cBhvr>
                                        <p:cTn id="37" dur="500"/>
                                        <p:tgtEl>
                                          <p:spTgt spid="430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3036"/>
                                        </p:tgtEl>
                                        <p:attrNameLst>
                                          <p:attrName>style.visibility</p:attrName>
                                        </p:attrNameLst>
                                      </p:cBhvr>
                                      <p:to>
                                        <p:strVal val="visible"/>
                                      </p:to>
                                    </p:set>
                                    <p:animEffect transition="in" filter="wipe(left)">
                                      <p:cBhvr>
                                        <p:cTn id="42" dur="500"/>
                                        <p:tgtEl>
                                          <p:spTgt spid="4303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3035"/>
                                        </p:tgtEl>
                                        <p:attrNameLst>
                                          <p:attrName>style.visibility</p:attrName>
                                        </p:attrNameLst>
                                      </p:cBhvr>
                                      <p:to>
                                        <p:strVal val="visible"/>
                                      </p:to>
                                    </p:set>
                                    <p:animEffect transition="in" filter="wipe(left)">
                                      <p:cBhvr>
                                        <p:cTn id="47" dur="500"/>
                                        <p:tgtEl>
                                          <p:spTgt spid="43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9" grpId="0" build="p" autoUpdateAnimBg="0"/>
      <p:bldP spid="43030" grpId="0" build="p" autoUpdateAnimBg="0"/>
      <p:bldP spid="43031" grpId="0" animBg="1"/>
      <p:bldP spid="430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95708" y="595320"/>
            <a:ext cx="51840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FFC000"/>
                </a:solidFill>
                <a:latin typeface="+mn-lt"/>
              </a:rPr>
              <a:t>曲柄连杆机构是将转动转换为平动的机械机构</a:t>
            </a:r>
            <a:r>
              <a:rPr lang="zh-CN" altLang="en-US" sz="2400" b="1">
                <a:solidFill>
                  <a:schemeClr val="bg1"/>
                </a:solidFill>
                <a:latin typeface="+mn-lt"/>
              </a:rPr>
              <a:t>，</a:t>
            </a:r>
            <a:r>
              <a:rPr lang="zh-CN" altLang="zh-CN" sz="2400" b="1">
                <a:solidFill>
                  <a:schemeClr val="bg1"/>
                </a:solidFill>
                <a:latin typeface="+mn-lt"/>
              </a:rPr>
              <a:t>装置</a:t>
            </a:r>
            <a:r>
              <a:rPr lang="zh-CN" altLang="zh-CN" sz="2400" b="1" dirty="0">
                <a:solidFill>
                  <a:schemeClr val="bg1"/>
                </a:solidFill>
                <a:latin typeface="+mn-lt"/>
              </a:rPr>
              <a:t>如图，曲柄长度为</a:t>
            </a:r>
            <a:r>
              <a:rPr lang="en-US" altLang="zh-CN" sz="2400" b="1" i="1" dirty="0">
                <a:solidFill>
                  <a:schemeClr val="bg1"/>
                </a:solidFill>
                <a:latin typeface="+mn-lt"/>
              </a:rPr>
              <a:t>r</a:t>
            </a:r>
            <a:r>
              <a:rPr lang="zh-CN" altLang="zh-CN" sz="2400" b="1" dirty="0">
                <a:solidFill>
                  <a:schemeClr val="bg1"/>
                </a:solidFill>
                <a:latin typeface="+mn-lt"/>
              </a:rPr>
              <a:t>，与</a:t>
            </a:r>
            <a:r>
              <a:rPr lang="en-US" altLang="zh-CN" sz="2400" b="1" i="1" dirty="0">
                <a:solidFill>
                  <a:schemeClr val="bg1"/>
                </a:solidFill>
                <a:latin typeface="+mn-lt"/>
              </a:rPr>
              <a:t>x</a:t>
            </a:r>
            <a:r>
              <a:rPr lang="zh-CN" altLang="zh-CN" sz="2400" b="1" dirty="0">
                <a:solidFill>
                  <a:schemeClr val="bg1"/>
                </a:solidFill>
                <a:latin typeface="+mn-lt"/>
              </a:rPr>
              <a:t>轴的夹角</a:t>
            </a:r>
            <a:r>
              <a:rPr lang="en-US" altLang="zh-CN" sz="2400" b="1" i="1" dirty="0">
                <a:solidFill>
                  <a:schemeClr val="bg1"/>
                </a:solidFill>
                <a:latin typeface="+mn-lt"/>
              </a:rPr>
              <a:t>φ</a:t>
            </a:r>
            <a:r>
              <a:rPr lang="zh-CN" altLang="zh-CN" sz="2400" b="1" dirty="0">
                <a:solidFill>
                  <a:schemeClr val="bg1"/>
                </a:solidFill>
                <a:latin typeface="+mn-lt"/>
              </a:rPr>
              <a:t>＝</a:t>
            </a:r>
            <a:r>
              <a:rPr lang="en-US" altLang="zh-CN" sz="2400" b="1" i="1" dirty="0" err="1">
                <a:solidFill>
                  <a:schemeClr val="bg1"/>
                </a:solidFill>
                <a:latin typeface="+mn-lt"/>
              </a:rPr>
              <a:t>ωt</a:t>
            </a:r>
            <a:r>
              <a:rPr lang="zh-CN" altLang="zh-CN" sz="2400" b="1" dirty="0">
                <a:solidFill>
                  <a:schemeClr val="bg1"/>
                </a:solidFill>
                <a:latin typeface="+mn-lt"/>
              </a:rPr>
              <a:t>，其中</a:t>
            </a:r>
            <a:r>
              <a:rPr lang="en-US" altLang="zh-CN" sz="2400" b="1" i="1" dirty="0">
                <a:solidFill>
                  <a:schemeClr val="bg1"/>
                </a:solidFill>
                <a:latin typeface="+mn-lt"/>
              </a:rPr>
              <a:t>ω</a:t>
            </a:r>
            <a:r>
              <a:rPr lang="zh-CN" altLang="zh-CN" sz="2400" b="1" dirty="0">
                <a:solidFill>
                  <a:schemeClr val="bg1"/>
                </a:solidFill>
                <a:latin typeface="+mn-lt"/>
              </a:rPr>
              <a:t>为常量。</a:t>
            </a:r>
          </a:p>
          <a:p>
            <a:r>
              <a:rPr lang="zh-CN" altLang="zh-CN" sz="2400" b="1" dirty="0">
                <a:solidFill>
                  <a:schemeClr val="bg1"/>
                </a:solidFill>
                <a:latin typeface="+mn-lt"/>
              </a:rPr>
              <a:t>求：</a:t>
            </a:r>
            <a:r>
              <a:rPr lang="en-US" altLang="zh-CN" sz="2400" b="1" dirty="0">
                <a:solidFill>
                  <a:schemeClr val="bg1"/>
                </a:solidFill>
                <a:latin typeface="+mn-lt"/>
              </a:rPr>
              <a:t>T</a:t>
            </a:r>
            <a:r>
              <a:rPr lang="zh-CN" altLang="zh-CN" sz="2400" b="1" dirty="0">
                <a:solidFill>
                  <a:schemeClr val="bg1"/>
                </a:solidFill>
                <a:latin typeface="+mn-lt"/>
              </a:rPr>
              <a:t>形连杆在</a:t>
            </a:r>
            <a:r>
              <a:rPr lang="en-US" altLang="zh-CN" sz="2400" b="1" dirty="0">
                <a:solidFill>
                  <a:schemeClr val="bg1"/>
                </a:solidFill>
                <a:latin typeface="+mn-lt"/>
              </a:rPr>
              <a:t>t</a:t>
            </a:r>
            <a:r>
              <a:rPr lang="zh-CN" altLang="zh-CN" sz="2400" b="1" dirty="0">
                <a:solidFill>
                  <a:schemeClr val="bg1"/>
                </a:solidFill>
                <a:latin typeface="+mn-lt"/>
              </a:rPr>
              <a:t>时刻的速度和加速度。</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322" y="475953"/>
            <a:ext cx="35337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矩形 2"/>
          <p:cNvSpPr>
            <a:spLocks noChangeArrowheads="1"/>
          </p:cNvSpPr>
          <p:nvPr/>
        </p:nvSpPr>
        <p:spPr bwMode="auto">
          <a:xfrm>
            <a:off x="-22225" y="14288"/>
            <a:ext cx="2709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latin typeface="+mn-lt"/>
              </a:rPr>
              <a:t>书中例题</a:t>
            </a:r>
            <a:r>
              <a:rPr lang="en-US" altLang="zh-CN" sz="2400" b="1">
                <a:solidFill>
                  <a:srgbClr val="FFC000"/>
                </a:solidFill>
                <a:latin typeface="+mn-lt"/>
              </a:rPr>
              <a:t>5.1(P.182)</a:t>
            </a:r>
            <a:endParaRPr lang="zh-CN" altLang="zh-CN" sz="2400" b="1">
              <a:solidFill>
                <a:srgbClr val="FFC000"/>
              </a:solidFill>
              <a:latin typeface="+mn-lt"/>
            </a:endParaRPr>
          </a:p>
        </p:txBody>
      </p:sp>
      <p:sp>
        <p:nvSpPr>
          <p:cNvPr id="4" name="矩形 3"/>
          <p:cNvSpPr>
            <a:spLocks noChangeArrowheads="1"/>
          </p:cNvSpPr>
          <p:nvPr/>
        </p:nvSpPr>
        <p:spPr bwMode="auto">
          <a:xfrm>
            <a:off x="755650" y="2420938"/>
            <a:ext cx="7632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zh-CN" sz="2400" b="1" dirty="0">
                <a:solidFill>
                  <a:schemeClr val="bg1"/>
                </a:solidFill>
                <a:latin typeface="+mn-lt"/>
              </a:rPr>
              <a:t>解：</a:t>
            </a:r>
            <a:r>
              <a:rPr lang="en-US" altLang="zh-CN" sz="2400" b="1" dirty="0">
                <a:solidFill>
                  <a:schemeClr val="bg1"/>
                </a:solidFill>
                <a:latin typeface="+mn-lt"/>
              </a:rPr>
              <a:t>T</a:t>
            </a:r>
            <a:r>
              <a:rPr lang="zh-CN" altLang="zh-CN" sz="2400" b="1" dirty="0">
                <a:solidFill>
                  <a:schemeClr val="bg1"/>
                </a:solidFill>
                <a:latin typeface="+mn-lt"/>
              </a:rPr>
              <a:t>形连杆的运动为平动，∴连杆上任意点的速度和加速度都相同。以杆上</a:t>
            </a:r>
            <a:r>
              <a:rPr lang="en-US" altLang="zh-CN" sz="2400" b="1" dirty="0">
                <a:solidFill>
                  <a:schemeClr val="bg1"/>
                </a:solidFill>
                <a:latin typeface="+mn-lt"/>
              </a:rPr>
              <a:t>M</a:t>
            </a:r>
            <a:r>
              <a:rPr lang="zh-CN" altLang="zh-CN" sz="2400" b="1" dirty="0">
                <a:solidFill>
                  <a:schemeClr val="bg1"/>
                </a:solidFill>
                <a:latin typeface="+mn-lt"/>
              </a:rPr>
              <a:t>点为研究对象：</a:t>
            </a:r>
          </a:p>
          <a:p>
            <a:pPr>
              <a:lnSpc>
                <a:spcPct val="150000"/>
              </a:lnSpc>
            </a:pPr>
            <a:r>
              <a:rPr lang="en-US" altLang="zh-CN" sz="2400" b="1" i="1">
                <a:solidFill>
                  <a:schemeClr val="bg1"/>
                </a:solidFill>
                <a:latin typeface="+mn-lt"/>
              </a:rPr>
              <a:t>                                         x</a:t>
            </a:r>
            <a:r>
              <a:rPr lang="zh-CN" altLang="zh-CN" sz="2400" b="1" dirty="0">
                <a:solidFill>
                  <a:schemeClr val="bg1"/>
                </a:solidFill>
                <a:latin typeface="+mn-lt"/>
              </a:rPr>
              <a:t>＝</a:t>
            </a:r>
            <a:r>
              <a:rPr lang="en-US" altLang="zh-CN" sz="2400" b="1" i="1" dirty="0" err="1">
                <a:solidFill>
                  <a:schemeClr val="bg1"/>
                </a:solidFill>
                <a:latin typeface="+mn-lt"/>
              </a:rPr>
              <a:t>r</a:t>
            </a:r>
            <a:r>
              <a:rPr lang="en-US" altLang="zh-CN" sz="2400" b="1" dirty="0" err="1">
                <a:solidFill>
                  <a:schemeClr val="bg1"/>
                </a:solidFill>
                <a:latin typeface="+mn-lt"/>
              </a:rPr>
              <a:t>cos</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zh-CN" altLang="zh-CN" sz="2400" b="1" dirty="0">
                <a:solidFill>
                  <a:schemeClr val="bg1"/>
                </a:solidFill>
                <a:latin typeface="+mn-lt"/>
              </a:rPr>
              <a:t>对时间</a:t>
            </a:r>
            <a:r>
              <a:rPr lang="en-US" altLang="zh-CN" sz="2400" b="1" i="1" dirty="0">
                <a:solidFill>
                  <a:schemeClr val="bg1"/>
                </a:solidFill>
                <a:latin typeface="+mn-lt"/>
              </a:rPr>
              <a:t>t</a:t>
            </a:r>
            <a:r>
              <a:rPr lang="zh-CN" altLang="zh-CN" sz="2400" b="1" dirty="0">
                <a:solidFill>
                  <a:schemeClr val="bg1"/>
                </a:solidFill>
                <a:latin typeface="+mn-lt"/>
              </a:rPr>
              <a:t>求导得速度和加速度：</a:t>
            </a:r>
          </a:p>
          <a:p>
            <a:pPr>
              <a:lnSpc>
                <a:spcPct val="150000"/>
              </a:lnSpc>
            </a:pPr>
            <a:r>
              <a:rPr lang="en-US" altLang="zh-CN" sz="2400" b="1" i="1">
                <a:solidFill>
                  <a:schemeClr val="bg1"/>
                </a:solidFill>
                <a:latin typeface="+mn-lt"/>
              </a:rPr>
              <a:t>                                        v</a:t>
            </a:r>
            <a:r>
              <a:rPr lang="zh-CN" altLang="zh-CN" sz="2400" b="1" dirty="0">
                <a:solidFill>
                  <a:schemeClr val="bg1"/>
                </a:solidFill>
                <a:latin typeface="+mn-lt"/>
              </a:rPr>
              <a:t>＝－</a:t>
            </a:r>
            <a:r>
              <a:rPr lang="en-US" altLang="zh-CN" sz="2400" b="1" i="1" dirty="0" err="1">
                <a:solidFill>
                  <a:schemeClr val="bg1"/>
                </a:solidFill>
                <a:latin typeface="+mn-lt"/>
              </a:rPr>
              <a:t>rω</a:t>
            </a:r>
            <a:r>
              <a:rPr lang="en-US" altLang="zh-CN" sz="2400" b="1" dirty="0" err="1">
                <a:solidFill>
                  <a:schemeClr val="bg1"/>
                </a:solidFill>
                <a:latin typeface="+mn-lt"/>
              </a:rPr>
              <a:t>sin</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en-US" altLang="zh-CN" sz="2400" b="1" i="1">
                <a:solidFill>
                  <a:schemeClr val="bg1"/>
                </a:solidFill>
                <a:latin typeface="+mn-lt"/>
              </a:rPr>
              <a:t>                                        a</a:t>
            </a:r>
            <a:r>
              <a:rPr lang="zh-CN" altLang="zh-CN" sz="2400" b="1" dirty="0">
                <a:solidFill>
                  <a:schemeClr val="bg1"/>
                </a:solidFill>
                <a:latin typeface="+mn-lt"/>
              </a:rPr>
              <a:t>＝－</a:t>
            </a:r>
            <a:r>
              <a:rPr lang="en-US" altLang="zh-CN" sz="2400" b="1" i="1" dirty="0">
                <a:solidFill>
                  <a:schemeClr val="bg1"/>
                </a:solidFill>
                <a:latin typeface="+mn-lt"/>
              </a:rPr>
              <a:t>rω</a:t>
            </a:r>
            <a:r>
              <a:rPr lang="en-US" altLang="zh-CN" sz="2400" b="1" baseline="30000" dirty="0">
                <a:solidFill>
                  <a:schemeClr val="bg1"/>
                </a:solidFill>
                <a:latin typeface="+mn-lt"/>
              </a:rPr>
              <a:t>2</a:t>
            </a:r>
            <a:r>
              <a:rPr lang="en-US" altLang="zh-CN" sz="2400" b="1" dirty="0">
                <a:solidFill>
                  <a:schemeClr val="bg1"/>
                </a:solidFill>
                <a:latin typeface="+mn-lt"/>
              </a:rPr>
              <a:t>cos</a:t>
            </a:r>
            <a:r>
              <a:rPr lang="en-US" altLang="zh-CN" sz="2400" b="1" i="1" dirty="0">
                <a:solidFill>
                  <a:schemeClr val="bg1"/>
                </a:solidFill>
                <a:latin typeface="+mn-lt"/>
              </a:rPr>
              <a:t>ωt</a:t>
            </a:r>
            <a:endParaRPr lang="zh-CN" altLang="zh-CN" sz="24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 Box 8"/>
          <p:cNvSpPr txBox="1">
            <a:spLocks noChangeArrowheads="1"/>
          </p:cNvSpPr>
          <p:nvPr/>
        </p:nvSpPr>
        <p:spPr bwMode="auto">
          <a:xfrm>
            <a:off x="190500" y="333375"/>
            <a:ext cx="78295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二</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刚体定轴转动的动量矩定理和动量矩守恒定律</a:t>
            </a:r>
          </a:p>
        </p:txBody>
      </p:sp>
      <p:sp>
        <p:nvSpPr>
          <p:cNvPr id="47113" name="Text Box 9"/>
          <p:cNvSpPr txBox="1">
            <a:spLocks noChangeArrowheads="1"/>
          </p:cNvSpPr>
          <p:nvPr/>
        </p:nvSpPr>
        <p:spPr bwMode="auto">
          <a:xfrm>
            <a:off x="204788" y="981075"/>
            <a:ext cx="39893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a:solidFill>
                  <a:srgbClr val="66FFFF"/>
                </a:solidFill>
                <a:latin typeface="Times New Roman" pitchFamily="18" charset="0"/>
                <a:sym typeface="Symbol" pitchFamily="18" charset="2"/>
              </a:rPr>
              <a:t>1. </a:t>
            </a:r>
            <a:r>
              <a:rPr lang="zh-CN" altLang="en-US" sz="2400" b="1">
                <a:solidFill>
                  <a:srgbClr val="66FFFF"/>
                </a:solidFill>
                <a:latin typeface="Times New Roman" pitchFamily="18" charset="0"/>
              </a:rPr>
              <a:t>刚体定轴转动的动量矩</a:t>
            </a:r>
            <a:endParaRPr lang="zh-CN" altLang="en-US" sz="2400">
              <a:solidFill>
                <a:srgbClr val="66FFFF"/>
              </a:solidFill>
              <a:latin typeface="Times New Roman" pitchFamily="18" charset="0"/>
            </a:endParaRPr>
          </a:p>
        </p:txBody>
      </p:sp>
      <p:sp>
        <p:nvSpPr>
          <p:cNvPr id="47114" name="Text Box 10"/>
          <p:cNvSpPr txBox="1">
            <a:spLocks noChangeArrowheads="1"/>
          </p:cNvSpPr>
          <p:nvPr/>
        </p:nvSpPr>
        <p:spPr bwMode="auto">
          <a:xfrm>
            <a:off x="752475" y="1412875"/>
            <a:ext cx="47307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sz="2400" b="1">
                <a:solidFill>
                  <a:schemeClr val="bg1"/>
                </a:solidFill>
                <a:latin typeface="Times New Roman" pitchFamily="18" charset="0"/>
              </a:rPr>
              <a:t>刚体上任一质点对 </a:t>
            </a:r>
            <a:r>
              <a:rPr lang="en-US" altLang="zh-CN" sz="2400" b="1" i="1">
                <a:solidFill>
                  <a:srgbClr val="66FFFF"/>
                </a:solidFill>
                <a:latin typeface="Times New Roman" pitchFamily="18" charset="0"/>
              </a:rPr>
              <a:t>Z </a:t>
            </a:r>
            <a:r>
              <a:rPr lang="zh-CN" altLang="en-US" sz="2400" b="1">
                <a:solidFill>
                  <a:schemeClr val="bg1"/>
                </a:solidFill>
                <a:latin typeface="Times New Roman" pitchFamily="18" charset="0"/>
              </a:rPr>
              <a:t>轴的动量矩都具有相同的方向</a:t>
            </a:r>
            <a:endParaRPr lang="zh-CN" altLang="en-US"/>
          </a:p>
        </p:txBody>
      </p:sp>
      <p:graphicFrame>
        <p:nvGraphicFramePr>
          <p:cNvPr id="47115" name="Object 11"/>
          <p:cNvGraphicFramePr>
            <a:graphicFrameLocks/>
          </p:cNvGraphicFramePr>
          <p:nvPr/>
        </p:nvGraphicFramePr>
        <p:xfrm>
          <a:off x="3375025" y="2644775"/>
          <a:ext cx="1585913" cy="647700"/>
        </p:xfrm>
        <a:graphic>
          <a:graphicData uri="http://schemas.openxmlformats.org/presentationml/2006/ole">
            <mc:AlternateContent xmlns:mc="http://schemas.openxmlformats.org/markup-compatibility/2006">
              <mc:Choice xmlns:v="urn:schemas-microsoft-com:vml" Requires="v">
                <p:oleObj spid="_x0000_s51001" name="公式" r:id="rId3" imgW="1714394" imgH="647571" progId="Equation.3">
                  <p:embed/>
                </p:oleObj>
              </mc:Choice>
              <mc:Fallback>
                <p:oleObj name="公式" r:id="rId3" imgW="1714394" imgH="647571"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5" y="2644775"/>
                        <a:ext cx="158591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6" name="Object 12"/>
          <p:cNvGraphicFramePr>
            <a:graphicFrameLocks/>
          </p:cNvGraphicFramePr>
          <p:nvPr/>
        </p:nvGraphicFramePr>
        <p:xfrm>
          <a:off x="5105400" y="2692400"/>
          <a:ext cx="815975" cy="368300"/>
        </p:xfrm>
        <a:graphic>
          <a:graphicData uri="http://schemas.openxmlformats.org/presentationml/2006/ole">
            <mc:AlternateContent xmlns:mc="http://schemas.openxmlformats.org/markup-compatibility/2006">
              <mc:Choice xmlns:v="urn:schemas-microsoft-com:vml" Requires="v">
                <p:oleObj spid="_x0000_s51002" name="公式" r:id="rId5" imgW="838166" imgH="323920" progId="Equation.3">
                  <p:embed/>
                </p:oleObj>
              </mc:Choice>
              <mc:Fallback>
                <p:oleObj name="公式" r:id="rId5" imgW="838166" imgH="32392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692400"/>
                        <a:ext cx="8159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117" name="Group 13"/>
          <p:cNvGrpSpPr>
            <a:grpSpLocks/>
          </p:cNvGrpSpPr>
          <p:nvPr/>
        </p:nvGrpSpPr>
        <p:grpSpPr bwMode="auto">
          <a:xfrm>
            <a:off x="6516688" y="944563"/>
            <a:ext cx="1871662" cy="3276600"/>
            <a:chOff x="4267" y="983"/>
            <a:chExt cx="1289" cy="2064"/>
          </a:xfrm>
        </p:grpSpPr>
        <p:sp>
          <p:nvSpPr>
            <p:cNvPr id="50208" name="Freeform 14"/>
            <p:cNvSpPr>
              <a:spLocks/>
            </p:cNvSpPr>
            <p:nvPr/>
          </p:nvSpPr>
          <p:spPr bwMode="auto">
            <a:xfrm>
              <a:off x="4267" y="1463"/>
              <a:ext cx="1289" cy="1267"/>
            </a:xfrm>
            <a:custGeom>
              <a:avLst/>
              <a:gdLst>
                <a:gd name="T0" fmla="*/ 1022 w 1289"/>
                <a:gd name="T1" fmla="*/ 268 h 1267"/>
                <a:gd name="T2" fmla="*/ 965 w 1289"/>
                <a:gd name="T3" fmla="*/ 190 h 1267"/>
                <a:gd name="T4" fmla="*/ 909 w 1289"/>
                <a:gd name="T5" fmla="*/ 120 h 1267"/>
                <a:gd name="T6" fmla="*/ 824 w 1289"/>
                <a:gd name="T7" fmla="*/ 57 h 1267"/>
                <a:gd name="T8" fmla="*/ 782 w 1289"/>
                <a:gd name="T9" fmla="*/ 28 h 1267"/>
                <a:gd name="T10" fmla="*/ 726 w 1289"/>
                <a:gd name="T11" fmla="*/ 14 h 1267"/>
                <a:gd name="T12" fmla="*/ 684 w 1289"/>
                <a:gd name="T13" fmla="*/ 0 h 1267"/>
                <a:gd name="T14" fmla="*/ 641 w 1289"/>
                <a:gd name="T15" fmla="*/ 0 h 1267"/>
                <a:gd name="T16" fmla="*/ 599 w 1289"/>
                <a:gd name="T17" fmla="*/ 0 h 1267"/>
                <a:gd name="T18" fmla="*/ 557 w 1289"/>
                <a:gd name="T19" fmla="*/ 14 h 1267"/>
                <a:gd name="T20" fmla="*/ 500 w 1289"/>
                <a:gd name="T21" fmla="*/ 28 h 1267"/>
                <a:gd name="T22" fmla="*/ 458 w 1289"/>
                <a:gd name="T23" fmla="*/ 57 h 1267"/>
                <a:gd name="T24" fmla="*/ 381 w 1289"/>
                <a:gd name="T25" fmla="*/ 120 h 1267"/>
                <a:gd name="T26" fmla="*/ 317 w 1289"/>
                <a:gd name="T27" fmla="*/ 190 h 1267"/>
                <a:gd name="T28" fmla="*/ 268 w 1289"/>
                <a:gd name="T29" fmla="*/ 268 h 1267"/>
                <a:gd name="T30" fmla="*/ 233 w 1289"/>
                <a:gd name="T31" fmla="*/ 310 h 1267"/>
                <a:gd name="T32" fmla="*/ 190 w 1289"/>
                <a:gd name="T33" fmla="*/ 359 h 1267"/>
                <a:gd name="T34" fmla="*/ 106 w 1289"/>
                <a:gd name="T35" fmla="*/ 451 h 1267"/>
                <a:gd name="T36" fmla="*/ 64 w 1289"/>
                <a:gd name="T37" fmla="*/ 500 h 1267"/>
                <a:gd name="T38" fmla="*/ 28 w 1289"/>
                <a:gd name="T39" fmla="*/ 549 h 1267"/>
                <a:gd name="T40" fmla="*/ 7 w 1289"/>
                <a:gd name="T41" fmla="*/ 598 h 1267"/>
                <a:gd name="T42" fmla="*/ 0 w 1289"/>
                <a:gd name="T43" fmla="*/ 648 h 1267"/>
                <a:gd name="T44" fmla="*/ 0 w 1289"/>
                <a:gd name="T45" fmla="*/ 683 h 1267"/>
                <a:gd name="T46" fmla="*/ 14 w 1289"/>
                <a:gd name="T47" fmla="*/ 725 h 1267"/>
                <a:gd name="T48" fmla="*/ 35 w 1289"/>
                <a:gd name="T49" fmla="*/ 753 h 1267"/>
                <a:gd name="T50" fmla="*/ 56 w 1289"/>
                <a:gd name="T51" fmla="*/ 788 h 1267"/>
                <a:gd name="T52" fmla="*/ 120 w 1289"/>
                <a:gd name="T53" fmla="*/ 852 h 1267"/>
                <a:gd name="T54" fmla="*/ 183 w 1289"/>
                <a:gd name="T55" fmla="*/ 908 h 1267"/>
                <a:gd name="T56" fmla="*/ 247 w 1289"/>
                <a:gd name="T57" fmla="*/ 971 h 1267"/>
                <a:gd name="T58" fmla="*/ 303 w 1289"/>
                <a:gd name="T59" fmla="*/ 1042 h 1267"/>
                <a:gd name="T60" fmla="*/ 359 w 1289"/>
                <a:gd name="T61" fmla="*/ 1105 h 1267"/>
                <a:gd name="T62" fmla="*/ 416 w 1289"/>
                <a:gd name="T63" fmla="*/ 1168 h 1267"/>
                <a:gd name="T64" fmla="*/ 465 w 1289"/>
                <a:gd name="T65" fmla="*/ 1210 h 1267"/>
                <a:gd name="T66" fmla="*/ 514 w 1289"/>
                <a:gd name="T67" fmla="*/ 1239 h 1267"/>
                <a:gd name="T68" fmla="*/ 578 w 1289"/>
                <a:gd name="T69" fmla="*/ 1260 h 1267"/>
                <a:gd name="T70" fmla="*/ 641 w 1289"/>
                <a:gd name="T71" fmla="*/ 1267 h 1267"/>
                <a:gd name="T72" fmla="*/ 705 w 1289"/>
                <a:gd name="T73" fmla="*/ 1260 h 1267"/>
                <a:gd name="T74" fmla="*/ 768 w 1289"/>
                <a:gd name="T75" fmla="*/ 1239 h 1267"/>
                <a:gd name="T76" fmla="*/ 817 w 1289"/>
                <a:gd name="T77" fmla="*/ 1210 h 1267"/>
                <a:gd name="T78" fmla="*/ 867 w 1289"/>
                <a:gd name="T79" fmla="*/ 1168 h 1267"/>
                <a:gd name="T80" fmla="*/ 930 w 1289"/>
                <a:gd name="T81" fmla="*/ 1105 h 1267"/>
                <a:gd name="T82" fmla="*/ 987 w 1289"/>
                <a:gd name="T83" fmla="*/ 1042 h 1267"/>
                <a:gd name="T84" fmla="*/ 1036 w 1289"/>
                <a:gd name="T85" fmla="*/ 971 h 1267"/>
                <a:gd name="T86" fmla="*/ 1099 w 1289"/>
                <a:gd name="T87" fmla="*/ 908 h 1267"/>
                <a:gd name="T88" fmla="*/ 1170 w 1289"/>
                <a:gd name="T89" fmla="*/ 852 h 1267"/>
                <a:gd name="T90" fmla="*/ 1226 w 1289"/>
                <a:gd name="T91" fmla="*/ 788 h 1267"/>
                <a:gd name="T92" fmla="*/ 1275 w 1289"/>
                <a:gd name="T93" fmla="*/ 725 h 1267"/>
                <a:gd name="T94" fmla="*/ 1282 w 1289"/>
                <a:gd name="T95" fmla="*/ 683 h 1267"/>
                <a:gd name="T96" fmla="*/ 1289 w 1289"/>
                <a:gd name="T97" fmla="*/ 648 h 1267"/>
                <a:gd name="T98" fmla="*/ 1282 w 1289"/>
                <a:gd name="T99" fmla="*/ 598 h 1267"/>
                <a:gd name="T100" fmla="*/ 1254 w 1289"/>
                <a:gd name="T101" fmla="*/ 549 h 1267"/>
                <a:gd name="T102" fmla="*/ 1219 w 1289"/>
                <a:gd name="T103" fmla="*/ 500 h 1267"/>
                <a:gd name="T104" fmla="*/ 1184 w 1289"/>
                <a:gd name="T105" fmla="*/ 451 h 1267"/>
                <a:gd name="T106" fmla="*/ 1092 w 1289"/>
                <a:gd name="T107" fmla="*/ 359 h 1267"/>
                <a:gd name="T108" fmla="*/ 1057 w 1289"/>
                <a:gd name="T109" fmla="*/ 310 h 1267"/>
                <a:gd name="T110" fmla="*/ 1022 w 1289"/>
                <a:gd name="T111" fmla="*/ 268 h 1267"/>
                <a:gd name="T112" fmla="*/ 1022 w 1289"/>
                <a:gd name="T113" fmla="*/ 268 h 12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89" h="1267">
                  <a:moveTo>
                    <a:pt x="1022" y="268"/>
                  </a:moveTo>
                  <a:lnTo>
                    <a:pt x="965" y="190"/>
                  </a:lnTo>
                  <a:lnTo>
                    <a:pt x="909" y="120"/>
                  </a:lnTo>
                  <a:lnTo>
                    <a:pt x="824" y="57"/>
                  </a:lnTo>
                  <a:lnTo>
                    <a:pt x="782" y="28"/>
                  </a:lnTo>
                  <a:lnTo>
                    <a:pt x="726" y="14"/>
                  </a:lnTo>
                  <a:lnTo>
                    <a:pt x="684" y="0"/>
                  </a:lnTo>
                  <a:lnTo>
                    <a:pt x="641" y="0"/>
                  </a:lnTo>
                  <a:lnTo>
                    <a:pt x="599" y="0"/>
                  </a:lnTo>
                  <a:lnTo>
                    <a:pt x="557" y="14"/>
                  </a:lnTo>
                  <a:lnTo>
                    <a:pt x="500" y="28"/>
                  </a:lnTo>
                  <a:lnTo>
                    <a:pt x="458" y="57"/>
                  </a:lnTo>
                  <a:lnTo>
                    <a:pt x="381" y="120"/>
                  </a:lnTo>
                  <a:lnTo>
                    <a:pt x="317" y="190"/>
                  </a:lnTo>
                  <a:lnTo>
                    <a:pt x="268" y="268"/>
                  </a:lnTo>
                  <a:lnTo>
                    <a:pt x="233" y="310"/>
                  </a:lnTo>
                  <a:lnTo>
                    <a:pt x="190" y="359"/>
                  </a:lnTo>
                  <a:lnTo>
                    <a:pt x="106" y="451"/>
                  </a:lnTo>
                  <a:lnTo>
                    <a:pt x="64" y="500"/>
                  </a:lnTo>
                  <a:lnTo>
                    <a:pt x="28" y="549"/>
                  </a:lnTo>
                  <a:lnTo>
                    <a:pt x="7" y="598"/>
                  </a:lnTo>
                  <a:lnTo>
                    <a:pt x="0" y="648"/>
                  </a:lnTo>
                  <a:lnTo>
                    <a:pt x="0" y="683"/>
                  </a:lnTo>
                  <a:lnTo>
                    <a:pt x="14" y="725"/>
                  </a:lnTo>
                  <a:lnTo>
                    <a:pt x="35" y="753"/>
                  </a:lnTo>
                  <a:lnTo>
                    <a:pt x="56" y="788"/>
                  </a:lnTo>
                  <a:lnTo>
                    <a:pt x="120" y="852"/>
                  </a:lnTo>
                  <a:lnTo>
                    <a:pt x="183" y="908"/>
                  </a:lnTo>
                  <a:lnTo>
                    <a:pt x="247" y="971"/>
                  </a:lnTo>
                  <a:lnTo>
                    <a:pt x="303" y="1042"/>
                  </a:lnTo>
                  <a:lnTo>
                    <a:pt x="359" y="1105"/>
                  </a:lnTo>
                  <a:lnTo>
                    <a:pt x="416" y="1168"/>
                  </a:lnTo>
                  <a:lnTo>
                    <a:pt x="465" y="1210"/>
                  </a:lnTo>
                  <a:lnTo>
                    <a:pt x="514" y="1239"/>
                  </a:lnTo>
                  <a:lnTo>
                    <a:pt x="578" y="1260"/>
                  </a:lnTo>
                  <a:lnTo>
                    <a:pt x="641" y="1267"/>
                  </a:lnTo>
                  <a:lnTo>
                    <a:pt x="705" y="1260"/>
                  </a:lnTo>
                  <a:lnTo>
                    <a:pt x="768" y="1239"/>
                  </a:lnTo>
                  <a:lnTo>
                    <a:pt x="817" y="1210"/>
                  </a:lnTo>
                  <a:lnTo>
                    <a:pt x="867" y="1168"/>
                  </a:lnTo>
                  <a:lnTo>
                    <a:pt x="930" y="1105"/>
                  </a:lnTo>
                  <a:lnTo>
                    <a:pt x="987" y="1042"/>
                  </a:lnTo>
                  <a:lnTo>
                    <a:pt x="1036" y="971"/>
                  </a:lnTo>
                  <a:lnTo>
                    <a:pt x="1099" y="908"/>
                  </a:lnTo>
                  <a:lnTo>
                    <a:pt x="1170" y="852"/>
                  </a:lnTo>
                  <a:lnTo>
                    <a:pt x="1226" y="788"/>
                  </a:lnTo>
                  <a:lnTo>
                    <a:pt x="1275" y="725"/>
                  </a:lnTo>
                  <a:lnTo>
                    <a:pt x="1282" y="683"/>
                  </a:lnTo>
                  <a:lnTo>
                    <a:pt x="1289" y="648"/>
                  </a:lnTo>
                  <a:lnTo>
                    <a:pt x="1282" y="598"/>
                  </a:lnTo>
                  <a:lnTo>
                    <a:pt x="1254" y="549"/>
                  </a:lnTo>
                  <a:lnTo>
                    <a:pt x="1219" y="500"/>
                  </a:lnTo>
                  <a:lnTo>
                    <a:pt x="1184" y="451"/>
                  </a:lnTo>
                  <a:lnTo>
                    <a:pt x="1092" y="359"/>
                  </a:lnTo>
                  <a:lnTo>
                    <a:pt x="1057" y="310"/>
                  </a:lnTo>
                  <a:lnTo>
                    <a:pt x="1022" y="268"/>
                  </a:lnTo>
                  <a:close/>
                </a:path>
              </a:pathLst>
            </a:custGeom>
            <a:solidFill>
              <a:schemeClr val="accent1"/>
            </a:solidFill>
            <a:ln w="9525">
              <a:round/>
              <a:headEnd/>
              <a:tailEnd/>
            </a:ln>
            <a:effectLst/>
            <a:scene3d>
              <a:camera prst="legacyPerspectiveTop"/>
              <a:lightRig rig="legacyFlat3" dir="b"/>
            </a:scene3d>
            <a:sp3d extrusionH="8874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50209" name="Freeform 15"/>
            <p:cNvSpPr>
              <a:spLocks/>
            </p:cNvSpPr>
            <p:nvPr/>
          </p:nvSpPr>
          <p:spPr bwMode="auto">
            <a:xfrm>
              <a:off x="5289" y="1724"/>
              <a:ext cx="7" cy="7"/>
            </a:xfrm>
            <a:custGeom>
              <a:avLst/>
              <a:gdLst>
                <a:gd name="T0" fmla="*/ 7 w 7"/>
                <a:gd name="T1" fmla="*/ 0 h 7"/>
                <a:gd name="T2" fmla="*/ 7 w 7"/>
                <a:gd name="T3" fmla="*/ 0 h 7"/>
                <a:gd name="T4" fmla="*/ 7 w 7"/>
                <a:gd name="T5" fmla="*/ 0 h 7"/>
                <a:gd name="T6" fmla="*/ 0 w 7"/>
                <a:gd name="T7" fmla="*/ 7 h 7"/>
                <a:gd name="T8" fmla="*/ 7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7" y="0"/>
                  </a:moveTo>
                  <a:lnTo>
                    <a:pt x="7"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0" name="Line 16"/>
            <p:cNvSpPr>
              <a:spLocks noChangeShapeType="1"/>
            </p:cNvSpPr>
            <p:nvPr/>
          </p:nvSpPr>
          <p:spPr bwMode="auto">
            <a:xfrm flipV="1">
              <a:off x="4939" y="1415"/>
              <a:ext cx="0" cy="1344"/>
            </a:xfrm>
            <a:prstGeom prst="line">
              <a:avLst/>
            </a:prstGeom>
            <a:noFill/>
            <a:ln w="57150">
              <a:solidFill>
                <a:srgbClr val="FFFF66"/>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211" name="Group 17"/>
            <p:cNvGrpSpPr>
              <a:grpSpLocks/>
            </p:cNvGrpSpPr>
            <p:nvPr/>
          </p:nvGrpSpPr>
          <p:grpSpPr bwMode="auto">
            <a:xfrm>
              <a:off x="4699" y="2903"/>
              <a:ext cx="480" cy="144"/>
              <a:chOff x="4176" y="2496"/>
              <a:chExt cx="480" cy="144"/>
            </a:xfrm>
          </p:grpSpPr>
          <p:sp>
            <p:nvSpPr>
              <p:cNvPr id="50217" name="Line 18"/>
              <p:cNvSpPr>
                <a:spLocks noChangeShapeType="1"/>
              </p:cNvSpPr>
              <p:nvPr/>
            </p:nvSpPr>
            <p:spPr bwMode="auto">
              <a:xfrm>
                <a:off x="4320"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8" name="Line 19"/>
              <p:cNvSpPr>
                <a:spLocks noChangeShapeType="1"/>
              </p:cNvSpPr>
              <p:nvPr/>
            </p:nvSpPr>
            <p:spPr bwMode="auto">
              <a:xfrm>
                <a:off x="4176" y="2640"/>
                <a:ext cx="480" cy="0"/>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9" name="Line 20"/>
              <p:cNvSpPr>
                <a:spLocks noChangeShapeType="1"/>
              </p:cNvSpPr>
              <p:nvPr/>
            </p:nvSpPr>
            <p:spPr bwMode="auto">
              <a:xfrm>
                <a:off x="4512"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12" name="Line 21"/>
            <p:cNvSpPr>
              <a:spLocks noChangeShapeType="1"/>
            </p:cNvSpPr>
            <p:nvPr/>
          </p:nvSpPr>
          <p:spPr bwMode="auto">
            <a:xfrm flipV="1">
              <a:off x="4939" y="983"/>
              <a:ext cx="0" cy="480"/>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3" name="Line 22"/>
            <p:cNvSpPr>
              <a:spLocks noChangeShapeType="1"/>
            </p:cNvSpPr>
            <p:nvPr/>
          </p:nvSpPr>
          <p:spPr bwMode="auto">
            <a:xfrm flipV="1">
              <a:off x="4939" y="2711"/>
              <a:ext cx="0" cy="336"/>
            </a:xfrm>
            <a:prstGeom prst="line">
              <a:avLst/>
            </a:prstGeom>
            <a:noFill/>
            <a:ln w="57150">
              <a:solidFill>
                <a:srgbClr val="00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214" name="Group 23"/>
            <p:cNvGrpSpPr>
              <a:grpSpLocks/>
            </p:cNvGrpSpPr>
            <p:nvPr/>
          </p:nvGrpSpPr>
          <p:grpSpPr bwMode="auto">
            <a:xfrm>
              <a:off x="4843" y="1127"/>
              <a:ext cx="192" cy="288"/>
              <a:chOff x="4320" y="720"/>
              <a:chExt cx="192" cy="288"/>
            </a:xfrm>
          </p:grpSpPr>
          <p:sp>
            <p:nvSpPr>
              <p:cNvPr id="50215" name="Line 24"/>
              <p:cNvSpPr>
                <a:spLocks noChangeShapeType="1"/>
              </p:cNvSpPr>
              <p:nvPr/>
            </p:nvSpPr>
            <p:spPr bwMode="auto">
              <a:xfrm>
                <a:off x="4320"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6" name="Line 25"/>
              <p:cNvSpPr>
                <a:spLocks noChangeShapeType="1"/>
              </p:cNvSpPr>
              <p:nvPr/>
            </p:nvSpPr>
            <p:spPr bwMode="auto">
              <a:xfrm>
                <a:off x="4512"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47130" name="Oval 26"/>
          <p:cNvSpPr>
            <a:spLocks noChangeArrowheads="1"/>
          </p:cNvSpPr>
          <p:nvPr/>
        </p:nvSpPr>
        <p:spPr bwMode="auto">
          <a:xfrm>
            <a:off x="6646863" y="2468563"/>
            <a:ext cx="1524000" cy="533400"/>
          </a:xfrm>
          <a:prstGeom prst="ellipse">
            <a:avLst/>
          </a:prstGeom>
          <a:noFill/>
          <a:ln w="28575">
            <a:solidFill>
              <a:srgbClr val="FFFF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1" name="Line 27"/>
          <p:cNvSpPr>
            <a:spLocks noChangeShapeType="1"/>
          </p:cNvSpPr>
          <p:nvPr/>
        </p:nvSpPr>
        <p:spPr bwMode="auto">
          <a:xfrm flipV="1">
            <a:off x="7837488" y="2797175"/>
            <a:ext cx="457200" cy="1524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2" name="Rectangle 28"/>
          <p:cNvSpPr>
            <a:spLocks noChangeArrowheads="1"/>
          </p:cNvSpPr>
          <p:nvPr/>
        </p:nvSpPr>
        <p:spPr bwMode="auto">
          <a:xfrm>
            <a:off x="7637463" y="2697163"/>
            <a:ext cx="3254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b="1">
                <a:solidFill>
                  <a:srgbClr val="FFFF00"/>
                </a:solidFill>
                <a:latin typeface="Times New Roman" pitchFamily="18" charset="0"/>
                <a:sym typeface="Symbol" pitchFamily="18" charset="2"/>
              </a:rPr>
              <a:t></a:t>
            </a:r>
            <a:endParaRPr lang="en-US" altLang="zh-CN"/>
          </a:p>
        </p:txBody>
      </p:sp>
      <p:graphicFrame>
        <p:nvGraphicFramePr>
          <p:cNvPr id="47133" name="Object 29"/>
          <p:cNvGraphicFramePr>
            <a:graphicFrameLocks/>
          </p:cNvGraphicFramePr>
          <p:nvPr/>
        </p:nvGraphicFramePr>
        <p:xfrm>
          <a:off x="7600950" y="2998788"/>
          <a:ext cx="571500" cy="431800"/>
        </p:xfrm>
        <a:graphic>
          <a:graphicData uri="http://schemas.openxmlformats.org/presentationml/2006/ole">
            <mc:AlternateContent xmlns:mc="http://schemas.openxmlformats.org/markup-compatibility/2006">
              <mc:Choice xmlns:v="urn:schemas-microsoft-com:vml" Requires="v">
                <p:oleObj spid="_x0000_s51003" name="公式" r:id="rId7" imgW="485894" imgH="342816" progId="Equation.3">
                  <p:embed/>
                </p:oleObj>
              </mc:Choice>
              <mc:Fallback>
                <p:oleObj name="公式" r:id="rId7" imgW="485894" imgH="342816"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2998788"/>
                        <a:ext cx="571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4" name="Object 30"/>
          <p:cNvGraphicFramePr>
            <a:graphicFrameLocks/>
          </p:cNvGraphicFramePr>
          <p:nvPr/>
        </p:nvGraphicFramePr>
        <p:xfrm>
          <a:off x="7581900" y="2490788"/>
          <a:ext cx="215900" cy="431800"/>
        </p:xfrm>
        <a:graphic>
          <a:graphicData uri="http://schemas.openxmlformats.org/presentationml/2006/ole">
            <mc:AlternateContent xmlns:mc="http://schemas.openxmlformats.org/markup-compatibility/2006">
              <mc:Choice xmlns:v="urn:schemas-microsoft-com:vml" Requires="v">
                <p:oleObj spid="_x0000_s51004" name="公式" r:id="rId9" imgW="123903" imgH="342816" progId="Equation.3">
                  <p:embed/>
                </p:oleObj>
              </mc:Choice>
              <mc:Fallback>
                <p:oleObj name="公式" r:id="rId9" imgW="123903" imgH="342816"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900" y="2490788"/>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5" name="Object 31"/>
          <p:cNvGraphicFramePr>
            <a:graphicFrameLocks/>
          </p:cNvGraphicFramePr>
          <p:nvPr/>
        </p:nvGraphicFramePr>
        <p:xfrm>
          <a:off x="8101013" y="2308225"/>
          <a:ext cx="280987" cy="431800"/>
        </p:xfrm>
        <a:graphic>
          <a:graphicData uri="http://schemas.openxmlformats.org/presentationml/2006/ole">
            <mc:AlternateContent xmlns:mc="http://schemas.openxmlformats.org/markup-compatibility/2006">
              <mc:Choice xmlns:v="urn:schemas-microsoft-com:vml" Requires="v">
                <p:oleObj spid="_x0000_s51005" name="公式" r:id="rId11" imgW="190578" imgH="342816" progId="Equation.3">
                  <p:embed/>
                </p:oleObj>
              </mc:Choice>
              <mc:Fallback>
                <p:oleObj name="公式" r:id="rId11" imgW="190578" imgH="342816"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1013" y="2308225"/>
                        <a:ext cx="280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36" name="Text Box 32"/>
          <p:cNvSpPr txBox="1">
            <a:spLocks noChangeArrowheads="1"/>
          </p:cNvSpPr>
          <p:nvPr/>
        </p:nvSpPr>
        <p:spPr bwMode="auto">
          <a:xfrm>
            <a:off x="6996113" y="254476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i="1">
                <a:solidFill>
                  <a:srgbClr val="00FFFF"/>
                </a:solidFill>
                <a:latin typeface="Times New Roman" pitchFamily="18" charset="0"/>
              </a:rPr>
              <a:t>O</a:t>
            </a:r>
            <a:endParaRPr lang="en-US" altLang="zh-CN"/>
          </a:p>
        </p:txBody>
      </p:sp>
      <p:sp>
        <p:nvSpPr>
          <p:cNvPr id="47137" name="Text Box 33"/>
          <p:cNvSpPr txBox="1">
            <a:spLocks noChangeArrowheads="1"/>
          </p:cNvSpPr>
          <p:nvPr/>
        </p:nvSpPr>
        <p:spPr bwMode="auto">
          <a:xfrm>
            <a:off x="2427288" y="3367088"/>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000" b="1">
                <a:solidFill>
                  <a:srgbClr val="66FFFF"/>
                </a:solidFill>
                <a:latin typeface="Times New Roman" pitchFamily="18" charset="0"/>
                <a:ea typeface="楷体_GB2312" pitchFamily="49" charset="-122"/>
              </a:rPr>
              <a:t>(</a:t>
            </a:r>
            <a:r>
              <a:rPr lang="zh-CN" altLang="en-US" sz="2000" b="1">
                <a:solidFill>
                  <a:srgbClr val="66FFFF"/>
                </a:solidFill>
                <a:latin typeface="Times New Roman" pitchFamily="18" charset="0"/>
                <a:ea typeface="楷体_GB2312" pitchFamily="49" charset="-122"/>
              </a:rPr>
              <a:t>所有质元的动量矩之和</a:t>
            </a:r>
            <a:r>
              <a:rPr lang="en-US" altLang="zh-CN" sz="2000" b="1">
                <a:solidFill>
                  <a:srgbClr val="66FFFF"/>
                </a:solidFill>
                <a:latin typeface="Times New Roman" pitchFamily="18" charset="0"/>
                <a:ea typeface="楷体_GB2312" pitchFamily="49" charset="-122"/>
              </a:rPr>
              <a:t>)</a:t>
            </a:r>
            <a:endParaRPr lang="en-US" altLang="zh-CN" sz="2000">
              <a:ea typeface="楷体_GB2312" pitchFamily="49" charset="-122"/>
            </a:endParaRPr>
          </a:p>
        </p:txBody>
      </p:sp>
      <p:graphicFrame>
        <p:nvGraphicFramePr>
          <p:cNvPr id="47138" name="Object 34"/>
          <p:cNvGraphicFramePr>
            <a:graphicFrameLocks/>
          </p:cNvGraphicFramePr>
          <p:nvPr/>
        </p:nvGraphicFramePr>
        <p:xfrm>
          <a:off x="7573963" y="890588"/>
          <a:ext cx="223837" cy="233362"/>
        </p:xfrm>
        <a:graphic>
          <a:graphicData uri="http://schemas.openxmlformats.org/presentationml/2006/ole">
            <mc:AlternateContent xmlns:mc="http://schemas.openxmlformats.org/markup-compatibility/2006">
              <mc:Choice xmlns:v="urn:schemas-microsoft-com:vml" Requires="v">
                <p:oleObj spid="_x0000_s51006" name="公式" r:id="rId13" imgW="190578" imgH="200021" progId="Equation.3">
                  <p:embed/>
                </p:oleObj>
              </mc:Choice>
              <mc:Fallback>
                <p:oleObj name="公式" r:id="rId13" imgW="190578" imgH="200021" progId="Equation.3">
                  <p:embed/>
                  <p:pic>
                    <p:nvPicPr>
                      <p:cNvPr id="0" name="Object 3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3963" y="890588"/>
                        <a:ext cx="22383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39" name="Line 35"/>
          <p:cNvSpPr>
            <a:spLocks noChangeShapeType="1"/>
          </p:cNvSpPr>
          <p:nvPr/>
        </p:nvSpPr>
        <p:spPr bwMode="auto">
          <a:xfrm>
            <a:off x="7489825" y="2908300"/>
            <a:ext cx="312738" cy="444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7140" name="Object 36"/>
          <p:cNvGraphicFramePr>
            <a:graphicFrameLocks/>
          </p:cNvGraphicFramePr>
          <p:nvPr/>
        </p:nvGraphicFramePr>
        <p:xfrm>
          <a:off x="1360488" y="3357563"/>
          <a:ext cx="1217612" cy="368300"/>
        </p:xfrm>
        <a:graphic>
          <a:graphicData uri="http://schemas.openxmlformats.org/presentationml/2006/ole">
            <mc:AlternateContent xmlns:mc="http://schemas.openxmlformats.org/markup-compatibility/2006">
              <mc:Choice xmlns:v="urn:schemas-microsoft-com:vml" Requires="v">
                <p:oleObj spid="_x0000_s51007" name="公式" r:id="rId15" imgW="1295446" imgH="323920" progId="Equation.3">
                  <p:embed/>
                </p:oleObj>
              </mc:Choice>
              <mc:Fallback>
                <p:oleObj name="公式" r:id="rId15" imgW="1295446" imgH="32392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60488" y="3357563"/>
                        <a:ext cx="12176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1" name="Object 37"/>
          <p:cNvGraphicFramePr>
            <a:graphicFrameLocks/>
          </p:cNvGraphicFramePr>
          <p:nvPr/>
        </p:nvGraphicFramePr>
        <p:xfrm>
          <a:off x="1343025" y="2636838"/>
          <a:ext cx="1909763" cy="636587"/>
        </p:xfrm>
        <a:graphic>
          <a:graphicData uri="http://schemas.openxmlformats.org/presentationml/2006/ole">
            <mc:AlternateContent xmlns:mc="http://schemas.openxmlformats.org/markup-compatibility/2006">
              <mc:Choice xmlns:v="urn:schemas-microsoft-com:vml" Requires="v">
                <p:oleObj spid="_x0000_s51008" name="公式" r:id="rId17" imgW="2086103" imgH="628675" progId="Equation.3">
                  <p:embed/>
                </p:oleObj>
              </mc:Choice>
              <mc:Fallback>
                <p:oleObj name="公式" r:id="rId17" imgW="2086103" imgH="628675"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43025" y="2636838"/>
                        <a:ext cx="19097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46" name="Text Box 42"/>
          <p:cNvSpPr txBox="1">
            <a:spLocks noChangeArrowheads="1"/>
          </p:cNvSpPr>
          <p:nvPr/>
        </p:nvSpPr>
        <p:spPr bwMode="auto">
          <a:xfrm>
            <a:off x="396875" y="3960813"/>
            <a:ext cx="4146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2. </a:t>
            </a:r>
            <a:r>
              <a:rPr lang="zh-CN" altLang="en-US" sz="2400" b="1">
                <a:solidFill>
                  <a:srgbClr val="66FFFF"/>
                </a:solidFill>
                <a:latin typeface="Times New Roman" pitchFamily="18" charset="0"/>
              </a:rPr>
              <a:t>刚体定轴转动的动量矩定理</a:t>
            </a:r>
          </a:p>
        </p:txBody>
      </p:sp>
      <p:graphicFrame>
        <p:nvGraphicFramePr>
          <p:cNvPr id="47147" name="Object 43"/>
          <p:cNvGraphicFramePr>
            <a:graphicFrameLocks/>
          </p:cNvGraphicFramePr>
          <p:nvPr/>
        </p:nvGraphicFramePr>
        <p:xfrm>
          <a:off x="2413000" y="4537075"/>
          <a:ext cx="1408113" cy="727075"/>
        </p:xfrm>
        <a:graphic>
          <a:graphicData uri="http://schemas.openxmlformats.org/presentationml/2006/ole">
            <mc:AlternateContent xmlns:mc="http://schemas.openxmlformats.org/markup-compatibility/2006">
              <mc:Choice xmlns:v="urn:schemas-microsoft-com:vml" Requires="v">
                <p:oleObj spid="_x0000_s51009" name="公式" r:id="rId19" imgW="1504920" imgH="733410" progId="Equation.3">
                  <p:embed/>
                </p:oleObj>
              </mc:Choice>
              <mc:Fallback>
                <p:oleObj name="公式" r:id="rId19" imgW="1504920" imgH="733410" progId="Equation.3">
                  <p:embed/>
                  <p:pic>
                    <p:nvPicPr>
                      <p:cNvPr id="0" name="Object 4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3000" y="4537075"/>
                        <a:ext cx="1408113"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8" name="Text Box 44"/>
          <p:cNvSpPr txBox="1">
            <a:spLocks noChangeArrowheads="1"/>
          </p:cNvSpPr>
          <p:nvPr/>
        </p:nvSpPr>
        <p:spPr bwMode="auto">
          <a:xfrm>
            <a:off x="685800" y="4579938"/>
            <a:ext cx="23764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由转动定律</a:t>
            </a:r>
          </a:p>
        </p:txBody>
      </p:sp>
      <p:graphicFrame>
        <p:nvGraphicFramePr>
          <p:cNvPr id="47149" name="Object 45"/>
          <p:cNvGraphicFramePr>
            <a:graphicFrameLocks/>
          </p:cNvGraphicFramePr>
          <p:nvPr/>
        </p:nvGraphicFramePr>
        <p:xfrm>
          <a:off x="4400550" y="4738688"/>
          <a:ext cx="2649538" cy="366712"/>
        </p:xfrm>
        <a:graphic>
          <a:graphicData uri="http://schemas.openxmlformats.org/presentationml/2006/ole">
            <mc:AlternateContent xmlns:mc="http://schemas.openxmlformats.org/markup-compatibility/2006">
              <mc:Choice xmlns:v="urn:schemas-microsoft-com:vml" Requires="v">
                <p:oleObj spid="_x0000_s51010" name="公式" r:id="rId21" imgW="2895656" imgH="323920" progId="Equation.3">
                  <p:embed/>
                </p:oleObj>
              </mc:Choice>
              <mc:Fallback>
                <p:oleObj name="公式" r:id="rId21" imgW="2895656" imgH="323920" progId="Equation.3">
                  <p:embed/>
                  <p:pic>
                    <p:nvPicPr>
                      <p:cNvPr id="0" name="Object 4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00550" y="4738688"/>
                        <a:ext cx="2649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0" name="AutoShape 46"/>
          <p:cNvSpPr>
            <a:spLocks noChangeArrowheads="1"/>
          </p:cNvSpPr>
          <p:nvPr/>
        </p:nvSpPr>
        <p:spPr bwMode="auto">
          <a:xfrm>
            <a:off x="3997325" y="4795838"/>
            <a:ext cx="288925" cy="284162"/>
          </a:xfrm>
          <a:prstGeom prst="rightArrow">
            <a:avLst>
              <a:gd name="adj1" fmla="val 50000"/>
              <a:gd name="adj2" fmla="val 2541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51" name="Object 47"/>
          <p:cNvGraphicFramePr>
            <a:graphicFrameLocks/>
          </p:cNvGraphicFramePr>
          <p:nvPr/>
        </p:nvGraphicFramePr>
        <p:xfrm>
          <a:off x="987425" y="5316538"/>
          <a:ext cx="3662363" cy="581025"/>
        </p:xfrm>
        <a:graphic>
          <a:graphicData uri="http://schemas.openxmlformats.org/presentationml/2006/ole">
            <mc:AlternateContent xmlns:mc="http://schemas.openxmlformats.org/markup-compatibility/2006">
              <mc:Choice xmlns:v="urn:schemas-microsoft-com:vml" Requires="v">
                <p:oleObj spid="_x0000_s51011" name="公式" r:id="rId23" imgW="4571989" imgH="647571" progId="Equation.3">
                  <p:embed/>
                </p:oleObj>
              </mc:Choice>
              <mc:Fallback>
                <p:oleObj name="公式" r:id="rId23" imgW="4571989" imgH="647571" progId="Equation.3">
                  <p:embed/>
                  <p:pic>
                    <p:nvPicPr>
                      <p:cNvPr id="0" name="Object 4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7425" y="5316538"/>
                        <a:ext cx="36623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2" name="Text Box 48"/>
          <p:cNvSpPr txBox="1">
            <a:spLocks noChangeArrowheads="1"/>
          </p:cNvSpPr>
          <p:nvPr/>
        </p:nvSpPr>
        <p:spPr bwMode="auto">
          <a:xfrm>
            <a:off x="4646613" y="5370513"/>
            <a:ext cx="2994025" cy="434975"/>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b="1">
                <a:solidFill>
                  <a:schemeClr val="bg1"/>
                </a:solidFill>
                <a:ea typeface="楷体_GB2312" pitchFamily="49" charset="-122"/>
              </a:rPr>
              <a:t>（动量矩定理</a:t>
            </a:r>
            <a:r>
              <a:rPr lang="zh-CN" altLang="en-US" b="1">
                <a:solidFill>
                  <a:schemeClr val="bg1"/>
                </a:solidFill>
                <a:latin typeface="Times New Roman" pitchFamily="18" charset="0"/>
                <a:ea typeface="楷体_GB2312" pitchFamily="49" charset="-122"/>
              </a:rPr>
              <a:t>积分形式）</a:t>
            </a:r>
          </a:p>
        </p:txBody>
      </p:sp>
      <p:sp>
        <p:nvSpPr>
          <p:cNvPr id="47153" name="Rectangle 49"/>
          <p:cNvSpPr>
            <a:spLocks noChangeArrowheads="1"/>
          </p:cNvSpPr>
          <p:nvPr/>
        </p:nvSpPr>
        <p:spPr bwMode="auto">
          <a:xfrm>
            <a:off x="828675" y="6049963"/>
            <a:ext cx="7991475" cy="466725"/>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chemeClr val="bg1"/>
                </a:solidFill>
                <a:latin typeface="宋体" pitchFamily="2" charset="-122"/>
                <a:ea typeface="楷体_GB2312" pitchFamily="49" charset="-122"/>
              </a:rPr>
              <a:t>定轴转动刚体所受合外力矩的冲量矩等于其动量矩的增量</a:t>
            </a:r>
            <a:endParaRPr lang="zh-CN" altLang="en-US" sz="2400" b="1">
              <a:solidFill>
                <a:schemeClr val="bg1"/>
              </a:solidFill>
              <a:latin typeface="Times New Roman" pitchFamily="18" charset="0"/>
              <a:ea typeface="楷体_GB2312" pitchFamily="49" charset="-122"/>
            </a:endParaRPr>
          </a:p>
        </p:txBody>
      </p:sp>
      <p:grpSp>
        <p:nvGrpSpPr>
          <p:cNvPr id="47154" name="Group 50"/>
          <p:cNvGrpSpPr>
            <a:grpSpLocks/>
          </p:cNvGrpSpPr>
          <p:nvPr/>
        </p:nvGrpSpPr>
        <p:grpSpPr bwMode="auto">
          <a:xfrm>
            <a:off x="7094538" y="4522788"/>
            <a:ext cx="1439862" cy="749300"/>
            <a:chOff x="4649" y="536"/>
            <a:chExt cx="907" cy="537"/>
          </a:xfrm>
        </p:grpSpPr>
        <p:sp>
          <p:nvSpPr>
            <p:cNvPr id="50205" name="Text Box 51"/>
            <p:cNvSpPr txBox="1">
              <a:spLocks noChangeArrowheads="1"/>
            </p:cNvSpPr>
            <p:nvPr/>
          </p:nvSpPr>
          <p:spPr bwMode="auto">
            <a:xfrm>
              <a:off x="4649" y="536"/>
              <a:ext cx="907" cy="537"/>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lnSpc>
                  <a:spcPct val="125000"/>
                </a:lnSpc>
              </a:pPr>
              <a:r>
                <a:rPr lang="zh-CN" altLang="en-US" b="1">
                  <a:solidFill>
                    <a:schemeClr val="bg1"/>
                  </a:solidFill>
                  <a:latin typeface="Times New Roman" pitchFamily="18" charset="0"/>
                  <a:ea typeface="楷体_GB2312" pitchFamily="49" charset="-122"/>
                </a:rPr>
                <a:t>动量矩定理微分形式</a:t>
              </a:r>
            </a:p>
          </p:txBody>
        </p:sp>
        <p:sp>
          <p:nvSpPr>
            <p:cNvPr id="50206" name="AutoShape 52"/>
            <p:cNvSpPr>
              <a:spLocks/>
            </p:cNvSpPr>
            <p:nvPr/>
          </p:nvSpPr>
          <p:spPr bwMode="auto">
            <a:xfrm>
              <a:off x="4706" y="637"/>
              <a:ext cx="44" cy="363"/>
            </a:xfrm>
            <a:prstGeom prst="leftBracket">
              <a:avLst>
                <a:gd name="adj" fmla="val 68750"/>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7" name="AutoShape 53"/>
            <p:cNvSpPr>
              <a:spLocks/>
            </p:cNvSpPr>
            <p:nvPr/>
          </p:nvSpPr>
          <p:spPr bwMode="auto">
            <a:xfrm flipH="1">
              <a:off x="5483" y="645"/>
              <a:ext cx="45" cy="363"/>
            </a:xfrm>
            <a:prstGeom prst="leftBracket">
              <a:avLst>
                <a:gd name="adj" fmla="val 67222"/>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7117"/>
                                        </p:tgtEl>
                                        <p:attrNameLst>
                                          <p:attrName>style.visibility</p:attrName>
                                        </p:attrNameLst>
                                      </p:cBhvr>
                                      <p:to>
                                        <p:strVal val="visible"/>
                                      </p:to>
                                    </p:set>
                                    <p:anim calcmode="lin" valueType="num">
                                      <p:cBhvr>
                                        <p:cTn id="7" dur="500" fill="hold"/>
                                        <p:tgtEl>
                                          <p:spTgt spid="47117"/>
                                        </p:tgtEl>
                                        <p:attrNameLst>
                                          <p:attrName>ppt_w</p:attrName>
                                        </p:attrNameLst>
                                      </p:cBhvr>
                                      <p:tavLst>
                                        <p:tav tm="0">
                                          <p:val>
                                            <p:fltVal val="0"/>
                                          </p:val>
                                        </p:tav>
                                        <p:tav tm="100000">
                                          <p:val>
                                            <p:strVal val="#ppt_w"/>
                                          </p:val>
                                        </p:tav>
                                      </p:tavLst>
                                    </p:anim>
                                    <p:anim calcmode="lin" valueType="num">
                                      <p:cBhvr>
                                        <p:cTn id="8" dur="500" fill="hold"/>
                                        <p:tgtEl>
                                          <p:spTgt spid="4711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7138"/>
                                        </p:tgtEl>
                                        <p:attrNameLst>
                                          <p:attrName>style.visibility</p:attrName>
                                        </p:attrNameLst>
                                      </p:cBhvr>
                                      <p:to>
                                        <p:strVal val="visible"/>
                                      </p:to>
                                    </p:set>
                                    <p:animEffect transition="in" filter="wipe(left)">
                                      <p:cBhvr>
                                        <p:cTn id="12" dur="500"/>
                                        <p:tgtEl>
                                          <p:spTgt spid="47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Effect transition="in" filter="wipe(left)">
                                      <p:cBhvr>
                                        <p:cTn id="17" dur="500"/>
                                        <p:tgtEl>
                                          <p:spTgt spid="471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32"/>
                                        </p:tgtEl>
                                        <p:attrNameLst>
                                          <p:attrName>style.visibility</p:attrName>
                                        </p:attrNameLst>
                                      </p:cBhvr>
                                      <p:to>
                                        <p:strVal val="visible"/>
                                      </p:to>
                                    </p:set>
                                    <p:animEffect transition="in" filter="wipe(left)">
                                      <p:cBhvr>
                                        <p:cTn id="22" dur="500"/>
                                        <p:tgtEl>
                                          <p:spTgt spid="471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133"/>
                                        </p:tgtEl>
                                        <p:attrNameLst>
                                          <p:attrName>style.visibility</p:attrName>
                                        </p:attrNameLst>
                                      </p:cBhvr>
                                      <p:to>
                                        <p:strVal val="visible"/>
                                      </p:to>
                                    </p:set>
                                    <p:animEffect transition="in" filter="wipe(left)">
                                      <p:cBhvr>
                                        <p:cTn id="27" dur="500"/>
                                        <p:tgtEl>
                                          <p:spTgt spid="47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31"/>
                                        </p:tgtEl>
                                        <p:attrNameLst>
                                          <p:attrName>style.visibility</p:attrName>
                                        </p:attrNameLst>
                                      </p:cBhvr>
                                      <p:to>
                                        <p:strVal val="visible"/>
                                      </p:to>
                                    </p:set>
                                    <p:animEffect transition="in" filter="wipe(left)">
                                      <p:cBhvr>
                                        <p:cTn id="32" dur="500"/>
                                        <p:tgtEl>
                                          <p:spTgt spid="471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35"/>
                                        </p:tgtEl>
                                        <p:attrNameLst>
                                          <p:attrName>style.visibility</p:attrName>
                                        </p:attrNameLst>
                                      </p:cBhvr>
                                      <p:to>
                                        <p:strVal val="visible"/>
                                      </p:to>
                                    </p:set>
                                    <p:animEffect transition="in" filter="wipe(left)">
                                      <p:cBhvr>
                                        <p:cTn id="37" dur="500"/>
                                        <p:tgtEl>
                                          <p:spTgt spid="471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130"/>
                                        </p:tgtEl>
                                        <p:attrNameLst>
                                          <p:attrName>style.visibility</p:attrName>
                                        </p:attrNameLst>
                                      </p:cBhvr>
                                      <p:to>
                                        <p:strVal val="visible"/>
                                      </p:to>
                                    </p:set>
                                    <p:animEffect transition="in" filter="box(out)">
                                      <p:cBhvr>
                                        <p:cTn id="42" dur="500"/>
                                        <p:tgtEl>
                                          <p:spTgt spid="471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136"/>
                                        </p:tgtEl>
                                        <p:attrNameLst>
                                          <p:attrName>style.visibility</p:attrName>
                                        </p:attrNameLst>
                                      </p:cBhvr>
                                      <p:to>
                                        <p:strVal val="visible"/>
                                      </p:to>
                                    </p:set>
                                    <p:animEffect transition="in" filter="wipe(left)">
                                      <p:cBhvr>
                                        <p:cTn id="47" dur="500"/>
                                        <p:tgtEl>
                                          <p:spTgt spid="471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139"/>
                                        </p:tgtEl>
                                        <p:attrNameLst>
                                          <p:attrName>style.visibility</p:attrName>
                                        </p:attrNameLst>
                                      </p:cBhvr>
                                      <p:to>
                                        <p:strVal val="visible"/>
                                      </p:to>
                                    </p:set>
                                    <p:animEffect transition="in" filter="wipe(left)">
                                      <p:cBhvr>
                                        <p:cTn id="52" dur="500"/>
                                        <p:tgtEl>
                                          <p:spTgt spid="471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7134"/>
                                        </p:tgtEl>
                                        <p:attrNameLst>
                                          <p:attrName>style.visibility</p:attrName>
                                        </p:attrNameLst>
                                      </p:cBhvr>
                                      <p:to>
                                        <p:strVal val="visible"/>
                                      </p:to>
                                    </p:set>
                                    <p:animEffect transition="in" filter="wipe(left)">
                                      <p:cBhvr>
                                        <p:cTn id="57" dur="500"/>
                                        <p:tgtEl>
                                          <p:spTgt spid="471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7141"/>
                                        </p:tgtEl>
                                        <p:attrNameLst>
                                          <p:attrName>style.visibility</p:attrName>
                                        </p:attrNameLst>
                                      </p:cBhvr>
                                      <p:to>
                                        <p:strVal val="visible"/>
                                      </p:to>
                                    </p:set>
                                    <p:animEffect transition="in" filter="wipe(left)">
                                      <p:cBhvr>
                                        <p:cTn id="62" dur="500"/>
                                        <p:tgtEl>
                                          <p:spTgt spid="4714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7115"/>
                                        </p:tgtEl>
                                        <p:attrNameLst>
                                          <p:attrName>style.visibility</p:attrName>
                                        </p:attrNameLst>
                                      </p:cBhvr>
                                      <p:to>
                                        <p:strVal val="visible"/>
                                      </p:to>
                                    </p:set>
                                    <p:animEffect transition="in" filter="wipe(left)">
                                      <p:cBhvr>
                                        <p:cTn id="67" dur="500"/>
                                        <p:tgtEl>
                                          <p:spTgt spid="471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7116"/>
                                        </p:tgtEl>
                                        <p:attrNameLst>
                                          <p:attrName>style.visibility</p:attrName>
                                        </p:attrNameLst>
                                      </p:cBhvr>
                                      <p:to>
                                        <p:strVal val="visible"/>
                                      </p:to>
                                    </p:set>
                                    <p:animEffect transition="in" filter="wipe(left)">
                                      <p:cBhvr>
                                        <p:cTn id="72" dur="500"/>
                                        <p:tgtEl>
                                          <p:spTgt spid="471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7140"/>
                                        </p:tgtEl>
                                        <p:attrNameLst>
                                          <p:attrName>style.visibility</p:attrName>
                                        </p:attrNameLst>
                                      </p:cBhvr>
                                      <p:to>
                                        <p:strVal val="visible"/>
                                      </p:to>
                                    </p:set>
                                    <p:animEffect transition="in" filter="wipe(left)">
                                      <p:cBhvr>
                                        <p:cTn id="77" dur="500"/>
                                        <p:tgtEl>
                                          <p:spTgt spid="471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137"/>
                                        </p:tgtEl>
                                        <p:attrNameLst>
                                          <p:attrName>style.visibility</p:attrName>
                                        </p:attrNameLst>
                                      </p:cBhvr>
                                      <p:to>
                                        <p:strVal val="visible"/>
                                      </p:to>
                                    </p:set>
                                    <p:animEffect transition="in" filter="wipe(left)">
                                      <p:cBhvr>
                                        <p:cTn id="82" dur="500"/>
                                        <p:tgtEl>
                                          <p:spTgt spid="4713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7146"/>
                                        </p:tgtEl>
                                        <p:attrNameLst>
                                          <p:attrName>style.visibility</p:attrName>
                                        </p:attrNameLst>
                                      </p:cBhvr>
                                      <p:to>
                                        <p:strVal val="visible"/>
                                      </p:to>
                                    </p:set>
                                    <p:animEffect transition="in" filter="wipe(left)">
                                      <p:cBhvr>
                                        <p:cTn id="87" dur="500"/>
                                        <p:tgtEl>
                                          <p:spTgt spid="471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7148"/>
                                        </p:tgtEl>
                                        <p:attrNameLst>
                                          <p:attrName>style.visibility</p:attrName>
                                        </p:attrNameLst>
                                      </p:cBhvr>
                                      <p:to>
                                        <p:strVal val="visible"/>
                                      </p:to>
                                    </p:set>
                                    <p:animEffect transition="in" filter="wipe(left)">
                                      <p:cBhvr>
                                        <p:cTn id="92" dur="500"/>
                                        <p:tgtEl>
                                          <p:spTgt spid="4714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7147"/>
                                        </p:tgtEl>
                                        <p:attrNameLst>
                                          <p:attrName>style.visibility</p:attrName>
                                        </p:attrNameLst>
                                      </p:cBhvr>
                                      <p:to>
                                        <p:strVal val="visible"/>
                                      </p:to>
                                    </p:set>
                                    <p:animEffect transition="in" filter="wipe(left)">
                                      <p:cBhvr>
                                        <p:cTn id="97" dur="500"/>
                                        <p:tgtEl>
                                          <p:spTgt spid="471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150"/>
                                        </p:tgtEl>
                                        <p:attrNameLst>
                                          <p:attrName>style.visibility</p:attrName>
                                        </p:attrNameLst>
                                      </p:cBhvr>
                                      <p:to>
                                        <p:strVal val="visible"/>
                                      </p:to>
                                    </p:set>
                                    <p:animEffect transition="in" filter="wipe(left)">
                                      <p:cBhvr>
                                        <p:cTn id="102" dur="500"/>
                                        <p:tgtEl>
                                          <p:spTgt spid="4715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47149"/>
                                        </p:tgtEl>
                                        <p:attrNameLst>
                                          <p:attrName>style.visibility</p:attrName>
                                        </p:attrNameLst>
                                      </p:cBhvr>
                                      <p:to>
                                        <p:strVal val="visible"/>
                                      </p:to>
                                    </p:set>
                                    <p:animEffect transition="in" filter="wipe(left)">
                                      <p:cBhvr>
                                        <p:cTn id="107" dur="500"/>
                                        <p:tgtEl>
                                          <p:spTgt spid="471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47154"/>
                                        </p:tgtEl>
                                        <p:attrNameLst>
                                          <p:attrName>style.visibility</p:attrName>
                                        </p:attrNameLst>
                                      </p:cBhvr>
                                      <p:to>
                                        <p:strVal val="visible"/>
                                      </p:to>
                                    </p:set>
                                    <p:animEffect transition="in" filter="wipe(left)">
                                      <p:cBhvr>
                                        <p:cTn id="112" dur="500"/>
                                        <p:tgtEl>
                                          <p:spTgt spid="4715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47151"/>
                                        </p:tgtEl>
                                        <p:attrNameLst>
                                          <p:attrName>style.visibility</p:attrName>
                                        </p:attrNameLst>
                                      </p:cBhvr>
                                      <p:to>
                                        <p:strVal val="visible"/>
                                      </p:to>
                                    </p:set>
                                    <p:animEffect transition="in" filter="wipe(left)">
                                      <p:cBhvr>
                                        <p:cTn id="117" dur="500"/>
                                        <p:tgtEl>
                                          <p:spTgt spid="4715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7152"/>
                                        </p:tgtEl>
                                        <p:attrNameLst>
                                          <p:attrName>style.visibility</p:attrName>
                                        </p:attrNameLst>
                                      </p:cBhvr>
                                      <p:to>
                                        <p:strVal val="visible"/>
                                      </p:to>
                                    </p:set>
                                    <p:animEffect transition="in" filter="wipe(left)">
                                      <p:cBhvr>
                                        <p:cTn id="122" dur="500"/>
                                        <p:tgtEl>
                                          <p:spTgt spid="4715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7153"/>
                                        </p:tgtEl>
                                        <p:attrNameLst>
                                          <p:attrName>style.visibility</p:attrName>
                                        </p:attrNameLst>
                                      </p:cBhvr>
                                      <p:to>
                                        <p:strVal val="visible"/>
                                      </p:to>
                                    </p:set>
                                    <p:animEffect transition="in" filter="wipe(left)">
                                      <p:cBhvr>
                                        <p:cTn id="127" dur="500"/>
                                        <p:tgtEl>
                                          <p:spTgt spid="47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autoUpdateAnimBg="0"/>
      <p:bldP spid="47130" grpId="0" animBg="1"/>
      <p:bldP spid="47131" grpId="0" animBg="1"/>
      <p:bldP spid="47132" grpId="0" autoUpdateAnimBg="0"/>
      <p:bldP spid="47136" grpId="0" autoUpdateAnimBg="0"/>
      <p:bldP spid="47137" grpId="0" autoUpdateAnimBg="0"/>
      <p:bldP spid="47139" grpId="0" animBg="1"/>
      <p:bldP spid="47146" grpId="0" autoUpdateAnimBg="0"/>
      <p:bldP spid="47148" grpId="0"/>
      <p:bldP spid="47150" grpId="0" animBg="1"/>
      <p:bldP spid="47152" grpId="0"/>
      <p:bldP spid="47153"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5496" y="1814909"/>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6.13(p.217)</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348880"/>
            <a:ext cx="12573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073082809"/>
              </p:ext>
            </p:extLst>
          </p:nvPr>
        </p:nvGraphicFramePr>
        <p:xfrm>
          <a:off x="2267744" y="404664"/>
          <a:ext cx="4341813" cy="1135063"/>
        </p:xfrm>
        <a:graphic>
          <a:graphicData uri="http://schemas.openxmlformats.org/presentationml/2006/ole">
            <mc:AlternateContent xmlns:mc="http://schemas.openxmlformats.org/markup-compatibility/2006">
              <mc:Choice xmlns:v="urn:schemas-microsoft-com:vml" Requires="v">
                <p:oleObj spid="_x0000_s67758" name="Equation" r:id="rId4" imgW="1892160" imgH="495000" progId="Equation.DSMT4">
                  <p:embed/>
                </p:oleObj>
              </mc:Choice>
              <mc:Fallback>
                <p:oleObj name="Equation" r:id="rId4" imgW="1892160" imgH="495000" progId="Equation.DSMT4">
                  <p:embed/>
                  <p:pic>
                    <p:nvPicPr>
                      <p:cNvPr id="0" name=""/>
                      <p:cNvPicPr/>
                      <p:nvPr/>
                    </p:nvPicPr>
                    <p:blipFill>
                      <a:blip r:embed="rId5"/>
                      <a:stretch>
                        <a:fillRect/>
                      </a:stretch>
                    </p:blipFill>
                    <p:spPr>
                      <a:xfrm>
                        <a:off x="2267744" y="404664"/>
                        <a:ext cx="4341813" cy="1135063"/>
                      </a:xfrm>
                      <a:prstGeom prst="rect">
                        <a:avLst/>
                      </a:prstGeom>
                      <a:noFill/>
                    </p:spPr>
                  </p:pic>
                </p:oleObj>
              </mc:Fallback>
            </mc:AlternateContent>
          </a:graphicData>
        </a:graphic>
      </p:graphicFrame>
      <p:sp>
        <p:nvSpPr>
          <p:cNvPr id="4" name="矩形 3"/>
          <p:cNvSpPr/>
          <p:nvPr/>
        </p:nvSpPr>
        <p:spPr>
          <a:xfrm>
            <a:off x="251520" y="2277973"/>
            <a:ext cx="6984776" cy="1200329"/>
          </a:xfrm>
          <a:prstGeom prst="rect">
            <a:avLst/>
          </a:prstGeom>
        </p:spPr>
        <p:txBody>
          <a:bodyPr wrap="square">
            <a:spAutoFit/>
          </a:bodyPr>
          <a:lstStyle/>
          <a:p>
            <a:r>
              <a:rPr lang="zh-CN" altLang="zh-CN" sz="2400" b="1">
                <a:solidFill>
                  <a:schemeClr val="bg1"/>
                </a:solidFill>
                <a:latin typeface="+mn-lt"/>
              </a:rPr>
              <a:t>长</a:t>
            </a:r>
            <a:r>
              <a:rPr lang="en-US" altLang="zh-CN" sz="2400" b="1" i="1">
                <a:solidFill>
                  <a:schemeClr val="bg1"/>
                </a:solidFill>
                <a:latin typeface="+mn-lt"/>
              </a:rPr>
              <a:t>l</a:t>
            </a:r>
            <a:r>
              <a:rPr lang="zh-CN" altLang="zh-CN" sz="2400" b="1">
                <a:solidFill>
                  <a:schemeClr val="bg1"/>
                </a:solidFill>
                <a:latin typeface="+mn-lt"/>
              </a:rPr>
              <a:t>，质量</a:t>
            </a:r>
            <a:r>
              <a:rPr lang="en-US" altLang="zh-CN" sz="2400" b="1" i="1">
                <a:solidFill>
                  <a:schemeClr val="bg1"/>
                </a:solidFill>
                <a:latin typeface="+mn-lt"/>
              </a:rPr>
              <a:t>M</a:t>
            </a:r>
            <a:r>
              <a:rPr lang="zh-CN" altLang="zh-CN" sz="2400" b="1">
                <a:solidFill>
                  <a:schemeClr val="bg1"/>
                </a:solidFill>
                <a:latin typeface="+mn-lt"/>
              </a:rPr>
              <a:t>，铅直悬挂，初始处于静止状态</a:t>
            </a:r>
            <a:r>
              <a:rPr lang="zh-CN" altLang="en-US" sz="2400" b="1">
                <a:solidFill>
                  <a:schemeClr val="bg1"/>
                </a:solidFill>
                <a:latin typeface="+mn-lt"/>
              </a:rPr>
              <a:t>，</a:t>
            </a:r>
            <a:r>
              <a:rPr lang="zh-CN" altLang="zh-CN" sz="2400" b="1">
                <a:solidFill>
                  <a:schemeClr val="bg1"/>
                </a:solidFill>
                <a:latin typeface="+mn-lt"/>
              </a:rPr>
              <a:t>杆的中心受一冲量</a:t>
            </a:r>
            <a:r>
              <a:rPr lang="en-US" altLang="zh-CN" sz="2400" b="1" i="1">
                <a:solidFill>
                  <a:schemeClr val="bg1"/>
                </a:solidFill>
                <a:latin typeface="+mn-lt"/>
              </a:rPr>
              <a:t>I</a:t>
            </a:r>
            <a:r>
              <a:rPr lang="zh-CN" altLang="zh-CN" sz="2400" b="1">
                <a:solidFill>
                  <a:schemeClr val="bg1"/>
                </a:solidFill>
                <a:latin typeface="+mn-lt"/>
              </a:rPr>
              <a:t>作用，方向与杆垂直。</a:t>
            </a:r>
          </a:p>
          <a:p>
            <a:r>
              <a:rPr lang="zh-CN" altLang="zh-CN" sz="2400" b="1">
                <a:solidFill>
                  <a:schemeClr val="bg1"/>
                </a:solidFill>
                <a:latin typeface="+mn-lt"/>
              </a:rPr>
              <a:t>求：冲量作用结束时，杆的角速度。</a:t>
            </a:r>
          </a:p>
        </p:txBody>
      </p:sp>
      <p:sp>
        <p:nvSpPr>
          <p:cNvPr id="5" name="矩形 4"/>
          <p:cNvSpPr/>
          <p:nvPr/>
        </p:nvSpPr>
        <p:spPr>
          <a:xfrm>
            <a:off x="539552" y="3613666"/>
            <a:ext cx="3897221" cy="461665"/>
          </a:xfrm>
          <a:prstGeom prst="rect">
            <a:avLst/>
          </a:prstGeom>
        </p:spPr>
        <p:txBody>
          <a:bodyPr wrap="none">
            <a:spAutoFit/>
          </a:bodyPr>
          <a:lstStyle/>
          <a:p>
            <a:r>
              <a:rPr lang="zh-CN" altLang="zh-CN" sz="2400" b="1">
                <a:solidFill>
                  <a:schemeClr val="bg1"/>
                </a:solidFill>
                <a:latin typeface="+mn-lt"/>
              </a:rPr>
              <a:t>解：冲量对转轴的冲量矩为</a:t>
            </a:r>
            <a:endParaRPr lang="zh-CN" altLang="en-US" sz="2400" b="1">
              <a:solidFill>
                <a:schemeClr val="bg1"/>
              </a:solidFill>
              <a:latin typeface="+mn-lt"/>
            </a:endParaRPr>
          </a:p>
        </p:txBody>
      </p:sp>
      <p:sp>
        <p:nvSpPr>
          <p:cNvPr id="6" name="矩形 5"/>
          <p:cNvSpPr/>
          <p:nvPr/>
        </p:nvSpPr>
        <p:spPr>
          <a:xfrm>
            <a:off x="683568" y="4509120"/>
            <a:ext cx="5280613" cy="461665"/>
          </a:xfrm>
          <a:prstGeom prst="rect">
            <a:avLst/>
          </a:prstGeom>
        </p:spPr>
        <p:txBody>
          <a:bodyPr wrap="none">
            <a:spAutoFit/>
          </a:bodyPr>
          <a:lstStyle/>
          <a:p>
            <a:r>
              <a:rPr lang="zh-CN" altLang="zh-CN" sz="2400" b="1">
                <a:solidFill>
                  <a:schemeClr val="bg1"/>
                </a:solidFill>
                <a:latin typeface="+mn-lt"/>
              </a:rPr>
              <a:t>根据动量矩定理：</a:t>
            </a:r>
            <a:r>
              <a:rPr lang="en-US" altLang="zh-CN" sz="2400" b="1">
                <a:solidFill>
                  <a:schemeClr val="bg1"/>
                </a:solidFill>
                <a:latin typeface="+mn-lt"/>
              </a:rPr>
              <a:t>                      </a:t>
            </a:r>
            <a:r>
              <a:rPr lang="zh-CN" altLang="en-US" sz="2400" b="1">
                <a:solidFill>
                  <a:schemeClr val="bg1"/>
                </a:solidFill>
                <a:latin typeface="+mn-lt"/>
              </a:rPr>
              <a:t>其中，</a:t>
            </a:r>
          </a:p>
        </p:txBody>
      </p:sp>
      <p:graphicFrame>
        <p:nvGraphicFramePr>
          <p:cNvPr id="7" name="对象 6"/>
          <p:cNvGraphicFramePr>
            <a:graphicFrameLocks noChangeAspect="1"/>
          </p:cNvGraphicFramePr>
          <p:nvPr>
            <p:extLst>
              <p:ext uri="{D42A27DB-BD31-4B8C-83A1-F6EECF244321}">
                <p14:modId xmlns:p14="http://schemas.microsoft.com/office/powerpoint/2010/main" val="619974738"/>
              </p:ext>
            </p:extLst>
          </p:nvPr>
        </p:nvGraphicFramePr>
        <p:xfrm>
          <a:off x="4436773" y="3478302"/>
          <a:ext cx="468903" cy="765052"/>
        </p:xfrm>
        <a:graphic>
          <a:graphicData uri="http://schemas.openxmlformats.org/presentationml/2006/ole">
            <mc:AlternateContent xmlns:mc="http://schemas.openxmlformats.org/markup-compatibility/2006">
              <mc:Choice xmlns:v="urn:schemas-microsoft-com:vml" Requires="v">
                <p:oleObj spid="_x0000_s67759" name="Equation" r:id="rId6" imgW="241200" imgH="393480" progId="Equation.DSMT4">
                  <p:embed/>
                </p:oleObj>
              </mc:Choice>
              <mc:Fallback>
                <p:oleObj name="Equation" r:id="rId6" imgW="241200" imgH="393480" progId="Equation.DSMT4">
                  <p:embed/>
                  <p:pic>
                    <p:nvPicPr>
                      <p:cNvPr id="0" name=""/>
                      <p:cNvPicPr/>
                      <p:nvPr/>
                    </p:nvPicPr>
                    <p:blipFill>
                      <a:blip r:embed="rId7"/>
                      <a:stretch>
                        <a:fillRect/>
                      </a:stretch>
                    </p:blipFill>
                    <p:spPr>
                      <a:xfrm>
                        <a:off x="4436773" y="3478302"/>
                        <a:ext cx="468903" cy="76505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92690008"/>
              </p:ext>
            </p:extLst>
          </p:nvPr>
        </p:nvGraphicFramePr>
        <p:xfrm>
          <a:off x="3343270" y="4357364"/>
          <a:ext cx="1158875" cy="765175"/>
        </p:xfrm>
        <a:graphic>
          <a:graphicData uri="http://schemas.openxmlformats.org/presentationml/2006/ole">
            <mc:AlternateContent xmlns:mc="http://schemas.openxmlformats.org/markup-compatibility/2006">
              <mc:Choice xmlns:v="urn:schemas-microsoft-com:vml" Requires="v">
                <p:oleObj spid="_x0000_s67760" name="Equation" r:id="rId8" imgW="596880" imgH="393480" progId="Equation.DSMT4">
                  <p:embed/>
                </p:oleObj>
              </mc:Choice>
              <mc:Fallback>
                <p:oleObj name="Equation" r:id="rId8" imgW="596880" imgH="393480" progId="Equation.DSMT4">
                  <p:embed/>
                  <p:pic>
                    <p:nvPicPr>
                      <p:cNvPr id="0" name="对象 6"/>
                      <p:cNvPicPr>
                        <a:picLocks noChangeAspect="1" noChangeArrowheads="1"/>
                      </p:cNvPicPr>
                      <p:nvPr/>
                    </p:nvPicPr>
                    <p:blipFill>
                      <a:blip r:embed="rId9"/>
                      <a:srcRect/>
                      <a:stretch>
                        <a:fillRect/>
                      </a:stretch>
                    </p:blipFill>
                    <p:spPr bwMode="auto">
                      <a:xfrm>
                        <a:off x="3343270" y="4357364"/>
                        <a:ext cx="11588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399855207"/>
              </p:ext>
            </p:extLst>
          </p:nvPr>
        </p:nvGraphicFramePr>
        <p:xfrm>
          <a:off x="5818188" y="4357688"/>
          <a:ext cx="1257300" cy="765175"/>
        </p:xfrm>
        <a:graphic>
          <a:graphicData uri="http://schemas.openxmlformats.org/presentationml/2006/ole">
            <mc:AlternateContent xmlns:mc="http://schemas.openxmlformats.org/markup-compatibility/2006">
              <mc:Choice xmlns:v="urn:schemas-microsoft-com:vml" Requires="v">
                <p:oleObj spid="_x0000_s67761" name="Equation" r:id="rId10" imgW="647640" imgH="393480" progId="Equation.DSMT4">
                  <p:embed/>
                </p:oleObj>
              </mc:Choice>
              <mc:Fallback>
                <p:oleObj name="Equation" r:id="rId10" imgW="647640" imgH="393480" progId="Equation.DSMT4">
                  <p:embed/>
                  <p:pic>
                    <p:nvPicPr>
                      <p:cNvPr id="0" name="对象 7"/>
                      <p:cNvPicPr>
                        <a:picLocks noChangeAspect="1" noChangeArrowheads="1"/>
                      </p:cNvPicPr>
                      <p:nvPr/>
                    </p:nvPicPr>
                    <p:blipFill>
                      <a:blip r:embed="rId11"/>
                      <a:srcRect/>
                      <a:stretch>
                        <a:fillRect/>
                      </a:stretch>
                    </p:blipFill>
                    <p:spPr bwMode="auto">
                      <a:xfrm>
                        <a:off x="5818188" y="4357688"/>
                        <a:ext cx="1257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266860"/>
              </p:ext>
            </p:extLst>
          </p:nvPr>
        </p:nvGraphicFramePr>
        <p:xfrm>
          <a:off x="3082243" y="5373216"/>
          <a:ext cx="1058863" cy="765175"/>
        </p:xfrm>
        <a:graphic>
          <a:graphicData uri="http://schemas.openxmlformats.org/presentationml/2006/ole">
            <mc:AlternateContent xmlns:mc="http://schemas.openxmlformats.org/markup-compatibility/2006">
              <mc:Choice xmlns:v="urn:schemas-microsoft-com:vml" Requires="v">
                <p:oleObj spid="_x0000_s67762" name="Equation" r:id="rId12" imgW="545760" imgH="393480" progId="Equation.DSMT4">
                  <p:embed/>
                </p:oleObj>
              </mc:Choice>
              <mc:Fallback>
                <p:oleObj name="Equation" r:id="rId12" imgW="545760" imgH="393480" progId="Equation.DSMT4">
                  <p:embed/>
                  <p:pic>
                    <p:nvPicPr>
                      <p:cNvPr id="0" name="对象 8"/>
                      <p:cNvPicPr>
                        <a:picLocks noChangeAspect="1" noChangeArrowheads="1"/>
                      </p:cNvPicPr>
                      <p:nvPr/>
                    </p:nvPicPr>
                    <p:blipFill>
                      <a:blip r:embed="rId13"/>
                      <a:srcRect/>
                      <a:stretch>
                        <a:fillRect/>
                      </a:stretch>
                    </p:blipFill>
                    <p:spPr bwMode="auto">
                      <a:xfrm>
                        <a:off x="3082243" y="5373216"/>
                        <a:ext cx="10588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8" name="Object 10"/>
          <p:cNvGraphicFramePr>
            <a:graphicFrameLocks/>
          </p:cNvGraphicFramePr>
          <p:nvPr/>
        </p:nvGraphicFramePr>
        <p:xfrm>
          <a:off x="2303463" y="1477963"/>
          <a:ext cx="925512" cy="366712"/>
        </p:xfrm>
        <a:graphic>
          <a:graphicData uri="http://schemas.openxmlformats.org/presentationml/2006/ole">
            <mc:AlternateContent xmlns:mc="http://schemas.openxmlformats.org/markup-compatibility/2006">
              <mc:Choice xmlns:v="urn:schemas-microsoft-com:vml" Requires="v">
                <p:oleObj spid="_x0000_s51587" name="公式" r:id="rId3" imgW="952621" imgH="323920" progId="Equation.3">
                  <p:embed/>
                </p:oleObj>
              </mc:Choice>
              <mc:Fallback>
                <p:oleObj name="公式" r:id="rId3" imgW="952621" imgH="323920"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3" y="1477963"/>
                        <a:ext cx="925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9" name="Object 11"/>
          <p:cNvGraphicFramePr>
            <a:graphicFrameLocks/>
          </p:cNvGraphicFramePr>
          <p:nvPr>
            <p:extLst>
              <p:ext uri="{D42A27DB-BD31-4B8C-83A1-F6EECF244321}">
                <p14:modId xmlns:p14="http://schemas.microsoft.com/office/powerpoint/2010/main" val="3272002440"/>
              </p:ext>
            </p:extLst>
          </p:nvPr>
        </p:nvGraphicFramePr>
        <p:xfrm>
          <a:off x="4562372" y="1536700"/>
          <a:ext cx="865559" cy="284163"/>
        </p:xfrm>
        <a:graphic>
          <a:graphicData uri="http://schemas.openxmlformats.org/presentationml/2006/ole">
            <mc:AlternateContent xmlns:mc="http://schemas.openxmlformats.org/markup-compatibility/2006">
              <mc:Choice xmlns:v="urn:schemas-microsoft-com:vml" Requires="v">
                <p:oleObj spid="_x0000_s51588" name="公式" r:id="rId5" imgW="895394" imgH="228634" progId="Equation.3">
                  <p:embed/>
                </p:oleObj>
              </mc:Choice>
              <mc:Fallback>
                <p:oleObj name="公式" r:id="rId5" imgW="895394" imgH="228634"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72" y="1536700"/>
                        <a:ext cx="865559" cy="284163"/>
                      </a:xfrm>
                      <a:prstGeom prst="rect">
                        <a:avLst/>
                      </a:prstGeom>
                      <a:noFill/>
                      <a:ln>
                        <a:noFill/>
                      </a:ln>
                      <a:effectLst/>
                      <a:extLst/>
                    </p:spPr>
                  </p:pic>
                </p:oleObj>
              </mc:Fallback>
            </mc:AlternateContent>
          </a:graphicData>
        </a:graphic>
      </p:graphicFrame>
      <p:sp>
        <p:nvSpPr>
          <p:cNvPr id="48140" name="AutoShape 12"/>
          <p:cNvSpPr>
            <a:spLocks noChangeArrowheads="1"/>
          </p:cNvSpPr>
          <p:nvPr/>
        </p:nvSpPr>
        <p:spPr bwMode="auto">
          <a:xfrm>
            <a:off x="3527425" y="1536700"/>
            <a:ext cx="719138" cy="284163"/>
          </a:xfrm>
          <a:prstGeom prst="rightArrow">
            <a:avLst>
              <a:gd name="adj1" fmla="val 50000"/>
              <a:gd name="adj2" fmla="val 632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41" name="Object 13"/>
          <p:cNvGraphicFramePr>
            <a:graphicFrameLocks/>
          </p:cNvGraphicFramePr>
          <p:nvPr>
            <p:extLst>
              <p:ext uri="{D42A27DB-BD31-4B8C-83A1-F6EECF244321}">
                <p14:modId xmlns:p14="http://schemas.microsoft.com/office/powerpoint/2010/main" val="1087072081"/>
              </p:ext>
            </p:extLst>
          </p:nvPr>
        </p:nvGraphicFramePr>
        <p:xfrm>
          <a:off x="5724128" y="1474207"/>
          <a:ext cx="1872208" cy="378595"/>
        </p:xfrm>
        <a:graphic>
          <a:graphicData uri="http://schemas.openxmlformats.org/presentationml/2006/ole">
            <mc:AlternateContent xmlns:mc="http://schemas.openxmlformats.org/markup-compatibility/2006">
              <mc:Choice xmlns:v="urn:schemas-microsoft-com:vml" Requires="v">
                <p:oleObj spid="_x0000_s51589" name="Equation" r:id="rId7" imgW="685800" imgH="177480" progId="Equation.DSMT4">
                  <p:embed/>
                </p:oleObj>
              </mc:Choice>
              <mc:Fallback>
                <p:oleObj name="Equation" r:id="rId7" imgW="685800" imgH="177480" progId="Equation.DSMT4">
                  <p:embed/>
                  <p:pic>
                    <p:nvPicPr>
                      <p:cNvPr id="0" name="Object 13"/>
                      <p:cNvPicPr>
                        <a:picLocks noChangeArrowheads="1"/>
                      </p:cNvPicPr>
                      <p:nvPr/>
                    </p:nvPicPr>
                    <p:blipFill>
                      <a:blip r:embed="rId8"/>
                      <a:srcRect/>
                      <a:stretch>
                        <a:fillRect/>
                      </a:stretch>
                    </p:blipFill>
                    <p:spPr bwMode="auto">
                      <a:xfrm>
                        <a:off x="5724128" y="1474207"/>
                        <a:ext cx="1872208" cy="378595"/>
                      </a:xfrm>
                      <a:prstGeom prst="rect">
                        <a:avLst/>
                      </a:prstGeom>
                      <a:noFill/>
                      <a:ln>
                        <a:noFill/>
                      </a:ln>
                      <a:effectLst/>
                      <a:extLst/>
                    </p:spPr>
                  </p:pic>
                </p:oleObj>
              </mc:Fallback>
            </mc:AlternateContent>
          </a:graphicData>
        </a:graphic>
      </p:graphicFrame>
      <p:sp>
        <p:nvSpPr>
          <p:cNvPr id="48146" name="Text Box 18"/>
          <p:cNvSpPr txBox="1">
            <a:spLocks noChangeArrowheads="1"/>
          </p:cNvSpPr>
          <p:nvPr/>
        </p:nvSpPr>
        <p:spPr bwMode="auto">
          <a:xfrm>
            <a:off x="395288" y="331788"/>
            <a:ext cx="475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3. </a:t>
            </a:r>
            <a:r>
              <a:rPr lang="zh-CN" altLang="en-US" sz="2400" b="1">
                <a:solidFill>
                  <a:srgbClr val="66FFFF"/>
                </a:solidFill>
                <a:latin typeface="Times New Roman" pitchFamily="18" charset="0"/>
              </a:rPr>
              <a:t>刚体定轴转动的动量矩守恒定律</a:t>
            </a:r>
          </a:p>
        </p:txBody>
      </p:sp>
      <p:sp>
        <p:nvSpPr>
          <p:cNvPr id="48147" name="Rectangle 19"/>
          <p:cNvSpPr>
            <a:spLocks noChangeArrowheads="1"/>
          </p:cNvSpPr>
          <p:nvPr/>
        </p:nvSpPr>
        <p:spPr bwMode="auto">
          <a:xfrm>
            <a:off x="684213" y="88265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宋体" pitchFamily="2" charset="-122"/>
              </a:rPr>
              <a:t>对</a:t>
            </a:r>
            <a:r>
              <a:rPr lang="zh-CN" altLang="en-US" sz="2400" b="1">
                <a:solidFill>
                  <a:schemeClr val="bg1"/>
                </a:solidFill>
                <a:latin typeface="Times New Roman" pitchFamily="18" charset="0"/>
              </a:rPr>
              <a:t>定轴转动刚体</a:t>
            </a:r>
          </a:p>
        </p:txBody>
      </p:sp>
      <p:pic>
        <p:nvPicPr>
          <p:cNvPr id="51431" name="Picture 2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2132856"/>
            <a:ext cx="4711685" cy="11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2" name="Picture 2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3356992"/>
            <a:ext cx="4260701" cy="165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288" y="5157192"/>
            <a:ext cx="8425184" cy="830997"/>
          </a:xfrm>
          <a:prstGeom prst="rect">
            <a:avLst/>
          </a:prstGeom>
          <a:solidFill>
            <a:schemeClr val="bg1"/>
          </a:solidFill>
        </p:spPr>
        <p:txBody>
          <a:bodyPr wrap="square" rtlCol="0">
            <a:spAutoFit/>
          </a:bodyPr>
          <a:lstStyle/>
          <a:p>
            <a:r>
              <a:rPr lang="en-US" altLang="zh-CN" sz="2400" b="1" dirty="0">
                <a:latin typeface="黑体" pitchFamily="49" charset="-122"/>
                <a:ea typeface="黑体" pitchFamily="49" charset="-122"/>
              </a:rPr>
              <a:t>3</a:t>
            </a:r>
            <a:r>
              <a:rPr lang="zh-CN" altLang="en-US" sz="2400" b="1" dirty="0">
                <a:latin typeface="黑体" pitchFamily="49" charset="-122"/>
                <a:ea typeface="黑体" pitchFamily="49" charset="-122"/>
              </a:rPr>
              <a:t>）运用动量矩定理和动量矩守恒定理时，应在将系统中的所有质点和刚体的运动物理量变换到同一惯性参照系下使用。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47"/>
                                        </p:tgtEl>
                                        <p:attrNameLst>
                                          <p:attrName>style.visibility</p:attrName>
                                        </p:attrNameLst>
                                      </p:cBhvr>
                                      <p:to>
                                        <p:strVal val="visible"/>
                                      </p:to>
                                    </p:set>
                                    <p:animEffect transition="in" filter="wipe(left)">
                                      <p:cBhvr>
                                        <p:cTn id="7" dur="500"/>
                                        <p:tgtEl>
                                          <p:spTgt spid="48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wipe(left)">
                                      <p:cBhvr>
                                        <p:cTn id="12" dur="500"/>
                                        <p:tgtEl>
                                          <p:spTgt spid="48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40"/>
                                        </p:tgtEl>
                                        <p:attrNameLst>
                                          <p:attrName>style.visibility</p:attrName>
                                        </p:attrNameLst>
                                      </p:cBhvr>
                                      <p:to>
                                        <p:strVal val="visible"/>
                                      </p:to>
                                    </p:set>
                                    <p:animEffect transition="in" filter="wipe(left)">
                                      <p:cBhvr>
                                        <p:cTn id="17" dur="500"/>
                                        <p:tgtEl>
                                          <p:spTgt spid="481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139"/>
                                        </p:tgtEl>
                                        <p:attrNameLst>
                                          <p:attrName>style.visibility</p:attrName>
                                        </p:attrNameLst>
                                      </p:cBhvr>
                                      <p:to>
                                        <p:strVal val="visible"/>
                                      </p:to>
                                    </p:set>
                                    <p:animEffect transition="in" filter="wipe(left)">
                                      <p:cBhvr>
                                        <p:cTn id="22" dur="500"/>
                                        <p:tgtEl>
                                          <p:spTgt spid="481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8141"/>
                                        </p:tgtEl>
                                        <p:attrNameLst>
                                          <p:attrName>style.visibility</p:attrName>
                                        </p:attrNameLst>
                                      </p:cBhvr>
                                      <p:to>
                                        <p:strVal val="visible"/>
                                      </p:to>
                                    </p:set>
                                    <p:animEffect transition="in" filter="wipe(left)">
                                      <p:cBhvr>
                                        <p:cTn id="27" dur="500"/>
                                        <p:tgtEl>
                                          <p:spTgt spid="481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4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4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0" grpId="0" animBg="1"/>
      <p:bldP spid="48147" grpId="0"/>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7586" y="188640"/>
            <a:ext cx="5594801" cy="523220"/>
          </a:xfrm>
          <a:prstGeom prst="rect">
            <a:avLst/>
          </a:prstGeom>
        </p:spPr>
        <p:txBody>
          <a:bodyPr wrap="none">
            <a:spAutoFit/>
          </a:bodyPr>
          <a:lstStyle/>
          <a:p>
            <a:r>
              <a:rPr lang="zh-CN" altLang="en-US" sz="2800" b="1" dirty="0">
                <a:solidFill>
                  <a:srgbClr val="FFC000"/>
                </a:solidFill>
              </a:rPr>
              <a:t>动量矩守恒定律适用情形举例说明</a:t>
            </a:r>
          </a:p>
        </p:txBody>
      </p:sp>
      <p:pic>
        <p:nvPicPr>
          <p:cNvPr id="6964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7" y="720380"/>
            <a:ext cx="3073896" cy="156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 y="2308572"/>
            <a:ext cx="3071462" cy="37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120372"/>
            <a:ext cx="6696744" cy="42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524" y="2099301"/>
            <a:ext cx="5298343" cy="391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347864" y="696744"/>
            <a:ext cx="5400600" cy="1200329"/>
          </a:xfrm>
          <a:prstGeom prst="rect">
            <a:avLst/>
          </a:prstGeom>
          <a:noFill/>
        </p:spPr>
        <p:txBody>
          <a:bodyPr wrap="square" rtlCol="0">
            <a:spAutoFit/>
          </a:bodyPr>
          <a:lstStyle/>
          <a:p>
            <a:r>
              <a:rPr lang="zh-CN" altLang="en-US" sz="2400" b="1" dirty="0">
                <a:solidFill>
                  <a:schemeClr val="bg1"/>
                </a:solidFill>
              </a:rPr>
              <a:t>对质点、刚体、形变体及其它们组成的系统均适用，对一切宏观、微观物体的转动问题均适用。</a:t>
            </a:r>
          </a:p>
        </p:txBody>
      </p:sp>
    </p:spTree>
    <p:extLst>
      <p:ext uri="{BB962C8B-B14F-4D97-AF65-F5344CB8AC3E}">
        <p14:creationId xmlns:p14="http://schemas.microsoft.com/office/powerpoint/2010/main" val="8880904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8" y="107910"/>
            <a:ext cx="4407701" cy="277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3019425"/>
            <a:ext cx="28860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093" y="298552"/>
            <a:ext cx="42386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399" y="3294427"/>
            <a:ext cx="4043249" cy="29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21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0" y="0"/>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6.15(p.220)</a:t>
            </a:r>
          </a:p>
        </p:txBody>
      </p:sp>
      <p:pic>
        <p:nvPicPr>
          <p:cNvPr id="532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084" y="116632"/>
            <a:ext cx="3202826" cy="28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17585" y="448639"/>
                <a:ext cx="5957737" cy="2800767"/>
              </a:xfrm>
              <a:prstGeom prst="rect">
                <a:avLst/>
              </a:prstGeom>
              <a:noFill/>
            </p:spPr>
            <p:txBody>
              <a:bodyPr wrap="square" rtlCol="0">
                <a:spAutoFit/>
              </a:bodyPr>
              <a:lstStyle/>
              <a:p>
                <a:r>
                  <a:rPr lang="zh-CN" altLang="en-US" sz="2200" b="1">
                    <a:solidFill>
                      <a:schemeClr val="bg1"/>
                    </a:solidFill>
                    <a:latin typeface="+mn-lt"/>
                    <a:ea typeface="+mn-ea"/>
                  </a:rPr>
                  <a:t>半径为</a:t>
                </a:r>
                <a:r>
                  <a:rPr lang="en-US" altLang="zh-CN" sz="2200" b="1" i="1">
                    <a:solidFill>
                      <a:schemeClr val="bg1"/>
                    </a:solidFill>
                    <a:latin typeface="+mn-lt"/>
                    <a:ea typeface="+mn-ea"/>
                  </a:rPr>
                  <a:t>R</a:t>
                </a:r>
                <a:r>
                  <a:rPr lang="zh-CN" altLang="en-US" sz="2200" b="1">
                    <a:solidFill>
                      <a:schemeClr val="bg1"/>
                    </a:solidFill>
                    <a:latin typeface="+mn-lt"/>
                    <a:ea typeface="+mn-ea"/>
                  </a:rPr>
                  <a:t>，质量为</a:t>
                </a:r>
                <a:r>
                  <a:rPr lang="en-US" altLang="zh-CN" sz="2200" b="1">
                    <a:solidFill>
                      <a:schemeClr val="bg1"/>
                    </a:solidFill>
                    <a:latin typeface="+mn-lt"/>
                    <a:ea typeface="+mn-ea"/>
                  </a:rPr>
                  <a:t>4</a:t>
                </a:r>
                <a:r>
                  <a:rPr lang="en-US" altLang="zh-CN" sz="2200" b="1" i="1">
                    <a:solidFill>
                      <a:schemeClr val="bg1"/>
                    </a:solidFill>
                    <a:latin typeface="+mn-lt"/>
                    <a:ea typeface="+mn-ea"/>
                  </a:rPr>
                  <a:t>m</a:t>
                </a:r>
                <a:r>
                  <a:rPr lang="zh-CN" altLang="en-US" sz="2200" b="1">
                    <a:solidFill>
                      <a:schemeClr val="bg1"/>
                    </a:solidFill>
                    <a:latin typeface="+mn-lt"/>
                    <a:ea typeface="+mn-ea"/>
                  </a:rPr>
                  <a:t>且均匀分布的转盘可绕铅垂轴无摩擦地转动，盘上站有质量为</a:t>
                </a:r>
                <a:r>
                  <a:rPr lang="en-US" altLang="zh-CN" sz="2200" b="1" i="1">
                    <a:solidFill>
                      <a:schemeClr val="bg1"/>
                    </a:solidFill>
                    <a:latin typeface="+mn-lt"/>
                    <a:ea typeface="+mn-ea"/>
                  </a:rPr>
                  <a:t>m</a:t>
                </a:r>
                <a:r>
                  <a:rPr lang="zh-CN" altLang="en-US" sz="2200" b="1">
                    <a:solidFill>
                      <a:schemeClr val="bg1"/>
                    </a:solidFill>
                    <a:latin typeface="+mn-lt"/>
                    <a:ea typeface="+mn-ea"/>
                  </a:rPr>
                  <a:t>的四个人，两个人站在盘的边沿，两个人站在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处，整个系统开始以角速度</a:t>
                </a:r>
                <a14:m>
                  <m:oMath xmlns:m="http://schemas.openxmlformats.org/officeDocument/2006/math">
                    <m:sSub>
                      <m:sSubPr>
                        <m:ctrlPr>
                          <a:rPr lang="en-US" altLang="zh-CN" sz="2200" b="1" i="1" smtClean="0">
                            <a:solidFill>
                              <a:schemeClr val="bg1"/>
                            </a:solidFill>
                            <a:latin typeface="Cambria Math" panose="02040503050406030204" pitchFamily="18" charset="0"/>
                            <a:ea typeface="+mn-ea"/>
                          </a:rPr>
                        </m:ctrlPr>
                      </m:sSubPr>
                      <m:e>
                        <m:r>
                          <a:rPr lang="zh-CN" altLang="en-US" sz="2200" b="1" i="1" smtClean="0">
                            <a:solidFill>
                              <a:schemeClr val="bg1"/>
                            </a:solidFill>
                            <a:latin typeface="Cambria Math"/>
                            <a:ea typeface="+mn-ea"/>
                          </a:rPr>
                          <m:t>𝝎</m:t>
                        </m:r>
                      </m:e>
                      <m:sub>
                        <m:r>
                          <a:rPr lang="en-US" altLang="zh-CN" sz="2200" b="1" i="1" smtClean="0">
                            <a:solidFill>
                              <a:schemeClr val="bg1"/>
                            </a:solidFill>
                            <a:latin typeface="Cambria Math"/>
                            <a:ea typeface="+mn-ea"/>
                          </a:rPr>
                          <m:t>𝟎</m:t>
                        </m:r>
                      </m:sub>
                    </m:sSub>
                  </m:oMath>
                </a14:m>
                <a:r>
                  <a:rPr lang="zh-CN" altLang="en-US" sz="2200" b="1">
                    <a:solidFill>
                      <a:schemeClr val="bg1"/>
                    </a:solidFill>
                    <a:latin typeface="+mn-lt"/>
                    <a:ea typeface="+mn-ea"/>
                  </a:rPr>
                  <a:t>转动。此后，人相对于盘作圆周运动，站在边沿上的两人相对于盘的速度为</a:t>
                </a:r>
                <a14:m>
                  <m:oMath xmlns:m="http://schemas.openxmlformats.org/officeDocument/2006/math">
                    <m:r>
                      <a:rPr lang="zh-CN" altLang="en-US" sz="2200" b="1" i="1" smtClean="0">
                        <a:solidFill>
                          <a:schemeClr val="bg1"/>
                        </a:solidFill>
                        <a:latin typeface="Cambria Math"/>
                        <a:ea typeface="+mn-ea"/>
                      </a:rPr>
                      <m:t>𝝁</m:t>
                    </m:r>
                  </m:oMath>
                </a14:m>
                <a:r>
                  <a:rPr lang="zh-CN" altLang="en-US" sz="2200" b="1">
                    <a:solidFill>
                      <a:schemeClr val="bg1"/>
                    </a:solidFill>
                    <a:latin typeface="+mn-lt"/>
                    <a:ea typeface="+mn-ea"/>
                  </a:rPr>
                  <a:t>，站在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处的两人相对于盘的速度为</a:t>
                </a:r>
                <a:r>
                  <a:rPr lang="en-US" altLang="zh-CN" sz="2200" b="1">
                    <a:solidFill>
                      <a:schemeClr val="bg1"/>
                    </a:solidFill>
                    <a:latin typeface="+mn-lt"/>
                    <a:ea typeface="+mn-ea"/>
                  </a:rPr>
                  <a:t>2</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latin typeface="+mn-lt"/>
                    <a:ea typeface="+mn-ea"/>
                  </a:rPr>
                  <a:t>。求</a:t>
                </a:r>
                <a:r>
                  <a:rPr lang="en-US" altLang="zh-CN" sz="2200" b="1">
                    <a:solidFill>
                      <a:schemeClr val="bg1"/>
                    </a:solidFill>
                    <a:latin typeface="+mn-lt"/>
                    <a:ea typeface="+mn-ea"/>
                    <a:sym typeface="Wingdings" pitchFamily="2" charset="2"/>
                  </a:rPr>
                  <a:t>: (1)</a:t>
                </a:r>
                <a:r>
                  <a:rPr lang="zh-CN" altLang="en-US" sz="2200" b="1">
                    <a:solidFill>
                      <a:schemeClr val="bg1"/>
                    </a:solidFill>
                    <a:latin typeface="+mn-lt"/>
                    <a:ea typeface="+mn-ea"/>
                  </a:rPr>
                  <a:t>人走动后，转盘的角速度；</a:t>
                </a:r>
                <a:r>
                  <a:rPr lang="en-US" altLang="zh-CN" sz="2200" b="1">
                    <a:solidFill>
                      <a:schemeClr val="bg1"/>
                    </a:solidFill>
                    <a:latin typeface="+mn-lt"/>
                    <a:ea typeface="+mn-ea"/>
                  </a:rPr>
                  <a:t>(2)</a:t>
                </a:r>
                <a:r>
                  <a:rPr lang="zh-CN" altLang="en-US" sz="2200" b="1">
                    <a:solidFill>
                      <a:schemeClr val="bg1"/>
                    </a:solidFill>
                    <a:latin typeface="+mn-lt"/>
                    <a:ea typeface="+mn-ea"/>
                  </a:rPr>
                  <a:t>要使转盘停止转动</a:t>
                </a:r>
                <a14:m>
                  <m:oMath xmlns:m="http://schemas.openxmlformats.org/officeDocument/2006/math">
                    <m:r>
                      <a:rPr lang="zh-CN" altLang="en-US" sz="2200" b="1" i="1" smtClean="0">
                        <a:solidFill>
                          <a:schemeClr val="bg1"/>
                        </a:solidFill>
                        <a:latin typeface="Cambria Math"/>
                      </a:rPr>
                      <m:t>，</m:t>
                    </m:r>
                    <m:r>
                      <a:rPr lang="zh-CN" altLang="en-US" sz="2200" b="1" i="1">
                        <a:solidFill>
                          <a:schemeClr val="bg1"/>
                        </a:solidFill>
                        <a:latin typeface="Cambria Math"/>
                      </a:rPr>
                      <m:t>𝝁</m:t>
                    </m:r>
                  </m:oMath>
                </a14:m>
                <a:r>
                  <a:rPr lang="zh-CN" altLang="en-US" sz="2200" b="1">
                    <a:solidFill>
                      <a:schemeClr val="bg1"/>
                    </a:solidFill>
                    <a:latin typeface="+mn-lt"/>
                    <a:ea typeface="+mn-ea"/>
                  </a:rPr>
                  <a:t>的大小。</a:t>
                </a:r>
              </a:p>
            </p:txBody>
          </p:sp>
        </mc:Choice>
        <mc:Fallback xmlns="">
          <p:sp>
            <p:nvSpPr>
              <p:cNvPr id="2" name="TextBox 1"/>
              <p:cNvSpPr txBox="1">
                <a:spLocks noRot="1" noChangeAspect="1" noMove="1" noResize="1" noEditPoints="1" noAdjustHandles="1" noChangeArrowheads="1" noChangeShapeType="1" noTextEdit="1"/>
              </p:cNvSpPr>
              <p:nvPr/>
            </p:nvSpPr>
            <p:spPr>
              <a:xfrm>
                <a:off x="-17585" y="448639"/>
                <a:ext cx="5957737" cy="2800767"/>
              </a:xfrm>
              <a:prstGeom prst="rect">
                <a:avLst/>
              </a:prstGeom>
              <a:blipFill rotWithShape="1">
                <a:blip r:embed="rId5"/>
                <a:stretch>
                  <a:fillRect l="-1228" t="-1961" r="-1228" b="-2832"/>
                </a:stretch>
              </a:blipFill>
            </p:spPr>
            <p:txBody>
              <a:bodyPr/>
              <a:lstStyle/>
              <a:p>
                <a:r>
                  <a:rPr lang="zh-CN" altLang="en-US">
                    <a:noFill/>
                  </a:rPr>
                  <a:t> </a:t>
                </a:r>
              </a:p>
            </p:txBody>
          </p:sp>
        </mc:Fallback>
      </mc:AlternateContent>
      <p:sp>
        <p:nvSpPr>
          <p:cNvPr id="3" name="TextBox 2"/>
          <p:cNvSpPr txBox="1"/>
          <p:nvPr/>
        </p:nvSpPr>
        <p:spPr>
          <a:xfrm>
            <a:off x="251518" y="3140968"/>
            <a:ext cx="8481257" cy="769441"/>
          </a:xfrm>
          <a:prstGeom prst="rect">
            <a:avLst/>
          </a:prstGeom>
          <a:noFill/>
        </p:spPr>
        <p:txBody>
          <a:bodyPr wrap="square" rtlCol="0">
            <a:spAutoFit/>
          </a:bodyPr>
          <a:lstStyle/>
          <a:p>
            <a:r>
              <a:rPr lang="zh-CN" altLang="en-US" sz="2200" b="1">
                <a:solidFill>
                  <a:schemeClr val="bg1"/>
                </a:solidFill>
                <a:latin typeface="+mn-lt"/>
                <a:ea typeface="+mn-ea"/>
              </a:rPr>
              <a:t>解</a:t>
            </a:r>
            <a:r>
              <a:rPr lang="zh-CN" altLang="en-US" sz="2200" b="1">
                <a:solidFill>
                  <a:schemeClr val="bg1"/>
                </a:solidFill>
                <a:latin typeface="+mn-lt"/>
                <a:ea typeface="+mn-ea"/>
                <a:sym typeface="Wingdings" pitchFamily="2" charset="2"/>
              </a:rPr>
              <a:t>：</a:t>
            </a:r>
            <a:r>
              <a:rPr lang="en-US" altLang="zh-CN" sz="2200" b="1">
                <a:solidFill>
                  <a:schemeClr val="bg1"/>
                </a:solidFill>
                <a:latin typeface="+mn-lt"/>
                <a:ea typeface="+mn-ea"/>
                <a:sym typeface="Wingdings" pitchFamily="2" charset="2"/>
              </a:rPr>
              <a:t>(1)</a:t>
            </a:r>
            <a:r>
              <a:rPr lang="zh-CN" altLang="en-US" sz="2200" b="1">
                <a:solidFill>
                  <a:schemeClr val="bg1"/>
                </a:solidFill>
                <a:latin typeface="+mn-lt"/>
                <a:ea typeface="+mn-ea"/>
              </a:rPr>
              <a:t>以人和盘组成的系统对轴的外力矩为</a:t>
            </a:r>
            <a:r>
              <a:rPr lang="en-US" altLang="zh-CN" sz="2200" b="1">
                <a:solidFill>
                  <a:schemeClr val="bg1"/>
                </a:solidFill>
                <a:latin typeface="+mn-lt"/>
                <a:ea typeface="+mn-ea"/>
              </a:rPr>
              <a:t>0</a:t>
            </a:r>
            <a:r>
              <a:rPr lang="zh-CN" altLang="en-US" sz="2200" b="1">
                <a:solidFill>
                  <a:schemeClr val="bg1"/>
                </a:solidFill>
                <a:latin typeface="+mn-lt"/>
                <a:ea typeface="+mn-ea"/>
              </a:rPr>
              <a:t>，故系统对轴的动量矩守恒，即</a:t>
            </a:r>
          </a:p>
        </p:txBody>
      </p:sp>
      <p:graphicFrame>
        <p:nvGraphicFramePr>
          <p:cNvPr id="4" name="对象 3"/>
          <p:cNvGraphicFramePr>
            <a:graphicFrameLocks noChangeAspect="1"/>
          </p:cNvGraphicFramePr>
          <p:nvPr>
            <p:extLst>
              <p:ext uri="{D42A27DB-BD31-4B8C-83A1-F6EECF244321}">
                <p14:modId xmlns:p14="http://schemas.microsoft.com/office/powerpoint/2010/main" val="1636635618"/>
              </p:ext>
            </p:extLst>
          </p:nvPr>
        </p:nvGraphicFramePr>
        <p:xfrm>
          <a:off x="91035" y="3842856"/>
          <a:ext cx="9052965" cy="823413"/>
        </p:xfrm>
        <a:graphic>
          <a:graphicData uri="http://schemas.openxmlformats.org/presentationml/2006/ole">
            <mc:AlternateContent xmlns:mc="http://schemas.openxmlformats.org/markup-compatibility/2006">
              <mc:Choice xmlns:v="urn:schemas-microsoft-com:vml" Requires="v">
                <p:oleObj spid="_x0000_s78942" name="Equation" r:id="rId6" imgW="5587920" imgH="507960" progId="Equation.DSMT4">
                  <p:embed/>
                </p:oleObj>
              </mc:Choice>
              <mc:Fallback>
                <p:oleObj name="Equation" r:id="rId6" imgW="5587920" imgH="507960" progId="Equation.DSMT4">
                  <p:embed/>
                  <p:pic>
                    <p:nvPicPr>
                      <p:cNvPr id="0" name=""/>
                      <p:cNvPicPr/>
                      <p:nvPr/>
                    </p:nvPicPr>
                    <p:blipFill>
                      <a:blip r:embed="rId7"/>
                      <a:stretch>
                        <a:fillRect/>
                      </a:stretch>
                    </p:blipFill>
                    <p:spPr>
                      <a:xfrm>
                        <a:off x="91035" y="3842856"/>
                        <a:ext cx="9052965" cy="823413"/>
                      </a:xfrm>
                      <a:prstGeom prst="rect">
                        <a:avLst/>
                      </a:prstGeom>
                    </p:spPr>
                  </p:pic>
                </p:oleObj>
              </mc:Fallback>
            </mc:AlternateContent>
          </a:graphicData>
        </a:graphic>
      </p:graphicFrame>
      <p:cxnSp>
        <p:nvCxnSpPr>
          <p:cNvPr id="6" name="直接连接符 5"/>
          <p:cNvCxnSpPr/>
          <p:nvPr/>
        </p:nvCxnSpPr>
        <p:spPr>
          <a:xfrm>
            <a:off x="5847916"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991570"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518" y="4666269"/>
            <a:ext cx="1991251" cy="400110"/>
          </a:xfrm>
          <a:prstGeom prst="rect">
            <a:avLst/>
          </a:prstGeom>
          <a:noFill/>
        </p:spPr>
        <p:txBody>
          <a:bodyPr wrap="none" rtlCol="0">
            <a:spAutoFit/>
          </a:bodyPr>
          <a:lstStyle/>
          <a:p>
            <a:r>
              <a:rPr lang="zh-CN" altLang="en-US" sz="2000" b="1">
                <a:solidFill>
                  <a:schemeClr val="bg1"/>
                </a:solidFill>
                <a:latin typeface="+mn-lt"/>
                <a:ea typeface="+mn-ea"/>
              </a:rPr>
              <a:t>求解得人走动后</a:t>
            </a:r>
          </a:p>
        </p:txBody>
      </p:sp>
      <p:graphicFrame>
        <p:nvGraphicFramePr>
          <p:cNvPr id="9" name="对象 8"/>
          <p:cNvGraphicFramePr>
            <a:graphicFrameLocks noChangeAspect="1"/>
          </p:cNvGraphicFramePr>
          <p:nvPr>
            <p:extLst>
              <p:ext uri="{D42A27DB-BD31-4B8C-83A1-F6EECF244321}">
                <p14:modId xmlns:p14="http://schemas.microsoft.com/office/powerpoint/2010/main" val="2157697429"/>
              </p:ext>
            </p:extLst>
          </p:nvPr>
        </p:nvGraphicFramePr>
        <p:xfrm>
          <a:off x="2917762" y="4539184"/>
          <a:ext cx="1224136" cy="654279"/>
        </p:xfrm>
        <a:graphic>
          <a:graphicData uri="http://schemas.openxmlformats.org/presentationml/2006/ole">
            <mc:AlternateContent xmlns:mc="http://schemas.openxmlformats.org/markup-compatibility/2006">
              <mc:Choice xmlns:v="urn:schemas-microsoft-com:vml" Requires="v">
                <p:oleObj spid="_x0000_s78943" name="Equation" r:id="rId8" imgW="736560" imgH="393480" progId="Equation.DSMT4">
                  <p:embed/>
                </p:oleObj>
              </mc:Choice>
              <mc:Fallback>
                <p:oleObj name="Equation" r:id="rId8" imgW="736560" imgH="393480" progId="Equation.DSMT4">
                  <p:embed/>
                  <p:pic>
                    <p:nvPicPr>
                      <p:cNvPr id="0" name=""/>
                      <p:cNvPicPr/>
                      <p:nvPr/>
                    </p:nvPicPr>
                    <p:blipFill>
                      <a:blip r:embed="rId9"/>
                      <a:stretch>
                        <a:fillRect/>
                      </a:stretch>
                    </p:blipFill>
                    <p:spPr>
                      <a:xfrm>
                        <a:off x="2917762" y="4539184"/>
                        <a:ext cx="1224136" cy="65427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TextBox 15"/>
              <p:cNvSpPr txBox="1"/>
              <p:nvPr/>
            </p:nvSpPr>
            <p:spPr>
              <a:xfrm>
                <a:off x="251518" y="5157192"/>
                <a:ext cx="8481257" cy="430887"/>
              </a:xfrm>
              <a:prstGeom prst="rect">
                <a:avLst/>
              </a:prstGeom>
              <a:noFill/>
            </p:spPr>
            <p:txBody>
              <a:bodyPr wrap="square" rtlCol="0">
                <a:spAutoFit/>
              </a:bodyPr>
              <a:lstStyle/>
              <a:p>
                <a:r>
                  <a:rPr lang="en-US" altLang="zh-CN" sz="2200" b="1">
                    <a:solidFill>
                      <a:schemeClr val="bg1"/>
                    </a:solidFill>
                    <a:latin typeface="+mn-lt"/>
                    <a:ea typeface="+mn-ea"/>
                    <a:sym typeface="Wingdings" pitchFamily="2" charset="2"/>
                  </a:rPr>
                  <a:t>(2)</a:t>
                </a:r>
                <a:r>
                  <a:rPr lang="zh-CN" altLang="en-US" sz="2200" b="1">
                    <a:solidFill>
                      <a:schemeClr val="bg1"/>
                    </a:solidFill>
                    <a:latin typeface="+mn-lt"/>
                    <a:ea typeface="+mn-ea"/>
                    <a:sym typeface="Wingdings" pitchFamily="2" charset="2"/>
                  </a:rPr>
                  <a:t>令</a:t>
                </a:r>
                <a14:m>
                  <m:oMath xmlns:m="http://schemas.openxmlformats.org/officeDocument/2006/math">
                    <m:r>
                      <a:rPr lang="zh-CN" altLang="en-US" sz="2200" b="1" i="1" smtClean="0">
                        <a:solidFill>
                          <a:schemeClr val="bg1"/>
                        </a:solidFill>
                        <a:latin typeface="Cambria Math"/>
                        <a:ea typeface="+mn-ea"/>
                        <a:sym typeface="Wingdings" pitchFamily="2" charset="2"/>
                      </a:rPr>
                      <m:t>𝝎</m:t>
                    </m:r>
                    <m:r>
                      <a:rPr lang="en-US" altLang="zh-CN" sz="2200" b="1" i="1" smtClean="0">
                        <a:solidFill>
                          <a:schemeClr val="bg1"/>
                        </a:solidFill>
                        <a:latin typeface="Cambria Math"/>
                        <a:ea typeface="+mn-ea"/>
                        <a:sym typeface="Wingdings" pitchFamily="2" charset="2"/>
                      </a:rPr>
                      <m:t>=</m:t>
                    </m:r>
                    <m:r>
                      <a:rPr lang="en-US" altLang="zh-CN" sz="2200" b="1" i="1" smtClean="0">
                        <a:solidFill>
                          <a:schemeClr val="bg1"/>
                        </a:solidFill>
                        <a:latin typeface="Cambria Math"/>
                        <a:ea typeface="+mn-ea"/>
                        <a:sym typeface="Wingdings" pitchFamily="2" charset="2"/>
                      </a:rPr>
                      <m:t>𝟎</m:t>
                    </m:r>
                  </m:oMath>
                </a14:m>
                <a:r>
                  <a:rPr lang="zh-CN" altLang="en-US" sz="2200" b="1">
                    <a:solidFill>
                      <a:schemeClr val="bg1"/>
                    </a:solidFill>
                    <a:latin typeface="+mn-lt"/>
                    <a:ea typeface="+mn-ea"/>
                  </a:rPr>
                  <a:t>，可求出使转盘停止转动的</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rPr>
                  <a:t>的大小</a:t>
                </a:r>
              </a:p>
            </p:txBody>
          </p:sp>
        </mc:Choice>
        <mc:Fallback xmlns="">
          <p:sp>
            <p:nvSpPr>
              <p:cNvPr id="16" name="TextBox 15"/>
              <p:cNvSpPr txBox="1">
                <a:spLocks noRot="1" noChangeAspect="1" noMove="1" noResize="1" noEditPoints="1" noAdjustHandles="1" noChangeArrowheads="1" noChangeShapeType="1" noTextEdit="1"/>
              </p:cNvSpPr>
              <p:nvPr/>
            </p:nvSpPr>
            <p:spPr>
              <a:xfrm>
                <a:off x="251518" y="5157192"/>
                <a:ext cx="8481257" cy="430887"/>
              </a:xfrm>
              <a:prstGeom prst="rect">
                <a:avLst/>
              </a:prstGeom>
              <a:blipFill rotWithShape="1">
                <a:blip r:embed="rId10"/>
                <a:stretch>
                  <a:fillRect l="-862" t="-12676" b="-28169"/>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extLst>
              <p:ext uri="{D42A27DB-BD31-4B8C-83A1-F6EECF244321}">
                <p14:modId xmlns:p14="http://schemas.microsoft.com/office/powerpoint/2010/main" val="1262955246"/>
              </p:ext>
            </p:extLst>
          </p:nvPr>
        </p:nvGraphicFramePr>
        <p:xfrm>
          <a:off x="6342679" y="5051580"/>
          <a:ext cx="2384425" cy="654050"/>
        </p:xfrm>
        <a:graphic>
          <a:graphicData uri="http://schemas.openxmlformats.org/presentationml/2006/ole">
            <mc:AlternateContent xmlns:mc="http://schemas.openxmlformats.org/markup-compatibility/2006">
              <mc:Choice xmlns:v="urn:schemas-microsoft-com:vml" Requires="v">
                <p:oleObj spid="_x0000_s78944" name="Equation" r:id="rId11" imgW="1434960" imgH="393480" progId="Equation.DSMT4">
                  <p:embed/>
                </p:oleObj>
              </mc:Choice>
              <mc:Fallback>
                <p:oleObj name="Equation" r:id="rId11" imgW="1434960" imgH="393480" progId="Equation.DSMT4">
                  <p:embed/>
                  <p:pic>
                    <p:nvPicPr>
                      <p:cNvPr id="0" name="对象 8"/>
                      <p:cNvPicPr>
                        <a:picLocks noChangeAspect="1" noChangeArrowheads="1"/>
                      </p:cNvPicPr>
                      <p:nvPr/>
                    </p:nvPicPr>
                    <p:blipFill>
                      <a:blip r:embed="rId12"/>
                      <a:srcRect/>
                      <a:stretch>
                        <a:fillRect/>
                      </a:stretch>
                    </p:blipFill>
                    <p:spPr bwMode="auto">
                      <a:xfrm>
                        <a:off x="6342679" y="5051580"/>
                        <a:ext cx="23844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323528" y="5661248"/>
            <a:ext cx="8481257" cy="769441"/>
          </a:xfrm>
          <a:prstGeom prst="rect">
            <a:avLst/>
          </a:prstGeom>
          <a:noFill/>
        </p:spPr>
        <p:txBody>
          <a:bodyPr wrap="square" rtlCol="0">
            <a:spAutoFit/>
          </a:bodyPr>
          <a:lstStyle/>
          <a:p>
            <a:pPr marL="342900" indent="-342900">
              <a:buFont typeface="Arial" pitchFamily="34" charset="0"/>
              <a:buChar char="•"/>
            </a:pPr>
            <a:r>
              <a:rPr lang="zh-CN" altLang="en-US" sz="2200" b="1">
                <a:solidFill>
                  <a:srgbClr val="FFC000"/>
                </a:solidFill>
              </a:rPr>
              <a:t>动量矩定理和动量矩守恒定理适用于惯性系</a:t>
            </a:r>
            <a:r>
              <a:rPr lang="zh-CN" altLang="en-US" sz="2200" b="1">
                <a:solidFill>
                  <a:schemeClr val="bg1"/>
                </a:solidFill>
              </a:rPr>
              <a:t>，解题时应该把所有研究对象放在同一惯性系中进行研究。</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
          <p:cNvSpPr>
            <a:spLocks noChangeArrowheads="1"/>
          </p:cNvSpPr>
          <p:nvPr/>
        </p:nvSpPr>
        <p:spPr bwMode="auto">
          <a:xfrm>
            <a:off x="0" y="0"/>
            <a:ext cx="67389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latin typeface="+mn-lt"/>
              </a:rPr>
              <a:t>书中例题</a:t>
            </a:r>
            <a:r>
              <a:rPr lang="en-US" altLang="zh-CN" sz="2400" b="1">
                <a:solidFill>
                  <a:srgbClr val="FFC000"/>
                </a:solidFill>
                <a:latin typeface="+mn-lt"/>
              </a:rPr>
              <a:t>6.16(p.221)  </a:t>
            </a:r>
            <a:r>
              <a:rPr lang="zh-CN" altLang="en-US" sz="2400" b="1">
                <a:solidFill>
                  <a:srgbClr val="FFC000"/>
                </a:solidFill>
                <a:latin typeface="+mn-lt"/>
              </a:rPr>
              <a:t>重点</a:t>
            </a:r>
            <a:endParaRPr lang="en-US" altLang="zh-CN" sz="2400" b="1">
              <a:solidFill>
                <a:srgbClr val="FFC000"/>
              </a:solidFill>
              <a:latin typeface="+mn-lt"/>
            </a:endParaRPr>
          </a:p>
          <a:p>
            <a:r>
              <a:rPr lang="zh-CN" altLang="en-US" sz="2400" b="1">
                <a:solidFill>
                  <a:schemeClr val="bg1"/>
                </a:solidFill>
                <a:latin typeface="+mn-lt"/>
              </a:rPr>
              <a:t>长为</a:t>
            </a:r>
            <a:r>
              <a:rPr lang="en-US" altLang="zh-CN" sz="2400" b="1" i="1">
                <a:solidFill>
                  <a:schemeClr val="bg1"/>
                </a:solidFill>
                <a:latin typeface="+mn-lt"/>
              </a:rPr>
              <a:t>L</a:t>
            </a:r>
            <a:r>
              <a:rPr lang="zh-CN" altLang="en-US" sz="2400" b="1">
                <a:solidFill>
                  <a:schemeClr val="bg1"/>
                </a:solidFill>
                <a:latin typeface="+mn-lt"/>
              </a:rPr>
              <a:t>，质量为</a:t>
            </a:r>
            <a:r>
              <a:rPr lang="en-US" altLang="zh-CN" sz="2400" b="1" i="1">
                <a:solidFill>
                  <a:schemeClr val="bg1"/>
                </a:solidFill>
                <a:latin typeface="+mn-lt"/>
              </a:rPr>
              <a:t>M</a:t>
            </a:r>
            <a:r>
              <a:rPr lang="zh-CN" altLang="en-US" sz="2400" b="1">
                <a:solidFill>
                  <a:schemeClr val="bg1"/>
                </a:solidFill>
                <a:latin typeface="+mn-lt"/>
              </a:rPr>
              <a:t>的均匀杆，一端悬挂，由水平位置无初速度地下落，在铅直位置与质量为</a:t>
            </a:r>
            <a:r>
              <a:rPr lang="en-US" altLang="zh-CN" sz="2400" b="1" i="1">
                <a:solidFill>
                  <a:schemeClr val="bg1"/>
                </a:solidFill>
                <a:latin typeface="+mn-lt"/>
              </a:rPr>
              <a:t>m</a:t>
            </a:r>
            <a:r>
              <a:rPr lang="zh-CN" altLang="en-US" sz="2400" b="1">
                <a:solidFill>
                  <a:schemeClr val="bg1"/>
                </a:solidFill>
                <a:latin typeface="+mn-lt"/>
              </a:rPr>
              <a:t>的物体</a:t>
            </a:r>
            <a:r>
              <a:rPr lang="en-US" altLang="zh-CN" sz="2400" b="1">
                <a:solidFill>
                  <a:schemeClr val="bg1"/>
                </a:solidFill>
                <a:latin typeface="+mn-lt"/>
              </a:rPr>
              <a:t>A</a:t>
            </a:r>
            <a:r>
              <a:rPr lang="zh-CN" altLang="en-US" sz="2400" b="1">
                <a:solidFill>
                  <a:schemeClr val="bg1"/>
                </a:solidFill>
                <a:latin typeface="+mn-lt"/>
              </a:rPr>
              <a:t>做完全非弹性碰撞，碰后，物体</a:t>
            </a:r>
            <a:r>
              <a:rPr lang="en-US" altLang="zh-CN" sz="2400" b="1">
                <a:solidFill>
                  <a:schemeClr val="bg1"/>
                </a:solidFill>
                <a:latin typeface="+mn-lt"/>
              </a:rPr>
              <a:t>A</a:t>
            </a:r>
            <a:r>
              <a:rPr lang="zh-CN" altLang="en-US" sz="2400" b="1">
                <a:solidFill>
                  <a:schemeClr val="bg1"/>
                </a:solidFill>
                <a:latin typeface="+mn-lt"/>
              </a:rPr>
              <a:t>沿摩擦系数为</a:t>
            </a:r>
            <a:r>
              <a:rPr lang="en-US" altLang="zh-CN" sz="2400" b="1">
                <a:solidFill>
                  <a:schemeClr val="bg1"/>
                </a:solidFill>
                <a:latin typeface="+mn-lt"/>
              </a:rPr>
              <a:t>μ</a:t>
            </a:r>
            <a:r>
              <a:rPr lang="zh-CN" altLang="en-US" sz="2400" b="1">
                <a:solidFill>
                  <a:schemeClr val="bg1"/>
                </a:solidFill>
                <a:latin typeface="+mn-lt"/>
              </a:rPr>
              <a:t>的水平面滑动。</a:t>
            </a:r>
            <a:endParaRPr lang="en-US" altLang="zh-CN" sz="2400" b="1">
              <a:solidFill>
                <a:schemeClr val="bg1"/>
              </a:solidFill>
              <a:latin typeface="+mn-lt"/>
            </a:endParaRPr>
          </a:p>
          <a:p>
            <a:r>
              <a:rPr lang="zh-CN" altLang="en-US" sz="2400" b="1">
                <a:solidFill>
                  <a:schemeClr val="bg1"/>
                </a:solidFill>
                <a:latin typeface="+mn-lt"/>
              </a:rPr>
              <a:t>求：物体</a:t>
            </a:r>
            <a:r>
              <a:rPr lang="en-US" altLang="zh-CN" sz="2400" b="1">
                <a:solidFill>
                  <a:schemeClr val="bg1"/>
                </a:solidFill>
                <a:latin typeface="+mn-lt"/>
              </a:rPr>
              <a:t>A</a:t>
            </a:r>
            <a:r>
              <a:rPr lang="zh-CN" altLang="en-US" sz="2400" b="1">
                <a:solidFill>
                  <a:schemeClr val="bg1"/>
                </a:solidFill>
                <a:latin typeface="+mn-lt"/>
              </a:rPr>
              <a:t>滑动的距离。</a:t>
            </a:r>
            <a:endParaRPr lang="en-US" altLang="zh-CN" sz="2400" b="1">
              <a:solidFill>
                <a:schemeClr val="bg1"/>
              </a:solidFill>
              <a:latin typeface="+mn-lt"/>
            </a:endParaRP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280" y="260648"/>
            <a:ext cx="22367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251520" y="2311433"/>
            <a:ext cx="84136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解：整个过程分为三个阶段：</a:t>
            </a:r>
            <a:endParaRPr 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1</a:t>
            </a:r>
            <a:r>
              <a:rPr lang="zh-CN" altLang="en-US" sz="2400" b="1" dirty="0">
                <a:solidFill>
                  <a:schemeClr val="bg1"/>
                </a:solidFill>
                <a:latin typeface="+mn-lt"/>
                <a:cs typeface="Times New Roman" pitchFamily="18" charset="0"/>
              </a:rPr>
              <a:t>、杆由水平位置绕端点的轴转动：刚体机械能守恒</a:t>
            </a:r>
            <a:endParaRPr lang="zh-CN" altLang="en-US"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、杆与</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作完全非弹性碰撞，刚体与质点组成的系统</a:t>
            </a:r>
            <a:r>
              <a:rPr lang="zh-CN" altLang="en-US" sz="2400" b="1" dirty="0">
                <a:solidFill>
                  <a:srgbClr val="FFC000"/>
                </a:solidFill>
                <a:latin typeface="+mn-lt"/>
                <a:cs typeface="Times New Roman" pitchFamily="18" charset="0"/>
              </a:rPr>
              <a:t>动量矩守恒，注意不是动量守恒！</a:t>
            </a:r>
            <a:endParaRPr lang="zh-CN" altLang="en-US" sz="1100" b="1" dirty="0">
              <a:solidFill>
                <a:srgbClr val="FFC000"/>
              </a:solidFill>
              <a:latin typeface="+mn-lt"/>
            </a:endParaRPr>
          </a:p>
          <a:p>
            <a:pPr eaLnBrk="0" hangingPunct="0"/>
            <a:r>
              <a:rPr lang="en-US" altLang="zh-CN" sz="2400" b="1" dirty="0">
                <a:solidFill>
                  <a:schemeClr val="bg1"/>
                </a:solidFill>
                <a:latin typeface="+mn-lt"/>
                <a:cs typeface="Times New Roman" pitchFamily="18" charset="0"/>
              </a:rPr>
              <a:t>3</a:t>
            </a:r>
            <a:r>
              <a:rPr lang="zh-CN" altLang="en-US" sz="2400" b="1" dirty="0">
                <a:solidFill>
                  <a:schemeClr val="bg1"/>
                </a:solidFill>
                <a:latin typeface="+mn-lt"/>
                <a:cs typeface="Times New Roman" pitchFamily="18" charset="0"/>
              </a:rPr>
              <a:t>、质点</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滑动：动能被摩擦力耗散掉。</a:t>
            </a:r>
            <a:endParaRPr lang="zh-CN" altLang="en-US" sz="1100" b="1" dirty="0">
              <a:solidFill>
                <a:schemeClr val="bg1"/>
              </a:solidFill>
              <a:latin typeface="+mn-lt"/>
            </a:endParaRPr>
          </a:p>
        </p:txBody>
      </p:sp>
      <p:sp>
        <p:nvSpPr>
          <p:cNvPr id="4" name="Rectangle 4"/>
          <p:cNvSpPr>
            <a:spLocks noChangeArrowheads="1"/>
          </p:cNvSpPr>
          <p:nvPr/>
        </p:nvSpPr>
        <p:spPr bwMode="auto">
          <a:xfrm>
            <a:off x="1331640" y="4300538"/>
            <a:ext cx="5688632"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第一阶段：机械能守恒</a:t>
            </a:r>
            <a:endParaRPr lang="en-US" altLang="zh-CN" sz="1100" b="1" dirty="0">
              <a:solidFill>
                <a:schemeClr val="bg1"/>
              </a:solidFill>
              <a:latin typeface="+mn-lt"/>
            </a:endParaRPr>
          </a:p>
          <a:p>
            <a:pPr eaLnBrk="0" hangingPunct="0"/>
            <a:r>
              <a:rPr lang="en-US" altLang="zh-CN" sz="1100" b="1" dirty="0">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动能	</a:t>
            </a:r>
            <a:r>
              <a:rPr lang="zh-CN" altLang="en-US" sz="2400" b="1">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	势能</a:t>
            </a:r>
            <a:endParaRPr lang="zh-CN" altLang="en-US"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终：	  </a:t>
            </a:r>
            <a:r>
              <a:rPr lang="en-US" altLang="zh-CN" sz="2400" b="1" dirty="0">
                <a:solidFill>
                  <a:schemeClr val="bg1"/>
                </a:solidFill>
                <a:latin typeface="+mn-lt"/>
                <a:cs typeface="Times New Roman" pitchFamily="18" charset="0"/>
              </a:rPr>
              <a:t>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en-US" altLang="zh-CN" sz="2400" b="1" dirty="0">
                <a:solidFill>
                  <a:schemeClr val="bg1"/>
                </a:solidFill>
                <a:latin typeface="+mn-lt"/>
                <a:cs typeface="Times New Roman" pitchFamily="18" charset="0"/>
              </a:rPr>
              <a:t>                         0</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     </a:t>
            </a:r>
            <a:r>
              <a:rPr lang="zh-CN" altLang="en-US" sz="2400" b="1" dirty="0">
                <a:solidFill>
                  <a:schemeClr val="bg1"/>
                </a:solidFill>
                <a:latin typeface="+mn-lt"/>
                <a:cs typeface="Times New Roman" pitchFamily="18" charset="0"/>
              </a:rPr>
              <a:t>其中</a:t>
            </a:r>
            <a:r>
              <a:rPr lang="en-US" altLang="zh-CN" sz="2400" b="1" i="1" dirty="0" err="1">
                <a:solidFill>
                  <a:schemeClr val="bg1"/>
                </a:solidFill>
                <a:latin typeface="+mn-lt"/>
                <a:cs typeface="Times New Roman" pitchFamily="18" charset="0"/>
              </a:rPr>
              <a:t>J</a:t>
            </a:r>
            <a:r>
              <a:rPr lang="en-US" altLang="zh-CN" sz="2400" b="1" i="1" baseline="-30000" dirty="0" err="1">
                <a:solidFill>
                  <a:schemeClr val="bg1"/>
                </a:solidFill>
                <a:latin typeface="+mn-lt"/>
                <a:cs typeface="Times New Roman" pitchFamily="18" charset="0"/>
              </a:rPr>
              <a:t>z</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1/3</a:t>
            </a:r>
            <a:r>
              <a:rPr lang="en-US" altLang="zh-CN" sz="2400" b="1" i="1" dirty="0">
                <a:solidFill>
                  <a:schemeClr val="bg1"/>
                </a:solidFill>
                <a:latin typeface="+mn-lt"/>
                <a:cs typeface="Times New Roman" pitchFamily="18" charset="0"/>
              </a:rPr>
              <a:t>ML</a:t>
            </a:r>
            <a:r>
              <a:rPr lang="en-US" altLang="zh-CN" sz="2400" b="1" baseline="30000" dirty="0">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3</a:t>
            </a:r>
            <a:r>
              <a:rPr lang="en-US" altLang="zh-CN" sz="2400" b="1" i="1" dirty="0">
                <a:solidFill>
                  <a:schemeClr val="bg1"/>
                </a:solidFill>
                <a:latin typeface="+mn-lt"/>
                <a:cs typeface="Times New Roman" pitchFamily="18" charset="0"/>
              </a:rPr>
              <a:t>g/L</a:t>
            </a:r>
            <a:endParaRPr lang="en-US" altLang="zh-CN" sz="11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2444" y="228600"/>
            <a:ext cx="7273106" cy="3910989"/>
            <a:chOff x="986573" y="330883"/>
            <a:chExt cx="7273106" cy="3910989"/>
          </a:xfrm>
        </p:grpSpPr>
        <p:sp>
          <p:nvSpPr>
            <p:cNvPr id="56322" name="矩形 1"/>
            <p:cNvSpPr>
              <a:spLocks noChangeArrowheads="1"/>
            </p:cNvSpPr>
            <p:nvPr/>
          </p:nvSpPr>
          <p:spPr bwMode="auto">
            <a:xfrm>
              <a:off x="986573" y="330883"/>
              <a:ext cx="727310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rgbClr val="FFFFFF"/>
                  </a:solidFill>
                  <a:latin typeface="Times New Roman" pitchFamily="18" charset="0"/>
                  <a:cs typeface="Times New Roman" pitchFamily="18" charset="0"/>
                </a:rPr>
                <a:t>第二阶段：杆和质点</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组成的系统动量矩守恒</a:t>
              </a:r>
              <a:endParaRPr lang="zh-CN" altLang="en-US" sz="1100" b="1" dirty="0">
                <a:solidFill>
                  <a:srgbClr val="FFFFFF"/>
                </a:solidFill>
              </a:endParaRPr>
            </a:p>
            <a:p>
              <a:pPr eaLnBrk="0" hangingPunct="0"/>
              <a:r>
                <a:rPr lang="zh-CN" altLang="en-US" sz="2400" b="1" dirty="0">
                  <a:solidFill>
                    <a:srgbClr val="FFFFFF"/>
                  </a:solidFill>
                  <a:latin typeface="Times New Roman" pitchFamily="18" charset="0"/>
                  <a:cs typeface="Times New Roman" pitchFamily="18" charset="0"/>
                </a:rPr>
                <a:t>需要分别求出初、末状态</a:t>
              </a:r>
              <a:r>
                <a:rPr lang="zh-CN" altLang="en-US" sz="2400" b="1" dirty="0">
                  <a:solidFill>
                    <a:srgbClr val="FFC000"/>
                  </a:solidFill>
                  <a:latin typeface="Times New Roman" pitchFamily="18" charset="0"/>
                  <a:cs typeface="Times New Roman" pitchFamily="18" charset="0"/>
                </a:rPr>
                <a:t>杆和质点的动量矩</a:t>
              </a:r>
              <a:endParaRPr lang="en-US" altLang="zh-CN" sz="2400" b="1" dirty="0">
                <a:solidFill>
                  <a:srgbClr val="FFC000"/>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初：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endParaRPr lang="en-US" altLang="zh-CN" sz="2400" b="1" dirty="0">
                <a:solidFill>
                  <a:srgbClr val="FFFFFF"/>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终：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i="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2400" b="1" dirty="0">
                <a:solidFill>
                  <a:srgbClr val="FFFFFF"/>
                </a:solidFill>
                <a:latin typeface="Times New Roman" pitchFamily="18" charset="0"/>
                <a:cs typeface="Times New Roman" pitchFamily="18" charset="0"/>
              </a:endParaRPr>
            </a:p>
            <a:p>
              <a:pPr eaLnBrk="0" hangingPunct="0"/>
              <a:r>
                <a:rPr lang="en-US" altLang="zh-CN" sz="2400" b="1" dirty="0">
                  <a:solidFill>
                    <a:srgbClr val="FFFFFF"/>
                  </a:solidFill>
                  <a:latin typeface="Times New Roman" pitchFamily="18" charset="0"/>
                  <a:cs typeface="Times New Roman" pitchFamily="18" charset="0"/>
                </a:rPr>
                <a:t>∴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zh-CN" altLang="en-US" sz="2400" b="1" dirty="0">
                  <a:solidFill>
                    <a:srgbClr val="FFFFFF"/>
                  </a:solidFill>
                  <a:latin typeface="Times New Roman" pitchFamily="18" charset="0"/>
                  <a:cs typeface="Times New Roman" pitchFamily="18" charset="0"/>
                </a:rPr>
                <a:t>＝</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3200" b="1" dirty="0">
                <a:solidFill>
                  <a:srgbClr val="FFFFFF"/>
                </a:solidFill>
              </a:endParaRPr>
            </a:p>
          </p:txBody>
        </p:sp>
        <p:sp>
          <p:nvSpPr>
            <p:cNvPr id="56323" name="矩形 2"/>
            <p:cNvSpPr>
              <a:spLocks noChangeArrowheads="1"/>
            </p:cNvSpPr>
            <p:nvPr/>
          </p:nvSpPr>
          <p:spPr bwMode="auto">
            <a:xfrm>
              <a:off x="1036707" y="2444196"/>
              <a:ext cx="2884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chemeClr val="bg1"/>
                  </a:solidFill>
                </a:rPr>
                <a:t>代入</a:t>
              </a:r>
              <a:r>
                <a:rPr lang="en-US" altLang="zh-CN" sz="2400" b="1" i="1" dirty="0" err="1">
                  <a:solidFill>
                    <a:schemeClr val="bg1"/>
                  </a:solidFill>
                  <a:latin typeface="+mn-lt"/>
                </a:rPr>
                <a:t>J</a:t>
              </a:r>
              <a:r>
                <a:rPr lang="en-US" altLang="zh-CN" sz="2400" b="1" i="1" baseline="-25000" dirty="0" err="1">
                  <a:solidFill>
                    <a:schemeClr val="bg1"/>
                  </a:solidFill>
                  <a:latin typeface="+mn-lt"/>
                </a:rPr>
                <a:t>z</a:t>
              </a:r>
              <a:r>
                <a:rPr lang="zh-CN" altLang="zh-CN" sz="2400" b="1" dirty="0">
                  <a:solidFill>
                    <a:schemeClr val="bg1"/>
                  </a:solidFill>
                  <a:latin typeface="+mn-lt"/>
                </a:rPr>
                <a:t>和</a:t>
              </a:r>
              <a:r>
                <a:rPr lang="en-US" altLang="zh-CN" sz="2400" b="1" i="1" dirty="0">
                  <a:solidFill>
                    <a:schemeClr val="bg1"/>
                  </a:solidFill>
                  <a:latin typeface="+mn-lt"/>
                </a:rPr>
                <a:t>ω</a:t>
              </a:r>
              <a:r>
                <a:rPr lang="zh-CN" altLang="zh-CN" sz="2400" b="1" dirty="0">
                  <a:solidFill>
                    <a:schemeClr val="bg1"/>
                  </a:solidFill>
                  <a:latin typeface="+mn-lt"/>
                </a:rPr>
                <a:t>值</a:t>
              </a:r>
              <a:r>
                <a:rPr lang="zh-CN" altLang="en-US" sz="2400" b="1" dirty="0">
                  <a:solidFill>
                    <a:schemeClr val="bg1"/>
                  </a:solidFill>
                  <a:latin typeface="+mn-lt"/>
                </a:rPr>
                <a:t>，</a:t>
              </a:r>
              <a:r>
                <a:rPr lang="zh-CN" altLang="zh-CN" sz="2400" b="1" dirty="0">
                  <a:solidFill>
                    <a:schemeClr val="bg1"/>
                  </a:solidFill>
                  <a:latin typeface="+mn-lt"/>
                </a:rPr>
                <a:t>得：</a:t>
              </a:r>
            </a:p>
          </p:txBody>
        </p:sp>
        <p:pic>
          <p:nvPicPr>
            <p:cNvPr id="563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707" y="3277173"/>
              <a:ext cx="3614737"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632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111572"/>
              <a:ext cx="1570038" cy="1130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5632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7" name="Rectangle 4"/>
          <p:cNvSpPr>
            <a:spLocks noChangeArrowheads="1"/>
          </p:cNvSpPr>
          <p:nvPr/>
        </p:nvSpPr>
        <p:spPr bwMode="auto">
          <a:xfrm>
            <a:off x="0" y="1028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组合 4"/>
          <p:cNvGrpSpPr/>
          <p:nvPr/>
        </p:nvGrpSpPr>
        <p:grpSpPr>
          <a:xfrm>
            <a:off x="683568" y="4440163"/>
            <a:ext cx="7203254" cy="1895131"/>
            <a:chOff x="1043608" y="3332167"/>
            <a:chExt cx="7203254" cy="1895131"/>
          </a:xfrm>
        </p:grpSpPr>
        <p:pic>
          <p:nvPicPr>
            <p:cNvPr id="757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077" y="4301759"/>
              <a:ext cx="2393445" cy="811512"/>
            </a:xfrm>
            <a:prstGeom prst="rect">
              <a:avLst/>
            </a:prstGeom>
            <a:solidFill>
              <a:schemeClr val="bg1"/>
            </a:solidFill>
          </p:spPr>
        </p:pic>
        <p:pic>
          <p:nvPicPr>
            <p:cNvPr id="7577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980" y="4289995"/>
              <a:ext cx="2348296" cy="937303"/>
            </a:xfrm>
            <a:prstGeom prst="rect">
              <a:avLst/>
            </a:prstGeom>
            <a:solidFill>
              <a:schemeClr val="bg1"/>
            </a:solidFill>
          </p:spPr>
        </p:pic>
        <p:sp>
          <p:nvSpPr>
            <p:cNvPr id="2" name="Rectangle 3"/>
            <p:cNvSpPr>
              <a:spLocks noChangeArrowheads="1"/>
            </p:cNvSpPr>
            <p:nvPr/>
          </p:nvSpPr>
          <p:spPr bwMode="auto">
            <a:xfrm>
              <a:off x="1043608" y="3332167"/>
              <a:ext cx="720325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1" fontAlgn="base" latinLnBrk="0" hangingPunct="1">
                <a:lnSpc>
                  <a:spcPct val="100000"/>
                </a:lnSpc>
                <a:spcBef>
                  <a:spcPct val="0"/>
                </a:spcBef>
                <a:spcAft>
                  <a:spcPct val="0"/>
                </a:spcAft>
                <a:buClrTx/>
                <a:buSzTx/>
                <a:buFontTx/>
                <a:buNone/>
                <a:tabLst/>
              </a:pPr>
              <a:r>
                <a:rPr lang="zh-CN" sz="2400" b="1" dirty="0">
                  <a:solidFill>
                    <a:srgbClr val="FFFFFF"/>
                  </a:solidFill>
                  <a:latin typeface="Times New Roman" pitchFamily="18" charset="0"/>
                  <a:cs typeface="Times New Roman" pitchFamily="18" charset="0"/>
                </a:rPr>
                <a:t>第三阶段，动能定理</a:t>
              </a:r>
            </a:p>
            <a:p>
              <a:pPr marL="0" marR="0" lvl="0" indent="35560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FFFFFF"/>
                  </a:solidFill>
                  <a:latin typeface="Times New Roman" pitchFamily="18" charset="0"/>
                  <a:cs typeface="Times New Roman" pitchFamily="18" charset="0"/>
                </a:rPr>
                <a:t>物体</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的速度：</a:t>
              </a:r>
              <a:r>
                <a:rPr lang="en-US" altLang="zh-CN" sz="2400" b="1" i="1" dirty="0" err="1">
                  <a:solidFill>
                    <a:srgbClr val="FFFFFF"/>
                  </a:solidFill>
                  <a:latin typeface="Times New Roman" pitchFamily="18" charset="0"/>
                  <a:cs typeface="Times New Roman" pitchFamily="18" charset="0"/>
                </a:rPr>
                <a:t>ω’L</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；摩擦力</a:t>
              </a:r>
              <a:r>
                <a:rPr lang="en-US" altLang="zh-CN" sz="2400" b="1" i="1" dirty="0" err="1">
                  <a:solidFill>
                    <a:srgbClr val="FFFFFF"/>
                  </a:solidFill>
                  <a:latin typeface="Times New Roman" pitchFamily="18" charset="0"/>
                  <a:cs typeface="Times New Roman" pitchFamily="18" charset="0"/>
                </a:rPr>
                <a:t>mgμ</a:t>
              </a:r>
              <a:r>
                <a:rPr lang="zh-CN" altLang="en-US" sz="2400" b="1" dirty="0">
                  <a:solidFill>
                    <a:srgbClr val="FFFFFF"/>
                  </a:solidFill>
                  <a:latin typeface="Times New Roman" pitchFamily="18" charset="0"/>
                  <a:cs typeface="Times New Roman" pitchFamily="18" charset="0"/>
                </a:rPr>
                <a:t>做功，动能减少</a:t>
              </a:r>
              <a:endParaRPr lang="en-US" altLang="zh-CN" sz="2400" b="1" dirty="0">
                <a:solidFill>
                  <a:srgbClr val="FFFFFF"/>
                </a:solidFill>
                <a:latin typeface="Times New Roman" pitchFamily="18" charset="0"/>
                <a:cs typeface="Times New Roman" pitchFamily="18" charset="0"/>
              </a:endParaRPr>
            </a:p>
            <a:p>
              <a:pPr marL="0" marR="0" lvl="0" indent="3556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pSp>
      <p:sp>
        <p:nvSpPr>
          <p:cNvPr id="3" name="Rectangle 4"/>
          <p:cNvSpPr>
            <a:spLocks noChangeArrowheads="1"/>
          </p:cNvSpPr>
          <p:nvPr/>
        </p:nvSpPr>
        <p:spPr bwMode="auto">
          <a:xfrm>
            <a:off x="275253" y="11228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28600" y="404813"/>
            <a:ext cx="437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例</a:t>
            </a:r>
            <a:r>
              <a:rPr lang="zh-CN" altLang="en-US" sz="2400" b="1">
                <a:solidFill>
                  <a:srgbClr val="99CCFF"/>
                </a:solidFill>
                <a:latin typeface="Times New Roman" pitchFamily="18" charset="0"/>
              </a:rPr>
              <a:t>   </a:t>
            </a:r>
            <a:r>
              <a:rPr lang="zh-CN" altLang="en-US" sz="2400" b="1">
                <a:solidFill>
                  <a:schemeClr val="bg1"/>
                </a:solidFill>
                <a:latin typeface="Times New Roman" pitchFamily="18" charset="0"/>
              </a:rPr>
              <a:t>一个刚体系统，如图所示，</a:t>
            </a:r>
          </a:p>
        </p:txBody>
      </p:sp>
      <p:sp>
        <p:nvSpPr>
          <p:cNvPr id="29699" name="Rectangle 3"/>
          <p:cNvSpPr>
            <a:spLocks noChangeArrowheads="1"/>
          </p:cNvSpPr>
          <p:nvPr/>
        </p:nvSpPr>
        <p:spPr bwMode="auto">
          <a:xfrm>
            <a:off x="4402138" y="369888"/>
            <a:ext cx="230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已知，转动惯量</a:t>
            </a:r>
          </a:p>
        </p:txBody>
      </p:sp>
      <p:graphicFrame>
        <p:nvGraphicFramePr>
          <p:cNvPr id="29700" name="Object 4"/>
          <p:cNvGraphicFramePr>
            <a:graphicFrameLocks noChangeAspect="1"/>
          </p:cNvGraphicFramePr>
          <p:nvPr/>
        </p:nvGraphicFramePr>
        <p:xfrm>
          <a:off x="757238" y="836613"/>
          <a:ext cx="1600200" cy="838200"/>
        </p:xfrm>
        <a:graphic>
          <a:graphicData uri="http://schemas.openxmlformats.org/presentationml/2006/ole">
            <mc:AlternateContent xmlns:mc="http://schemas.openxmlformats.org/markup-compatibility/2006">
              <mc:Choice xmlns:v="urn:schemas-microsoft-com:vml" Requires="v">
                <p:oleObj spid="_x0000_s83122" name="Equation" r:id="rId3" imgW="647640" imgH="393480" progId="Equation.3">
                  <p:embed/>
                </p:oleObj>
              </mc:Choice>
              <mc:Fallback>
                <p:oleObj name="Equation" r:id="rId3" imgW="6476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836613"/>
                        <a:ext cx="1600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Rectangle 5"/>
          <p:cNvSpPr>
            <a:spLocks noChangeArrowheads="1"/>
          </p:cNvSpPr>
          <p:nvPr/>
        </p:nvSpPr>
        <p:spPr bwMode="auto">
          <a:xfrm>
            <a:off x="2000250" y="1054100"/>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，现有一水平力作用于距轴为</a:t>
            </a:r>
            <a:r>
              <a:rPr lang="zh-CN" altLang="en-US" sz="2400" b="1">
                <a:solidFill>
                  <a:schemeClr val="hlink"/>
                </a:solidFill>
                <a:latin typeface="Times New Roman" pitchFamily="18" charset="0"/>
              </a:rPr>
              <a:t> </a:t>
            </a:r>
            <a:r>
              <a:rPr lang="en-US" altLang="zh-CN" sz="2400" b="1" i="1">
                <a:solidFill>
                  <a:srgbClr val="66FFFF"/>
                </a:solidFill>
                <a:latin typeface="Times New Roman" pitchFamily="18" charset="0"/>
              </a:rPr>
              <a:t>l'</a:t>
            </a:r>
            <a:r>
              <a:rPr lang="en-US" altLang="zh-CN" sz="2400" b="1" i="1">
                <a:solidFill>
                  <a:srgbClr val="FFFF00"/>
                </a:solidFill>
                <a:latin typeface="Times New Roman" pitchFamily="18" charset="0"/>
              </a:rPr>
              <a:t> </a:t>
            </a:r>
            <a:r>
              <a:rPr lang="zh-CN" altLang="en-US" sz="2400" b="1">
                <a:solidFill>
                  <a:schemeClr val="bg1"/>
                </a:solidFill>
                <a:latin typeface="Times New Roman" pitchFamily="18" charset="0"/>
              </a:rPr>
              <a:t>处</a:t>
            </a:r>
          </a:p>
        </p:txBody>
      </p:sp>
      <p:sp>
        <p:nvSpPr>
          <p:cNvPr id="29702" name="Rectangle 6"/>
          <p:cNvSpPr>
            <a:spLocks noChangeArrowheads="1"/>
          </p:cNvSpPr>
          <p:nvPr/>
        </p:nvSpPr>
        <p:spPr bwMode="auto">
          <a:xfrm>
            <a:off x="266700" y="1747838"/>
            <a:ext cx="526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求</a:t>
            </a:r>
            <a:r>
              <a:rPr lang="zh-CN" altLang="en-US" sz="2400" b="1">
                <a:solidFill>
                  <a:schemeClr val="bg1"/>
                </a:solidFill>
                <a:latin typeface="Times New Roman" pitchFamily="18" charset="0"/>
              </a:rPr>
              <a:t>  轴对棒的作用力（也称轴反力）。</a:t>
            </a:r>
          </a:p>
        </p:txBody>
      </p:sp>
      <p:sp>
        <p:nvSpPr>
          <p:cNvPr id="29703" name="Rectangle 7"/>
          <p:cNvSpPr>
            <a:spLocks noChangeArrowheads="1"/>
          </p:cNvSpPr>
          <p:nvPr/>
        </p:nvSpPr>
        <p:spPr bwMode="auto">
          <a:xfrm>
            <a:off x="276225" y="22764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rgbClr val="FFFF00"/>
                </a:solidFill>
                <a:latin typeface="Times New Roman" pitchFamily="18" charset="0"/>
              </a:rPr>
              <a:t>解</a:t>
            </a:r>
          </a:p>
        </p:txBody>
      </p:sp>
      <p:sp>
        <p:nvSpPr>
          <p:cNvPr id="29704" name="Rectangle 8"/>
          <p:cNvSpPr>
            <a:spLocks noChangeArrowheads="1"/>
          </p:cNvSpPr>
          <p:nvPr/>
        </p:nvSpPr>
        <p:spPr bwMode="auto">
          <a:xfrm>
            <a:off x="720725" y="2276475"/>
            <a:ext cx="325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设轴对棒的作用力为 </a:t>
            </a:r>
            <a:r>
              <a:rPr lang="en-US" altLang="zh-CN" sz="2400" b="1" i="1">
                <a:solidFill>
                  <a:srgbClr val="66FFFF"/>
                </a:solidFill>
                <a:latin typeface="Times New Roman" pitchFamily="18" charset="0"/>
              </a:rPr>
              <a:t>N</a:t>
            </a:r>
            <a:endParaRPr lang="en-US" altLang="zh-CN" sz="2400" b="1" i="1">
              <a:solidFill>
                <a:schemeClr val="bg1"/>
              </a:solidFill>
              <a:latin typeface="Times New Roman" pitchFamily="18" charset="0"/>
            </a:endParaRPr>
          </a:p>
        </p:txBody>
      </p:sp>
      <p:sp>
        <p:nvSpPr>
          <p:cNvPr id="29705" name="AutoShape 9"/>
          <p:cNvSpPr>
            <a:spLocks noChangeArrowheads="1"/>
          </p:cNvSpPr>
          <p:nvPr/>
        </p:nvSpPr>
        <p:spPr bwMode="auto">
          <a:xfrm>
            <a:off x="4140200" y="2373313"/>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6" name="Object 10"/>
          <p:cNvGraphicFramePr>
            <a:graphicFrameLocks/>
          </p:cNvGraphicFramePr>
          <p:nvPr/>
        </p:nvGraphicFramePr>
        <p:xfrm>
          <a:off x="5003800" y="2397125"/>
          <a:ext cx="879475" cy="422275"/>
        </p:xfrm>
        <a:graphic>
          <a:graphicData uri="http://schemas.openxmlformats.org/presentationml/2006/ole">
            <mc:AlternateContent xmlns:mc="http://schemas.openxmlformats.org/markup-compatibility/2006">
              <mc:Choice xmlns:v="urn:schemas-microsoft-com:vml" Requires="v">
                <p:oleObj spid="_x0000_s83123" name="公式" r:id="rId5" imgW="977760" imgH="469800" progId="Equation.3">
                  <p:embed/>
                </p:oleObj>
              </mc:Choice>
              <mc:Fallback>
                <p:oleObj name="公式" r:id="rId5" imgW="977760" imgH="4698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397125"/>
                        <a:ext cx="8794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11"/>
          <p:cNvGraphicFramePr>
            <a:graphicFrameLocks/>
          </p:cNvGraphicFramePr>
          <p:nvPr/>
        </p:nvGraphicFramePr>
        <p:xfrm>
          <a:off x="2852738" y="2963863"/>
          <a:ext cx="1062037" cy="354012"/>
        </p:xfrm>
        <a:graphic>
          <a:graphicData uri="http://schemas.openxmlformats.org/presentationml/2006/ole">
            <mc:AlternateContent xmlns:mc="http://schemas.openxmlformats.org/markup-compatibility/2006">
              <mc:Choice xmlns:v="urn:schemas-microsoft-com:vml" Requires="v">
                <p:oleObj spid="_x0000_s83124" name="Equation" r:id="rId7" imgW="1180800" imgH="393480" progId="Equation.3">
                  <p:embed/>
                </p:oleObj>
              </mc:Choice>
              <mc:Fallback>
                <p:oleObj name="Equation" r:id="rId7" imgW="118080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738" y="2963863"/>
                        <a:ext cx="1062037"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8" name="Rectangle 12"/>
          <p:cNvSpPr>
            <a:spLocks noChangeArrowheads="1"/>
          </p:cNvSpPr>
          <p:nvPr/>
        </p:nvSpPr>
        <p:spPr bwMode="auto">
          <a:xfrm>
            <a:off x="744538" y="3614738"/>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由质心运动定理</a:t>
            </a:r>
            <a:endParaRPr lang="zh-CN" altLang="en-US" sz="2400" b="1" i="1">
              <a:solidFill>
                <a:schemeClr val="bg1"/>
              </a:solidFill>
              <a:latin typeface="Times New Roman" pitchFamily="18" charset="0"/>
            </a:endParaRPr>
          </a:p>
        </p:txBody>
      </p:sp>
      <p:graphicFrame>
        <p:nvGraphicFramePr>
          <p:cNvPr id="29709" name="Object 13"/>
          <p:cNvGraphicFramePr>
            <a:graphicFrameLocks/>
          </p:cNvGraphicFramePr>
          <p:nvPr/>
        </p:nvGraphicFramePr>
        <p:xfrm>
          <a:off x="2401888" y="3327400"/>
          <a:ext cx="2913062" cy="742950"/>
        </p:xfrm>
        <a:graphic>
          <a:graphicData uri="http://schemas.openxmlformats.org/presentationml/2006/ole">
            <mc:AlternateContent xmlns:mc="http://schemas.openxmlformats.org/markup-compatibility/2006">
              <mc:Choice xmlns:v="urn:schemas-microsoft-com:vml" Requires="v">
                <p:oleObj spid="_x0000_s83125" name="Equation" r:id="rId9" imgW="3238200" imgH="825480" progId="Equation.3">
                  <p:embed/>
                </p:oleObj>
              </mc:Choice>
              <mc:Fallback>
                <p:oleObj name="Equation" r:id="rId9" imgW="323820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1888" y="3327400"/>
                        <a:ext cx="29130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0" name="Object 14"/>
          <p:cNvGraphicFramePr>
            <a:graphicFrameLocks/>
          </p:cNvGraphicFramePr>
          <p:nvPr/>
        </p:nvGraphicFramePr>
        <p:xfrm>
          <a:off x="2371725" y="4214813"/>
          <a:ext cx="3713163" cy="742950"/>
        </p:xfrm>
        <a:graphic>
          <a:graphicData uri="http://schemas.openxmlformats.org/presentationml/2006/ole">
            <mc:AlternateContent xmlns:mc="http://schemas.openxmlformats.org/markup-compatibility/2006">
              <mc:Choice xmlns:v="urn:schemas-microsoft-com:vml" Requires="v">
                <p:oleObj spid="_x0000_s83126" name="Equation" r:id="rId11" imgW="4127400" imgH="825480" progId="Equation.3">
                  <p:embed/>
                </p:oleObj>
              </mc:Choice>
              <mc:Fallback>
                <p:oleObj name="Equation" r:id="rId11" imgW="4127400" imgH="82548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1725" y="4214813"/>
                        <a:ext cx="371316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1" name="AutoShape 15"/>
          <p:cNvSpPr>
            <a:spLocks/>
          </p:cNvSpPr>
          <p:nvPr/>
        </p:nvSpPr>
        <p:spPr bwMode="auto">
          <a:xfrm>
            <a:off x="2195513" y="3716338"/>
            <a:ext cx="117475" cy="863600"/>
          </a:xfrm>
          <a:prstGeom prst="leftBrace">
            <a:avLst>
              <a:gd name="adj1" fmla="val 61261"/>
              <a:gd name="adj2" fmla="val 50000"/>
            </a:avLst>
          </a:prstGeom>
          <a:noFill/>
          <a:ln w="1905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2" name="Object 16"/>
          <p:cNvGraphicFramePr>
            <a:graphicFrameLocks/>
          </p:cNvGraphicFramePr>
          <p:nvPr/>
        </p:nvGraphicFramePr>
        <p:xfrm>
          <a:off x="1293813" y="5157788"/>
          <a:ext cx="3565525" cy="742950"/>
        </p:xfrm>
        <a:graphic>
          <a:graphicData uri="http://schemas.openxmlformats.org/presentationml/2006/ole">
            <mc:AlternateContent xmlns:mc="http://schemas.openxmlformats.org/markup-compatibility/2006">
              <mc:Choice xmlns:v="urn:schemas-microsoft-com:vml" Requires="v">
                <p:oleObj spid="_x0000_s83127" name="Equation" r:id="rId13" imgW="3962160" imgH="825480" progId="Equation.3">
                  <p:embed/>
                </p:oleObj>
              </mc:Choice>
              <mc:Fallback>
                <p:oleObj name="Equation" r:id="rId13" imgW="3962160" imgH="82548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3813" y="5157788"/>
                        <a:ext cx="35655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3" name="Object 17"/>
          <p:cNvGraphicFramePr>
            <a:graphicFrameLocks/>
          </p:cNvGraphicFramePr>
          <p:nvPr/>
        </p:nvGraphicFramePr>
        <p:xfrm>
          <a:off x="1335088" y="6084888"/>
          <a:ext cx="1165225" cy="422275"/>
        </p:xfrm>
        <a:graphic>
          <a:graphicData uri="http://schemas.openxmlformats.org/presentationml/2006/ole">
            <mc:AlternateContent xmlns:mc="http://schemas.openxmlformats.org/markup-compatibility/2006">
              <mc:Choice xmlns:v="urn:schemas-microsoft-com:vml" Requires="v">
                <p:oleObj spid="_x0000_s83128" name="Equation" r:id="rId15" imgW="1295280" imgH="469800" progId="Equation.3">
                  <p:embed/>
                </p:oleObj>
              </mc:Choice>
              <mc:Fallback>
                <p:oleObj name="Equation" r:id="rId15" imgW="1295280" imgH="46980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5088" y="6084888"/>
                        <a:ext cx="116522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AutoShape 18"/>
          <p:cNvSpPr>
            <a:spLocks/>
          </p:cNvSpPr>
          <p:nvPr/>
        </p:nvSpPr>
        <p:spPr bwMode="auto">
          <a:xfrm>
            <a:off x="969963" y="5499100"/>
            <a:ext cx="287337" cy="846138"/>
          </a:xfrm>
          <a:prstGeom prst="leftBrace">
            <a:avLst>
              <a:gd name="adj1" fmla="val 24540"/>
              <a:gd name="adj2" fmla="val 50000"/>
            </a:avLst>
          </a:prstGeom>
          <a:noFill/>
          <a:ln w="1905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AutoShape 19"/>
          <p:cNvSpPr>
            <a:spLocks noChangeArrowheads="1"/>
          </p:cNvSpPr>
          <p:nvPr/>
        </p:nvSpPr>
        <p:spPr bwMode="auto">
          <a:xfrm>
            <a:off x="5148263" y="5395913"/>
            <a:ext cx="533400" cy="231775"/>
          </a:xfrm>
          <a:prstGeom prst="rightArrow">
            <a:avLst>
              <a:gd name="adj1" fmla="val 50000"/>
              <a:gd name="adj2" fmla="val 5753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6" name="Object 20"/>
          <p:cNvGraphicFramePr>
            <a:graphicFrameLocks/>
          </p:cNvGraphicFramePr>
          <p:nvPr/>
        </p:nvGraphicFramePr>
        <p:xfrm>
          <a:off x="5770563" y="5203825"/>
          <a:ext cx="800100" cy="742950"/>
        </p:xfrm>
        <a:graphic>
          <a:graphicData uri="http://schemas.openxmlformats.org/presentationml/2006/ole">
            <mc:AlternateContent xmlns:mc="http://schemas.openxmlformats.org/markup-compatibility/2006">
              <mc:Choice xmlns:v="urn:schemas-microsoft-com:vml" Requires="v">
                <p:oleObj spid="_x0000_s83129" name="公式" r:id="rId17" imgW="888840" imgH="825480" progId="Equation.3">
                  <p:embed/>
                </p:oleObj>
              </mc:Choice>
              <mc:Fallback>
                <p:oleObj name="公式" r:id="rId17" imgW="888840" imgH="8254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70563" y="5203825"/>
                        <a:ext cx="8001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7" name="AutoShape 21"/>
          <p:cNvSpPr>
            <a:spLocks noChangeArrowheads="1"/>
          </p:cNvSpPr>
          <p:nvPr/>
        </p:nvSpPr>
        <p:spPr bwMode="auto">
          <a:xfrm>
            <a:off x="6789738" y="5414963"/>
            <a:ext cx="538162" cy="217487"/>
          </a:xfrm>
          <a:prstGeom prst="rightArrow">
            <a:avLst>
              <a:gd name="adj1" fmla="val 50000"/>
              <a:gd name="adj2" fmla="val 6186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18" name="Object 22"/>
          <p:cNvGraphicFramePr>
            <a:graphicFrameLocks/>
          </p:cNvGraphicFramePr>
          <p:nvPr/>
        </p:nvGraphicFramePr>
        <p:xfrm>
          <a:off x="7453313" y="5426075"/>
          <a:ext cx="890587" cy="388938"/>
        </p:xfrm>
        <a:graphic>
          <a:graphicData uri="http://schemas.openxmlformats.org/presentationml/2006/ole">
            <mc:AlternateContent xmlns:mc="http://schemas.openxmlformats.org/markup-compatibility/2006">
              <mc:Choice xmlns:v="urn:schemas-microsoft-com:vml" Requires="v">
                <p:oleObj spid="_x0000_s83130" name="Equation" r:id="rId19" imgW="990360" imgH="431640" progId="Equation.3">
                  <p:embed/>
                </p:oleObj>
              </mc:Choice>
              <mc:Fallback>
                <p:oleObj name="Equation" r:id="rId19" imgW="990360" imgH="43164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53313" y="5426075"/>
                        <a:ext cx="890587"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9" name="AutoShape 23"/>
          <p:cNvSpPr>
            <a:spLocks noChangeArrowheads="1"/>
          </p:cNvSpPr>
          <p:nvPr/>
        </p:nvSpPr>
        <p:spPr bwMode="auto">
          <a:xfrm>
            <a:off x="6804025" y="4581525"/>
            <a:ext cx="1308100" cy="460375"/>
          </a:xfrm>
          <a:prstGeom prst="wedgeRectCallout">
            <a:avLst>
              <a:gd name="adj1" fmla="val -78398"/>
              <a:gd name="adj2" fmla="val 7724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打击中心</a:t>
            </a:r>
          </a:p>
        </p:txBody>
      </p:sp>
      <p:grpSp>
        <p:nvGrpSpPr>
          <p:cNvPr id="29721" name="Group 25"/>
          <p:cNvGrpSpPr>
            <a:grpSpLocks/>
          </p:cNvGrpSpPr>
          <p:nvPr/>
        </p:nvGrpSpPr>
        <p:grpSpPr bwMode="auto">
          <a:xfrm>
            <a:off x="6916738" y="1066800"/>
            <a:ext cx="1828800" cy="2743200"/>
            <a:chOff x="4320" y="336"/>
            <a:chExt cx="1152" cy="1728"/>
          </a:xfrm>
        </p:grpSpPr>
        <p:sp>
          <p:nvSpPr>
            <p:cNvPr id="29722" name="Line 26"/>
            <p:cNvSpPr>
              <a:spLocks noChangeShapeType="1"/>
            </p:cNvSpPr>
            <p:nvPr/>
          </p:nvSpPr>
          <p:spPr bwMode="auto">
            <a:xfrm>
              <a:off x="4320" y="336"/>
              <a:ext cx="115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Rectangle 27"/>
            <p:cNvSpPr>
              <a:spLocks noChangeArrowheads="1"/>
            </p:cNvSpPr>
            <p:nvPr/>
          </p:nvSpPr>
          <p:spPr bwMode="auto">
            <a:xfrm>
              <a:off x="4800" y="480"/>
              <a:ext cx="144" cy="15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AutoShape 28"/>
            <p:cNvSpPr>
              <a:spLocks noChangeArrowheads="1"/>
            </p:cNvSpPr>
            <p:nvPr/>
          </p:nvSpPr>
          <p:spPr bwMode="auto">
            <a:xfrm rot="10688603">
              <a:off x="4800" y="336"/>
              <a:ext cx="144" cy="240"/>
            </a:xfrm>
            <a:prstGeom prst="triangle">
              <a:avLst>
                <a:gd name="adj" fmla="val 5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25" name="Line 29"/>
          <p:cNvSpPr>
            <a:spLocks noChangeShapeType="1"/>
          </p:cNvSpPr>
          <p:nvPr/>
        </p:nvSpPr>
        <p:spPr bwMode="auto">
          <a:xfrm>
            <a:off x="7797800" y="2514600"/>
            <a:ext cx="0" cy="762000"/>
          </a:xfrm>
          <a:prstGeom prst="line">
            <a:avLst/>
          </a:prstGeom>
          <a:noFill/>
          <a:ln w="603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Line 30"/>
          <p:cNvSpPr>
            <a:spLocks noChangeShapeType="1"/>
          </p:cNvSpPr>
          <p:nvPr/>
        </p:nvSpPr>
        <p:spPr bwMode="auto">
          <a:xfrm>
            <a:off x="7754938" y="1371600"/>
            <a:ext cx="762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7" name="Line 31"/>
          <p:cNvSpPr>
            <a:spLocks noChangeShapeType="1"/>
          </p:cNvSpPr>
          <p:nvPr/>
        </p:nvSpPr>
        <p:spPr bwMode="auto">
          <a:xfrm flipV="1">
            <a:off x="7797800" y="533400"/>
            <a:ext cx="0" cy="8382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28" name="Object 32"/>
          <p:cNvGraphicFramePr>
            <a:graphicFrameLocks/>
          </p:cNvGraphicFramePr>
          <p:nvPr/>
        </p:nvGraphicFramePr>
        <p:xfrm>
          <a:off x="8258175" y="1484313"/>
          <a:ext cx="417513" cy="431800"/>
        </p:xfrm>
        <a:graphic>
          <a:graphicData uri="http://schemas.openxmlformats.org/presentationml/2006/ole">
            <mc:AlternateContent xmlns:mc="http://schemas.openxmlformats.org/markup-compatibility/2006">
              <mc:Choice xmlns:v="urn:schemas-microsoft-com:vml" Requires="v">
                <p:oleObj spid="_x0000_s83131" name="公式" r:id="rId21" imgW="419040" imgH="431640" progId="Equation.3">
                  <p:embed/>
                </p:oleObj>
              </mc:Choice>
              <mc:Fallback>
                <p:oleObj name="公式" r:id="rId21" imgW="419040" imgH="43164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8175" y="1484313"/>
                        <a:ext cx="417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9" name="Object 33"/>
          <p:cNvGraphicFramePr>
            <a:graphicFrameLocks/>
          </p:cNvGraphicFramePr>
          <p:nvPr/>
        </p:nvGraphicFramePr>
        <p:xfrm>
          <a:off x="7793038" y="436563"/>
          <a:ext cx="446087" cy="471487"/>
        </p:xfrm>
        <a:graphic>
          <a:graphicData uri="http://schemas.openxmlformats.org/presentationml/2006/ole">
            <mc:AlternateContent xmlns:mc="http://schemas.openxmlformats.org/markup-compatibility/2006">
              <mc:Choice xmlns:v="urn:schemas-microsoft-com:vml" Requires="v">
                <p:oleObj spid="_x0000_s83132" name="公式" r:id="rId23" imgW="444240" imgH="469800" progId="Equation.3">
                  <p:embed/>
                </p:oleObj>
              </mc:Choice>
              <mc:Fallback>
                <p:oleObj name="公式" r:id="rId23" imgW="444240" imgH="46980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93038" y="436563"/>
                        <a:ext cx="446087"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0" name="Object 34"/>
          <p:cNvGraphicFramePr>
            <a:graphicFrameLocks/>
          </p:cNvGraphicFramePr>
          <p:nvPr/>
        </p:nvGraphicFramePr>
        <p:xfrm>
          <a:off x="7375525" y="1052513"/>
          <a:ext cx="292100" cy="315912"/>
        </p:xfrm>
        <a:graphic>
          <a:graphicData uri="http://schemas.openxmlformats.org/presentationml/2006/ole">
            <mc:AlternateContent xmlns:mc="http://schemas.openxmlformats.org/markup-compatibility/2006">
              <mc:Choice xmlns:v="urn:schemas-microsoft-com:vml" Requires="v">
                <p:oleObj spid="_x0000_s83133" name="公式" r:id="rId25" imgW="291960" imgH="317160" progId="Equation.3">
                  <p:embed/>
                </p:oleObj>
              </mc:Choice>
              <mc:Fallback>
                <p:oleObj name="公式" r:id="rId25" imgW="291960" imgH="31716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75525" y="1052513"/>
                        <a:ext cx="2921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1" name="Object 35"/>
          <p:cNvGraphicFramePr>
            <a:graphicFrameLocks/>
          </p:cNvGraphicFramePr>
          <p:nvPr/>
        </p:nvGraphicFramePr>
        <p:xfrm>
          <a:off x="7970838" y="2176463"/>
          <a:ext cx="266700" cy="315912"/>
        </p:xfrm>
        <a:graphic>
          <a:graphicData uri="http://schemas.openxmlformats.org/presentationml/2006/ole">
            <mc:AlternateContent xmlns:mc="http://schemas.openxmlformats.org/markup-compatibility/2006">
              <mc:Choice xmlns:v="urn:schemas-microsoft-com:vml" Requires="v">
                <p:oleObj spid="_x0000_s83134" name="公式" r:id="rId27" imgW="266400" imgH="317160" progId="Equation.3">
                  <p:embed/>
                </p:oleObj>
              </mc:Choice>
              <mc:Fallback>
                <p:oleObj name="公式" r:id="rId27" imgW="266400" imgH="31716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70838" y="2176463"/>
                        <a:ext cx="266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2" name="Object 36"/>
          <p:cNvGraphicFramePr>
            <a:graphicFrameLocks/>
          </p:cNvGraphicFramePr>
          <p:nvPr/>
        </p:nvGraphicFramePr>
        <p:xfrm>
          <a:off x="7956550" y="2978150"/>
          <a:ext cx="493713" cy="306388"/>
        </p:xfrm>
        <a:graphic>
          <a:graphicData uri="http://schemas.openxmlformats.org/presentationml/2006/ole">
            <mc:AlternateContent xmlns:mc="http://schemas.openxmlformats.org/markup-compatibility/2006">
              <mc:Choice xmlns:v="urn:schemas-microsoft-com:vml" Requires="v">
                <p:oleObj spid="_x0000_s83135" name="公式" r:id="rId29" imgW="495000" imgH="304560" progId="Equation.3">
                  <p:embed/>
                </p:oleObj>
              </mc:Choice>
              <mc:Fallback>
                <p:oleObj name="公式" r:id="rId29" imgW="495000" imgH="30456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956550" y="2978150"/>
                        <a:ext cx="4937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3" name="Line 37"/>
          <p:cNvSpPr>
            <a:spLocks noChangeShapeType="1"/>
          </p:cNvSpPr>
          <p:nvPr/>
        </p:nvSpPr>
        <p:spPr bwMode="auto">
          <a:xfrm>
            <a:off x="6840538" y="3352800"/>
            <a:ext cx="8382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4" name="Line 38"/>
          <p:cNvSpPr>
            <a:spLocks noChangeShapeType="1"/>
          </p:cNvSpPr>
          <p:nvPr/>
        </p:nvSpPr>
        <p:spPr bwMode="auto">
          <a:xfrm>
            <a:off x="6916738" y="1371600"/>
            <a:ext cx="9144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5" name="Line 39"/>
          <p:cNvSpPr>
            <a:spLocks noChangeShapeType="1"/>
          </p:cNvSpPr>
          <p:nvPr/>
        </p:nvSpPr>
        <p:spPr bwMode="auto">
          <a:xfrm>
            <a:off x="6992938" y="1371600"/>
            <a:ext cx="0" cy="198120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36" name="Object 40"/>
          <p:cNvGraphicFramePr>
            <a:graphicFrameLocks/>
          </p:cNvGraphicFramePr>
          <p:nvPr/>
        </p:nvGraphicFramePr>
        <p:xfrm>
          <a:off x="7092950" y="2176463"/>
          <a:ext cx="215900" cy="315912"/>
        </p:xfrm>
        <a:graphic>
          <a:graphicData uri="http://schemas.openxmlformats.org/presentationml/2006/ole">
            <mc:AlternateContent xmlns:mc="http://schemas.openxmlformats.org/markup-compatibility/2006">
              <mc:Choice xmlns:v="urn:schemas-microsoft-com:vml" Requires="v">
                <p:oleObj spid="_x0000_s83136" name="公式" r:id="rId31" imgW="215640" imgH="317160" progId="Equation.3">
                  <p:embed/>
                </p:oleObj>
              </mc:Choice>
              <mc:Fallback>
                <p:oleObj name="公式" r:id="rId31" imgW="215640" imgH="317160" progId="Equation.3">
                  <p:embed/>
                  <p:pic>
                    <p:nvPicPr>
                      <p:cNvPr id="0" name=""/>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092950" y="217646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7" name="Object 41"/>
          <p:cNvGraphicFramePr>
            <a:graphicFrameLocks/>
          </p:cNvGraphicFramePr>
          <p:nvPr/>
        </p:nvGraphicFramePr>
        <p:xfrm>
          <a:off x="7078663" y="2781300"/>
          <a:ext cx="301625" cy="366713"/>
        </p:xfrm>
        <a:graphic>
          <a:graphicData uri="http://schemas.openxmlformats.org/presentationml/2006/ole">
            <mc:AlternateContent xmlns:mc="http://schemas.openxmlformats.org/markup-compatibility/2006">
              <mc:Choice xmlns:v="urn:schemas-microsoft-com:vml" Requires="v">
                <p:oleObj spid="_x0000_s83137" name="公式" r:id="rId33" imgW="304560" imgH="368280" progId="Equation.3">
                  <p:embed/>
                </p:oleObj>
              </mc:Choice>
              <mc:Fallback>
                <p:oleObj name="公式" r:id="rId33" imgW="304560" imgH="368280" progId="Equation.3">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78663" y="2781300"/>
                        <a:ext cx="301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8" name="Text Box 42"/>
          <p:cNvSpPr txBox="1">
            <a:spLocks noChangeArrowheads="1"/>
          </p:cNvSpPr>
          <p:nvPr/>
        </p:nvSpPr>
        <p:spPr bwMode="auto">
          <a:xfrm>
            <a:off x="7856538" y="3998913"/>
            <a:ext cx="1108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solidFill>
                  <a:srgbClr val="99FF66"/>
                </a:solidFill>
                <a:latin typeface="Times New Roman" pitchFamily="18" charset="0"/>
                <a:ea typeface="楷体_GB2312" pitchFamily="49" charset="-122"/>
              </a:rPr>
              <a:t>质点系</a:t>
            </a:r>
          </a:p>
        </p:txBody>
      </p:sp>
      <p:sp>
        <p:nvSpPr>
          <p:cNvPr id="29739" name="Line 43"/>
          <p:cNvSpPr>
            <a:spLocks noChangeShapeType="1"/>
          </p:cNvSpPr>
          <p:nvPr/>
        </p:nvSpPr>
        <p:spPr bwMode="auto">
          <a:xfrm flipH="1" flipV="1">
            <a:off x="7820025" y="3451225"/>
            <a:ext cx="468313" cy="587375"/>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Oval 44"/>
          <p:cNvSpPr>
            <a:spLocks noChangeArrowheads="1"/>
          </p:cNvSpPr>
          <p:nvPr/>
        </p:nvSpPr>
        <p:spPr bwMode="auto">
          <a:xfrm>
            <a:off x="7721600" y="23622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1" name="Text Box 45"/>
          <p:cNvSpPr txBox="1">
            <a:spLocks noChangeArrowheads="1"/>
          </p:cNvSpPr>
          <p:nvPr/>
        </p:nvSpPr>
        <p:spPr bwMode="auto">
          <a:xfrm>
            <a:off x="717550" y="282733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由转动定律</a:t>
            </a:r>
          </a:p>
        </p:txBody>
      </p:sp>
    </p:spTree>
    <p:extLst>
      <p:ext uri="{BB962C8B-B14F-4D97-AF65-F5344CB8AC3E}">
        <p14:creationId xmlns:p14="http://schemas.microsoft.com/office/powerpoint/2010/main" val="76247219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30"/>
                                        </p:tgtEl>
                                        <p:attrNameLst>
                                          <p:attrName>style.visibility</p:attrName>
                                        </p:attrNameLst>
                                      </p:cBhvr>
                                      <p:to>
                                        <p:strVal val="visible"/>
                                      </p:to>
                                    </p:set>
                                    <p:animEffect transition="in" filter="wipe(left)">
                                      <p:cBhvr>
                                        <p:cTn id="7" dur="500"/>
                                        <p:tgtEl>
                                          <p:spTgt spid="29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34"/>
                                        </p:tgtEl>
                                        <p:attrNameLst>
                                          <p:attrName>style.visibility</p:attrName>
                                        </p:attrNameLst>
                                      </p:cBhvr>
                                      <p:to>
                                        <p:strVal val="visible"/>
                                      </p:to>
                                    </p:set>
                                    <p:animEffect transition="in" filter="wipe(left)">
                                      <p:cBhvr>
                                        <p:cTn id="12" dur="500"/>
                                        <p:tgtEl>
                                          <p:spTgt spid="297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33"/>
                                        </p:tgtEl>
                                        <p:attrNameLst>
                                          <p:attrName>style.visibility</p:attrName>
                                        </p:attrNameLst>
                                      </p:cBhvr>
                                      <p:to>
                                        <p:strVal val="visible"/>
                                      </p:to>
                                    </p:set>
                                    <p:animEffect transition="in" filter="wipe(left)">
                                      <p:cBhvr>
                                        <p:cTn id="17" dur="500"/>
                                        <p:tgtEl>
                                          <p:spTgt spid="297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9737"/>
                                        </p:tgtEl>
                                        <p:attrNameLst>
                                          <p:attrName>style.visibility</p:attrName>
                                        </p:attrNameLst>
                                      </p:cBhvr>
                                      <p:to>
                                        <p:strVal val="visible"/>
                                      </p:to>
                                    </p:set>
                                    <p:animEffect transition="in" filter="wipe(left)">
                                      <p:cBhvr>
                                        <p:cTn id="22" dur="500"/>
                                        <p:tgtEl>
                                          <p:spTgt spid="297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35"/>
                                        </p:tgtEl>
                                        <p:attrNameLst>
                                          <p:attrName>style.visibility</p:attrName>
                                        </p:attrNameLst>
                                      </p:cBhvr>
                                      <p:to>
                                        <p:strVal val="visible"/>
                                      </p:to>
                                    </p:set>
                                    <p:animEffect transition="in" filter="wipe(left)">
                                      <p:cBhvr>
                                        <p:cTn id="27" dur="500"/>
                                        <p:tgtEl>
                                          <p:spTgt spid="297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736"/>
                                        </p:tgtEl>
                                        <p:attrNameLst>
                                          <p:attrName>style.visibility</p:attrName>
                                        </p:attrNameLst>
                                      </p:cBhvr>
                                      <p:to>
                                        <p:strVal val="visible"/>
                                      </p:to>
                                    </p:set>
                                    <p:animEffect transition="in" filter="wipe(left)">
                                      <p:cBhvr>
                                        <p:cTn id="32" dur="500"/>
                                        <p:tgtEl>
                                          <p:spTgt spid="297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3"/>
                                        </p:tgtEl>
                                        <p:attrNameLst>
                                          <p:attrName>style.visibility</p:attrName>
                                        </p:attrNameLst>
                                      </p:cBhvr>
                                      <p:to>
                                        <p:strVal val="visible"/>
                                      </p:to>
                                    </p:set>
                                    <p:animEffect transition="in" filter="wipe(left)">
                                      <p:cBhvr>
                                        <p:cTn id="37" dur="500"/>
                                        <p:tgtEl>
                                          <p:spTgt spid="297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704"/>
                                        </p:tgtEl>
                                        <p:attrNameLst>
                                          <p:attrName>style.visibility</p:attrName>
                                        </p:attrNameLst>
                                      </p:cBhvr>
                                      <p:to>
                                        <p:strVal val="visible"/>
                                      </p:to>
                                    </p:set>
                                    <p:animEffect transition="in" filter="wipe(left)">
                                      <p:cBhvr>
                                        <p:cTn id="42" dur="500"/>
                                        <p:tgtEl>
                                          <p:spTgt spid="2970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705"/>
                                        </p:tgtEl>
                                        <p:attrNameLst>
                                          <p:attrName>style.visibility</p:attrName>
                                        </p:attrNameLst>
                                      </p:cBhvr>
                                      <p:to>
                                        <p:strVal val="visible"/>
                                      </p:to>
                                    </p:set>
                                    <p:animEffect transition="in" filter="wipe(left)">
                                      <p:cBhvr>
                                        <p:cTn id="47" dur="500"/>
                                        <p:tgtEl>
                                          <p:spTgt spid="297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9706"/>
                                        </p:tgtEl>
                                        <p:attrNameLst>
                                          <p:attrName>style.visibility</p:attrName>
                                        </p:attrNameLst>
                                      </p:cBhvr>
                                      <p:to>
                                        <p:strVal val="visible"/>
                                      </p:to>
                                    </p:set>
                                    <p:animEffect transition="in" filter="wipe(left)">
                                      <p:cBhvr>
                                        <p:cTn id="52" dur="500"/>
                                        <p:tgtEl>
                                          <p:spTgt spid="297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726"/>
                                        </p:tgtEl>
                                        <p:attrNameLst>
                                          <p:attrName>style.visibility</p:attrName>
                                        </p:attrNameLst>
                                      </p:cBhvr>
                                      <p:to>
                                        <p:strVal val="visible"/>
                                      </p:to>
                                    </p:set>
                                    <p:animEffect transition="in" filter="wipe(left)">
                                      <p:cBhvr>
                                        <p:cTn id="57" dur="500"/>
                                        <p:tgtEl>
                                          <p:spTgt spid="2972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9728"/>
                                        </p:tgtEl>
                                        <p:attrNameLst>
                                          <p:attrName>style.visibility</p:attrName>
                                        </p:attrNameLst>
                                      </p:cBhvr>
                                      <p:to>
                                        <p:strVal val="visible"/>
                                      </p:to>
                                    </p:set>
                                    <p:animEffect transition="in" filter="wipe(left)">
                                      <p:cBhvr>
                                        <p:cTn id="62" dur="500"/>
                                        <p:tgtEl>
                                          <p:spTgt spid="2972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727"/>
                                        </p:tgtEl>
                                        <p:attrNameLst>
                                          <p:attrName>style.visibility</p:attrName>
                                        </p:attrNameLst>
                                      </p:cBhvr>
                                      <p:to>
                                        <p:strVal val="visible"/>
                                      </p:to>
                                    </p:set>
                                    <p:animEffect transition="in" filter="wipe(left)">
                                      <p:cBhvr>
                                        <p:cTn id="67" dur="500"/>
                                        <p:tgtEl>
                                          <p:spTgt spid="2972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9729"/>
                                        </p:tgtEl>
                                        <p:attrNameLst>
                                          <p:attrName>style.visibility</p:attrName>
                                        </p:attrNameLst>
                                      </p:cBhvr>
                                      <p:to>
                                        <p:strVal val="visible"/>
                                      </p:to>
                                    </p:set>
                                    <p:animEffect transition="in" filter="wipe(left)">
                                      <p:cBhvr>
                                        <p:cTn id="72" dur="500"/>
                                        <p:tgtEl>
                                          <p:spTgt spid="2972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741"/>
                                        </p:tgtEl>
                                        <p:attrNameLst>
                                          <p:attrName>style.visibility</p:attrName>
                                        </p:attrNameLst>
                                      </p:cBhvr>
                                      <p:to>
                                        <p:strVal val="visible"/>
                                      </p:to>
                                    </p:set>
                                    <p:animEffect transition="in" filter="wipe(left)">
                                      <p:cBhvr>
                                        <p:cTn id="77" dur="500"/>
                                        <p:tgtEl>
                                          <p:spTgt spid="2974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9707"/>
                                        </p:tgtEl>
                                        <p:attrNameLst>
                                          <p:attrName>style.visibility</p:attrName>
                                        </p:attrNameLst>
                                      </p:cBhvr>
                                      <p:to>
                                        <p:strVal val="visible"/>
                                      </p:to>
                                    </p:set>
                                    <p:animEffect transition="in" filter="wipe(left)">
                                      <p:cBhvr>
                                        <p:cTn id="82" dur="500"/>
                                        <p:tgtEl>
                                          <p:spTgt spid="2970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9738"/>
                                        </p:tgtEl>
                                        <p:attrNameLst>
                                          <p:attrName>style.visibility</p:attrName>
                                        </p:attrNameLst>
                                      </p:cBhvr>
                                      <p:to>
                                        <p:strVal val="visible"/>
                                      </p:to>
                                    </p:set>
                                    <p:animEffect transition="in" filter="wipe(left)">
                                      <p:cBhvr>
                                        <p:cTn id="87" dur="500"/>
                                        <p:tgtEl>
                                          <p:spTgt spid="2973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9739"/>
                                        </p:tgtEl>
                                        <p:attrNameLst>
                                          <p:attrName>style.visibility</p:attrName>
                                        </p:attrNameLst>
                                      </p:cBhvr>
                                      <p:to>
                                        <p:strVal val="visible"/>
                                      </p:to>
                                    </p:set>
                                    <p:animEffect transition="in" filter="wipe(left)">
                                      <p:cBhvr>
                                        <p:cTn id="92" dur="500"/>
                                        <p:tgtEl>
                                          <p:spTgt spid="2973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9740"/>
                                        </p:tgtEl>
                                        <p:attrNameLst>
                                          <p:attrName>style.visibility</p:attrName>
                                        </p:attrNameLst>
                                      </p:cBhvr>
                                      <p:to>
                                        <p:strVal val="visible"/>
                                      </p:to>
                                    </p:set>
                                    <p:animEffect transition="in" filter="wipe(left)">
                                      <p:cBhvr>
                                        <p:cTn id="97" dur="500"/>
                                        <p:tgtEl>
                                          <p:spTgt spid="2974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9731"/>
                                        </p:tgtEl>
                                        <p:attrNameLst>
                                          <p:attrName>style.visibility</p:attrName>
                                        </p:attrNameLst>
                                      </p:cBhvr>
                                      <p:to>
                                        <p:strVal val="visible"/>
                                      </p:to>
                                    </p:set>
                                    <p:animEffect transition="in" filter="wipe(left)">
                                      <p:cBhvr>
                                        <p:cTn id="102" dur="500"/>
                                        <p:tgtEl>
                                          <p:spTgt spid="2973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9725"/>
                                        </p:tgtEl>
                                        <p:attrNameLst>
                                          <p:attrName>style.visibility</p:attrName>
                                        </p:attrNameLst>
                                      </p:cBhvr>
                                      <p:to>
                                        <p:strVal val="visible"/>
                                      </p:to>
                                    </p:set>
                                    <p:animEffect transition="in" filter="wipe(left)">
                                      <p:cBhvr>
                                        <p:cTn id="107" dur="500"/>
                                        <p:tgtEl>
                                          <p:spTgt spid="2972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9732"/>
                                        </p:tgtEl>
                                        <p:attrNameLst>
                                          <p:attrName>style.visibility</p:attrName>
                                        </p:attrNameLst>
                                      </p:cBhvr>
                                      <p:to>
                                        <p:strVal val="visible"/>
                                      </p:to>
                                    </p:set>
                                    <p:animEffect transition="in" filter="wipe(left)">
                                      <p:cBhvr>
                                        <p:cTn id="112" dur="500"/>
                                        <p:tgtEl>
                                          <p:spTgt spid="2973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9708"/>
                                        </p:tgtEl>
                                        <p:attrNameLst>
                                          <p:attrName>style.visibility</p:attrName>
                                        </p:attrNameLst>
                                      </p:cBhvr>
                                      <p:to>
                                        <p:strVal val="visible"/>
                                      </p:to>
                                    </p:set>
                                    <p:animEffect transition="in" filter="wipe(left)">
                                      <p:cBhvr>
                                        <p:cTn id="117" dur="500"/>
                                        <p:tgtEl>
                                          <p:spTgt spid="2970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9711"/>
                                        </p:tgtEl>
                                        <p:attrNameLst>
                                          <p:attrName>style.visibility</p:attrName>
                                        </p:attrNameLst>
                                      </p:cBhvr>
                                      <p:to>
                                        <p:strVal val="visible"/>
                                      </p:to>
                                    </p:set>
                                    <p:animEffect transition="in" filter="wipe(left)">
                                      <p:cBhvr>
                                        <p:cTn id="122" dur="500"/>
                                        <p:tgtEl>
                                          <p:spTgt spid="2971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29709"/>
                                        </p:tgtEl>
                                        <p:attrNameLst>
                                          <p:attrName>style.visibility</p:attrName>
                                        </p:attrNameLst>
                                      </p:cBhvr>
                                      <p:to>
                                        <p:strVal val="visible"/>
                                      </p:to>
                                    </p:set>
                                    <p:animEffect transition="in" filter="wipe(left)">
                                      <p:cBhvr>
                                        <p:cTn id="127" dur="500"/>
                                        <p:tgtEl>
                                          <p:spTgt spid="2970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29710"/>
                                        </p:tgtEl>
                                        <p:attrNameLst>
                                          <p:attrName>style.visibility</p:attrName>
                                        </p:attrNameLst>
                                      </p:cBhvr>
                                      <p:to>
                                        <p:strVal val="visible"/>
                                      </p:to>
                                    </p:set>
                                    <p:animEffect transition="in" filter="wipe(left)">
                                      <p:cBhvr>
                                        <p:cTn id="132" dur="500"/>
                                        <p:tgtEl>
                                          <p:spTgt spid="29710"/>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29712"/>
                                        </p:tgtEl>
                                        <p:attrNameLst>
                                          <p:attrName>style.visibility</p:attrName>
                                        </p:attrNameLst>
                                      </p:cBhvr>
                                      <p:to>
                                        <p:strVal val="visible"/>
                                      </p:to>
                                    </p:set>
                                    <p:animEffect transition="in" filter="wipe(left)">
                                      <p:cBhvr>
                                        <p:cTn id="137" dur="500"/>
                                        <p:tgtEl>
                                          <p:spTgt spid="2971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29713"/>
                                        </p:tgtEl>
                                        <p:attrNameLst>
                                          <p:attrName>style.visibility</p:attrName>
                                        </p:attrNameLst>
                                      </p:cBhvr>
                                      <p:to>
                                        <p:strVal val="visible"/>
                                      </p:to>
                                    </p:set>
                                    <p:animEffect transition="in" filter="wipe(left)">
                                      <p:cBhvr>
                                        <p:cTn id="142" dur="500"/>
                                        <p:tgtEl>
                                          <p:spTgt spid="2971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9714"/>
                                        </p:tgtEl>
                                        <p:attrNameLst>
                                          <p:attrName>style.visibility</p:attrName>
                                        </p:attrNameLst>
                                      </p:cBhvr>
                                      <p:to>
                                        <p:strVal val="visible"/>
                                      </p:to>
                                    </p:set>
                                    <p:animEffect transition="in" filter="wipe(left)">
                                      <p:cBhvr>
                                        <p:cTn id="147" dur="500"/>
                                        <p:tgtEl>
                                          <p:spTgt spid="29714"/>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9715"/>
                                        </p:tgtEl>
                                        <p:attrNameLst>
                                          <p:attrName>style.visibility</p:attrName>
                                        </p:attrNameLst>
                                      </p:cBhvr>
                                      <p:to>
                                        <p:strVal val="visible"/>
                                      </p:to>
                                    </p:set>
                                    <p:animEffect transition="in" filter="wipe(left)">
                                      <p:cBhvr>
                                        <p:cTn id="152" dur="500"/>
                                        <p:tgtEl>
                                          <p:spTgt spid="29715"/>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29716"/>
                                        </p:tgtEl>
                                        <p:attrNameLst>
                                          <p:attrName>style.visibility</p:attrName>
                                        </p:attrNameLst>
                                      </p:cBhvr>
                                      <p:to>
                                        <p:strVal val="visible"/>
                                      </p:to>
                                    </p:set>
                                    <p:animEffect transition="in" filter="wipe(left)">
                                      <p:cBhvr>
                                        <p:cTn id="157" dur="500"/>
                                        <p:tgtEl>
                                          <p:spTgt spid="2971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9717"/>
                                        </p:tgtEl>
                                        <p:attrNameLst>
                                          <p:attrName>style.visibility</p:attrName>
                                        </p:attrNameLst>
                                      </p:cBhvr>
                                      <p:to>
                                        <p:strVal val="visible"/>
                                      </p:to>
                                    </p:set>
                                    <p:animEffect transition="in" filter="wipe(left)">
                                      <p:cBhvr>
                                        <p:cTn id="162" dur="500"/>
                                        <p:tgtEl>
                                          <p:spTgt spid="2971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29718"/>
                                        </p:tgtEl>
                                        <p:attrNameLst>
                                          <p:attrName>style.visibility</p:attrName>
                                        </p:attrNameLst>
                                      </p:cBhvr>
                                      <p:to>
                                        <p:strVal val="visible"/>
                                      </p:to>
                                    </p:set>
                                    <p:animEffect transition="in" filter="wipe(left)">
                                      <p:cBhvr>
                                        <p:cTn id="167" dur="500"/>
                                        <p:tgtEl>
                                          <p:spTgt spid="2971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29719"/>
                                        </p:tgtEl>
                                        <p:attrNameLst>
                                          <p:attrName>style.visibility</p:attrName>
                                        </p:attrNameLst>
                                      </p:cBhvr>
                                      <p:to>
                                        <p:strVal val="visible"/>
                                      </p:to>
                                    </p:set>
                                    <p:animEffect transition="in" filter="wipe(left)">
                                      <p:cBhvr>
                                        <p:cTn id="172" dur="500"/>
                                        <p:tgtEl>
                                          <p:spTgt spid="29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utoUpdateAnimBg="0"/>
      <p:bldP spid="29704" grpId="0" autoUpdateAnimBg="0"/>
      <p:bldP spid="29705" grpId="0" animBg="1"/>
      <p:bldP spid="29708" grpId="0" autoUpdateAnimBg="0"/>
      <p:bldP spid="29711" grpId="0" animBg="1"/>
      <p:bldP spid="29714" grpId="0" animBg="1"/>
      <p:bldP spid="29715" grpId="0" animBg="1"/>
      <p:bldP spid="29717" grpId="0" animBg="1"/>
      <p:bldP spid="29719" grpId="0" animBg="1" autoUpdateAnimBg="0"/>
      <p:bldP spid="29725" grpId="0" animBg="1"/>
      <p:bldP spid="29726" grpId="0" animBg="1"/>
      <p:bldP spid="29727" grpId="0" animBg="1"/>
      <p:bldP spid="29733" grpId="0" animBg="1"/>
      <p:bldP spid="29734" grpId="0" animBg="1"/>
      <p:bldP spid="29735" grpId="0" animBg="1"/>
      <p:bldP spid="29738" grpId="0" autoUpdateAnimBg="0"/>
      <p:bldP spid="29739" grpId="0" animBg="1"/>
      <p:bldP spid="29740" grpId="0" animBg="1"/>
      <p:bldP spid="297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220" y="-16836"/>
            <a:ext cx="9150350" cy="3506787"/>
            <a:chOff x="-6785" y="3121940"/>
            <a:chExt cx="9150785" cy="3507730"/>
          </a:xfrm>
        </p:grpSpPr>
        <p:sp>
          <p:nvSpPr>
            <p:cNvPr id="58372" name="矩形 1"/>
            <p:cNvSpPr>
              <a:spLocks noChangeArrowheads="1"/>
            </p:cNvSpPr>
            <p:nvPr/>
          </p:nvSpPr>
          <p:spPr bwMode="auto">
            <a:xfrm>
              <a:off x="-6785" y="312194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6.22</a:t>
              </a:r>
              <a:r>
                <a:rPr lang="zh-CN" altLang="zh-CN" sz="2400" b="1" dirty="0">
                  <a:solidFill>
                    <a:srgbClr val="FFC000"/>
                  </a:solidFill>
                </a:rPr>
                <a:t>（</a:t>
              </a:r>
              <a:r>
                <a:rPr lang="en-US" altLang="zh-CN" sz="2400" b="1" dirty="0">
                  <a:solidFill>
                    <a:srgbClr val="FFC000"/>
                  </a:solidFill>
                </a:rPr>
                <a:t>p228</a:t>
              </a:r>
              <a:r>
                <a:rPr lang="zh-CN" altLang="zh-CN" sz="2400" b="1" dirty="0">
                  <a:solidFill>
                    <a:srgbClr val="FFC000"/>
                  </a:solidFill>
                </a:rPr>
                <a:t>）（重点）</a:t>
              </a:r>
            </a:p>
          </p:txBody>
        </p:sp>
        <p:pic>
          <p:nvPicPr>
            <p:cNvPr id="583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289" y="3846647"/>
              <a:ext cx="268971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3903"/>
              <a:ext cx="6531129" cy="304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060" y="3635830"/>
            <a:ext cx="68437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ChangeArrowheads="1"/>
          </p:cNvSpPr>
          <p:nvPr/>
        </p:nvSpPr>
        <p:spPr bwMode="auto">
          <a:xfrm>
            <a:off x="179388" y="404813"/>
            <a:ext cx="59055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800" b="1">
                <a:solidFill>
                  <a:srgbClr val="FFFF00"/>
                </a:solidFill>
                <a:latin typeface="宋体" pitchFamily="2" charset="-122"/>
              </a:rPr>
              <a:t>三</a:t>
            </a:r>
            <a:r>
              <a:rPr lang="en-US" altLang="zh-CN" sz="2800" b="1">
                <a:solidFill>
                  <a:srgbClr val="FFFF00"/>
                </a:solidFill>
                <a:latin typeface="宋体" pitchFamily="2" charset="-122"/>
              </a:rPr>
              <a:t>.</a:t>
            </a:r>
            <a:r>
              <a:rPr lang="zh-CN" altLang="en-US" sz="2800" b="1">
                <a:solidFill>
                  <a:srgbClr val="FFFF00"/>
                </a:solidFill>
                <a:latin typeface="宋体" pitchFamily="2" charset="-122"/>
              </a:rPr>
              <a:t>刚体绕定轴转动</a:t>
            </a:r>
          </a:p>
        </p:txBody>
      </p:sp>
      <p:sp>
        <p:nvSpPr>
          <p:cNvPr id="13638" name="Text Box 326"/>
          <p:cNvSpPr txBox="1">
            <a:spLocks noChangeArrowheads="1"/>
          </p:cNvSpPr>
          <p:nvPr/>
        </p:nvSpPr>
        <p:spPr bwMode="auto">
          <a:xfrm>
            <a:off x="755650" y="954088"/>
            <a:ext cx="76327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60000"/>
              </a:lnSpc>
            </a:pPr>
            <a:r>
              <a:rPr lang="zh-CN" altLang="en-US" sz="2400" b="1">
                <a:solidFill>
                  <a:schemeClr val="bg1"/>
                </a:solidFill>
                <a:latin typeface="宋体" pitchFamily="2" charset="-122"/>
              </a:rPr>
              <a:t>刚体内各点都绕同一直线</a:t>
            </a:r>
            <a:r>
              <a:rPr lang="en-US" altLang="zh-CN" sz="2400" b="1">
                <a:solidFill>
                  <a:schemeClr val="bg1"/>
                </a:solidFill>
                <a:latin typeface="宋体" pitchFamily="2" charset="-122"/>
              </a:rPr>
              <a:t>(</a:t>
            </a:r>
            <a:r>
              <a:rPr lang="zh-CN" altLang="en-US" sz="2400" b="1">
                <a:solidFill>
                  <a:schemeClr val="bg1"/>
                </a:solidFill>
                <a:latin typeface="宋体" pitchFamily="2" charset="-122"/>
              </a:rPr>
              <a:t>转轴</a:t>
            </a:r>
            <a:r>
              <a:rPr lang="en-US" altLang="zh-CN" sz="2400" b="1">
                <a:solidFill>
                  <a:schemeClr val="bg1"/>
                </a:solidFill>
                <a:latin typeface="宋体" pitchFamily="2" charset="-122"/>
              </a:rPr>
              <a:t>)</a:t>
            </a:r>
            <a:r>
              <a:rPr lang="zh-CN" altLang="en-US" sz="2400" b="1">
                <a:solidFill>
                  <a:schemeClr val="bg1"/>
                </a:solidFill>
                <a:latin typeface="宋体" pitchFamily="2" charset="-122"/>
              </a:rPr>
              <a:t>作</a:t>
            </a:r>
            <a:r>
              <a:rPr lang="zh-CN" altLang="en-US" sz="2400" b="1">
                <a:solidFill>
                  <a:srgbClr val="66FFFF"/>
                </a:solidFill>
                <a:latin typeface="宋体" pitchFamily="2" charset="-122"/>
              </a:rPr>
              <a:t>圆周</a:t>
            </a:r>
            <a:r>
              <a:rPr lang="zh-CN" altLang="en-US" sz="2400" b="1">
                <a:solidFill>
                  <a:schemeClr val="bg1"/>
                </a:solidFill>
                <a:latin typeface="宋体" pitchFamily="2" charset="-122"/>
              </a:rPr>
              <a:t>运动</a:t>
            </a:r>
            <a:r>
              <a:rPr lang="en-US" altLang="zh-CN" sz="2400" b="1" baseline="30000">
                <a:solidFill>
                  <a:schemeClr val="bg1"/>
                </a:solidFill>
                <a:latin typeface="宋体" pitchFamily="2" charset="-122"/>
              </a:rPr>
              <a:t>___</a:t>
            </a:r>
            <a:r>
              <a:rPr lang="zh-CN" altLang="en-US" sz="2400" b="1">
                <a:solidFill>
                  <a:schemeClr val="bg1"/>
                </a:solidFill>
                <a:latin typeface="宋体" pitchFamily="2" charset="-122"/>
              </a:rPr>
              <a:t>刚体转动</a:t>
            </a:r>
          </a:p>
        </p:txBody>
      </p:sp>
      <p:sp>
        <p:nvSpPr>
          <p:cNvPr id="13639" name="Rectangle 327"/>
          <p:cNvSpPr>
            <a:spLocks noChangeArrowheads="1"/>
          </p:cNvSpPr>
          <p:nvPr/>
        </p:nvSpPr>
        <p:spPr bwMode="auto">
          <a:xfrm>
            <a:off x="755650" y="1700213"/>
            <a:ext cx="2592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转轴固定不动</a:t>
            </a:r>
          </a:p>
        </p:txBody>
      </p:sp>
      <p:sp>
        <p:nvSpPr>
          <p:cNvPr id="13640" name="Text Box 328"/>
          <p:cNvSpPr txBox="1">
            <a:spLocks noChangeArrowheads="1"/>
          </p:cNvSpPr>
          <p:nvPr/>
        </p:nvSpPr>
        <p:spPr bwMode="auto">
          <a:xfrm>
            <a:off x="2700338" y="169386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chemeClr val="bg1"/>
                </a:solidFill>
                <a:latin typeface="宋体" pitchFamily="2" charset="-122"/>
              </a:rPr>
              <a:t>— </a:t>
            </a:r>
            <a:r>
              <a:rPr lang="zh-CN" altLang="en-US" sz="2400" b="1">
                <a:solidFill>
                  <a:srgbClr val="66FFFF"/>
                </a:solidFill>
                <a:latin typeface="Times New Roman" pitchFamily="18" charset="0"/>
              </a:rPr>
              <a:t>定轴转动</a:t>
            </a:r>
          </a:p>
        </p:txBody>
      </p:sp>
      <p:pic>
        <p:nvPicPr>
          <p:cNvPr id="7513" name="Picture 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1728366" cy="367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14" name="Picture 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140968"/>
            <a:ext cx="2448272" cy="217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67" y="240225"/>
            <a:ext cx="2251931" cy="22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67" y="2665918"/>
            <a:ext cx="8142288"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495" y="4309387"/>
            <a:ext cx="6252702" cy="24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406683" y="2204864"/>
            <a:ext cx="5139337" cy="2315759"/>
            <a:chOff x="1438656" y="2349722"/>
            <a:chExt cx="5139337" cy="2315759"/>
          </a:xfrm>
        </p:grpSpPr>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468" y="2731313"/>
              <a:ext cx="34385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656" y="2349722"/>
              <a:ext cx="1675457" cy="231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组合 1"/>
          <p:cNvGrpSpPr/>
          <p:nvPr/>
        </p:nvGrpSpPr>
        <p:grpSpPr>
          <a:xfrm>
            <a:off x="323528" y="225647"/>
            <a:ext cx="8800189" cy="2124075"/>
            <a:chOff x="323528" y="225647"/>
            <a:chExt cx="8800189" cy="2124075"/>
          </a:xfrm>
        </p:grpSpPr>
        <p:pic>
          <p:nvPicPr>
            <p:cNvPr id="716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225647"/>
              <a:ext cx="16478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668" y="249378"/>
              <a:ext cx="28575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668" y="1088638"/>
              <a:ext cx="701104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510274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 y="268964"/>
            <a:ext cx="3389661" cy="608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613" y="908439"/>
            <a:ext cx="5121487" cy="227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912270"/>
            <a:ext cx="5277679" cy="23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6114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750888" y="347663"/>
            <a:ext cx="8069262" cy="237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0" hangingPunct="0">
              <a:lnSpc>
                <a:spcPct val="125000"/>
              </a:lnSpc>
            </a:pPr>
            <a:r>
              <a:rPr lang="zh-CN" altLang="en-US" sz="2400" b="1">
                <a:solidFill>
                  <a:schemeClr val="bg1"/>
                </a:solidFill>
                <a:latin typeface="宋体" charset="-122"/>
              </a:rPr>
              <a:t>一长为</a:t>
            </a:r>
            <a:r>
              <a:rPr lang="zh-CN" altLang="en-US" sz="2400" b="1">
                <a:solidFill>
                  <a:schemeClr val="bg1"/>
                </a:solidFill>
                <a:latin typeface="Times New Roman" pitchFamily="18" charset="0"/>
              </a:rPr>
              <a:t> </a:t>
            </a:r>
            <a:r>
              <a:rPr lang="en-US" altLang="zh-CN" sz="2400" b="1" i="1">
                <a:solidFill>
                  <a:srgbClr val="66FFFF"/>
                </a:solidFill>
                <a:latin typeface="Times New Roman" pitchFamily="18" charset="0"/>
              </a:rPr>
              <a:t>l </a:t>
            </a:r>
            <a:r>
              <a:rPr lang="en-US" altLang="zh-CN" sz="2400" b="1" i="1">
                <a:solidFill>
                  <a:schemeClr val="bg1"/>
                </a:solidFill>
                <a:latin typeface="Times New Roman" pitchFamily="18" charset="0"/>
              </a:rPr>
              <a:t> </a:t>
            </a:r>
            <a:r>
              <a:rPr lang="zh-CN" altLang="en-US" sz="2400" b="1">
                <a:solidFill>
                  <a:schemeClr val="bg1"/>
                </a:solidFill>
                <a:latin typeface="宋体" charset="-122"/>
              </a:rPr>
              <a:t>的匀质细杆，可绕通过中心的固定水平轴在铅垂面内自由转动，开始时杆静止于水平位置。一质量与杆相同的昆虫以速度</a:t>
            </a:r>
            <a:r>
              <a:rPr lang="zh-CN" altLang="en-US" sz="2400" b="1">
                <a:solidFill>
                  <a:schemeClr val="bg1"/>
                </a:solidFill>
                <a:latin typeface="Times New Roman" pitchFamily="18" charset="0"/>
              </a:rPr>
              <a:t> </a:t>
            </a:r>
            <a:r>
              <a:rPr lang="en-US" altLang="zh-CN" sz="2400" i="1">
                <a:solidFill>
                  <a:srgbClr val="66FFFF"/>
                </a:solidFill>
                <a:latin typeface="Bookman Old Style" pitchFamily="18" charset="0"/>
              </a:rPr>
              <a:t>v</a:t>
            </a:r>
            <a:r>
              <a:rPr lang="en-US" altLang="zh-CN" sz="2000" i="1" baseline="-25000">
                <a:solidFill>
                  <a:srgbClr val="66FFFF"/>
                </a:solidFill>
                <a:latin typeface="Bookman Old Style" pitchFamily="18" charset="0"/>
              </a:rPr>
              <a:t>0</a:t>
            </a:r>
            <a:r>
              <a:rPr lang="en-US" altLang="zh-CN" sz="2000" i="1" baseline="-25000">
                <a:solidFill>
                  <a:srgbClr val="66FFFF"/>
                </a:solidFill>
                <a:latin typeface="Times New Roman" pitchFamily="18" charset="0"/>
              </a:rPr>
              <a:t> </a:t>
            </a:r>
            <a:r>
              <a:rPr lang="zh-CN" altLang="en-US" sz="2400" b="1">
                <a:solidFill>
                  <a:schemeClr val="bg1"/>
                </a:solidFill>
                <a:latin typeface="宋体" charset="-122"/>
              </a:rPr>
              <a:t>垂直落到距点</a:t>
            </a:r>
            <a:r>
              <a:rPr lang="zh-CN" altLang="en-US" sz="2400" b="1">
                <a:solidFill>
                  <a:schemeClr val="bg1"/>
                </a:solidFill>
                <a:latin typeface="Times New Roman" pitchFamily="18" charset="0"/>
              </a:rPr>
              <a:t> </a:t>
            </a:r>
            <a:r>
              <a:rPr lang="en-US" altLang="zh-CN" sz="2400" b="1" i="1">
                <a:solidFill>
                  <a:schemeClr val="bg1"/>
                </a:solidFill>
                <a:latin typeface="Times New Roman" pitchFamily="18" charset="0"/>
              </a:rPr>
              <a:t>O</a:t>
            </a:r>
            <a:r>
              <a:rPr lang="en-US" altLang="zh-CN" sz="2400" b="1">
                <a:solidFill>
                  <a:schemeClr val="bg1"/>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rgbClr val="66FFFF"/>
                </a:solidFill>
                <a:latin typeface="Times New Roman" pitchFamily="18" charset="0"/>
              </a:rPr>
              <a:t>/4</a:t>
            </a:r>
            <a:r>
              <a:rPr lang="en-US" altLang="zh-CN" sz="2400" b="1" i="1">
                <a:solidFill>
                  <a:srgbClr val="66FFFF"/>
                </a:solidFill>
                <a:latin typeface="Times New Roman" pitchFamily="18" charset="0"/>
              </a:rPr>
              <a:t> </a:t>
            </a:r>
            <a:r>
              <a:rPr lang="zh-CN" altLang="en-US" sz="2400" b="1">
                <a:solidFill>
                  <a:schemeClr val="bg1"/>
                </a:solidFill>
                <a:latin typeface="宋体" charset="-122"/>
              </a:rPr>
              <a:t>处的杆上，昆虫落下后立即向杆的端点爬行，如图所示。若要使杆以</a:t>
            </a:r>
            <a:r>
              <a:rPr lang="zh-CN" altLang="en-US" sz="2400" b="1">
                <a:solidFill>
                  <a:srgbClr val="66FFFF"/>
                </a:solidFill>
                <a:latin typeface="宋体" charset="-122"/>
              </a:rPr>
              <a:t>匀角速度转动</a:t>
            </a:r>
          </a:p>
        </p:txBody>
      </p:sp>
      <p:graphicFrame>
        <p:nvGraphicFramePr>
          <p:cNvPr id="51203" name="Object 3"/>
          <p:cNvGraphicFramePr>
            <a:graphicFrameLocks/>
          </p:cNvGraphicFramePr>
          <p:nvPr/>
        </p:nvGraphicFramePr>
        <p:xfrm>
          <a:off x="1733550" y="4838700"/>
          <a:ext cx="3846513" cy="822325"/>
        </p:xfrm>
        <a:graphic>
          <a:graphicData uri="http://schemas.openxmlformats.org/presentationml/2006/ole">
            <mc:AlternateContent xmlns:mc="http://schemas.openxmlformats.org/markup-compatibility/2006">
              <mc:Choice xmlns:v="urn:schemas-microsoft-com:vml" Requires="v">
                <p:oleObj spid="_x0000_s84000" name="Equation" r:id="rId3" imgW="3860640" imgH="825480" progId="Equation.3">
                  <p:embed/>
                </p:oleObj>
              </mc:Choice>
              <mc:Fallback>
                <p:oleObj name="Equation" r:id="rId3" imgW="3860640" imgH="825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0" y="4838700"/>
                        <a:ext cx="38465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4" name="Object 4"/>
          <p:cNvGraphicFramePr>
            <a:graphicFrameLocks/>
          </p:cNvGraphicFramePr>
          <p:nvPr/>
        </p:nvGraphicFramePr>
        <p:xfrm>
          <a:off x="1722438" y="5734050"/>
          <a:ext cx="1374775" cy="827088"/>
        </p:xfrm>
        <a:graphic>
          <a:graphicData uri="http://schemas.openxmlformats.org/presentationml/2006/ole">
            <mc:AlternateContent xmlns:mc="http://schemas.openxmlformats.org/markup-compatibility/2006">
              <mc:Choice xmlns:v="urn:schemas-microsoft-com:vml" Requires="v">
                <p:oleObj spid="_x0000_s84001" name="Equation" r:id="rId5" imgW="1371600" imgH="825480" progId="Equation.3">
                  <p:embed/>
                </p:oleObj>
              </mc:Choice>
              <mc:Fallback>
                <p:oleObj name="Equation" r:id="rId5" imgW="1371600" imgH="825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438" y="5734050"/>
                        <a:ext cx="1374775" cy="82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5" name="Group 5"/>
          <p:cNvGrpSpPr>
            <a:grpSpLocks/>
          </p:cNvGrpSpPr>
          <p:nvPr/>
        </p:nvGrpSpPr>
        <p:grpSpPr bwMode="auto">
          <a:xfrm>
            <a:off x="7716838" y="3463925"/>
            <a:ext cx="180975" cy="322263"/>
            <a:chOff x="4495" y="2334"/>
            <a:chExt cx="114" cy="203"/>
          </a:xfrm>
        </p:grpSpPr>
        <p:grpSp>
          <p:nvGrpSpPr>
            <p:cNvPr id="51206" name="Group 6"/>
            <p:cNvGrpSpPr>
              <a:grpSpLocks/>
            </p:cNvGrpSpPr>
            <p:nvPr/>
          </p:nvGrpSpPr>
          <p:grpSpPr bwMode="auto">
            <a:xfrm>
              <a:off x="4495" y="2334"/>
              <a:ext cx="114" cy="203"/>
              <a:chOff x="4495" y="2334"/>
              <a:chExt cx="114" cy="203"/>
            </a:xfrm>
          </p:grpSpPr>
          <p:sp>
            <p:nvSpPr>
              <p:cNvPr id="51207" name="Freeform 7"/>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51208" name="Freeform 8"/>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51209" name="Freeform 9"/>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210" name="Freeform 10"/>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51211" name="Freeform 11"/>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212" name="Freeform 12"/>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13" name="Freeform 13"/>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14" name="Freeform 14"/>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15" name="Freeform 15"/>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16" name="Freeform 16"/>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17" name="Freeform 17"/>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18" name="Freeform 18"/>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219" name="Freeform 19"/>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20" name="Freeform 20"/>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21" name="Freeform 21"/>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22" name="Freeform 22"/>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23" name="Freeform 23"/>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224" name="Freeform 24"/>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25" name="Freeform 25"/>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26" name="Freeform 26"/>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227" name="Freeform 27"/>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51228" name="Freeform 28"/>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229" name="Freeform 29"/>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230" name="Freeform 30"/>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231" name="Freeform 31"/>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232" name="Freeform 32"/>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33" name="Freeform 33"/>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34" name="Freeform 34"/>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235" name="Freeform 35"/>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51236" name="Freeform 36"/>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51237" name="Freeform 37"/>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38" name="Freeform 38"/>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39" name="Freeform 39"/>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0" name="Freeform 40"/>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1" name="Freeform 41"/>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242" name="Freeform 42"/>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43" name="Freeform 43"/>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51244" name="Freeform 44"/>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45" name="Freeform 45"/>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51246" name="Freeform 46"/>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51247" name="Freeform 47"/>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51248" name="Freeform 48"/>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249" name="Freeform 49"/>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250" name="Freeform 50"/>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251" name="Freeform 51"/>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52" name="Freeform 52"/>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51253" name="Freeform 53"/>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54" name="Freeform 54"/>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255" name="Freeform 55"/>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56" name="Freeform 56"/>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57" name="Freeform 57"/>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58" name="Freeform 58"/>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259" name="Freeform 59"/>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51260" name="Freeform 60"/>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61" name="Freeform 61"/>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62" name="Freeform 62"/>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51263" name="Freeform 63"/>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51264" name="Freeform 64"/>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65" name="Freeform 65"/>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266" name="Freeform 66"/>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267" name="Freeform 67"/>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68" name="Freeform 68"/>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69" name="Freeform 69"/>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0" name="Freeform 70"/>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51271" name="Freeform 71"/>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2" name="Freeform 72"/>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73" name="Freeform 73"/>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4" name="Freeform 74"/>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75" name="Freeform 75"/>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76" name="Freeform 76"/>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77" name="Freeform 77"/>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78" name="Freeform 78"/>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79" name="Freeform 79"/>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80" name="Freeform 80"/>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81" name="Freeform 81"/>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82" name="Freeform 82"/>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83" name="Freeform 83"/>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284" name="Freeform 84"/>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285" name="Freeform 85"/>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51286" name="Freeform 86"/>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287" name="Freeform 87"/>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288" name="Freeform 88"/>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89" name="Freeform 89"/>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51290" name="Freeform 90"/>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91" name="Freeform 91"/>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292" name="Freeform 92"/>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293" name="Freeform 93"/>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294" name="Freeform 94"/>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95" name="Freeform 95"/>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296" name="Freeform 96"/>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297" name="Freeform 97"/>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298" name="Freeform 98"/>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299" name="Freeform 99"/>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51300" name="Freeform 100"/>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51301" name="Freeform 101"/>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02" name="Freeform 102"/>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51303" name="Freeform 103"/>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4" name="Freeform 104"/>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05" name="Freeform 105"/>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6" name="Freeform 106"/>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7" name="Freeform 107"/>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308" name="Freeform 108"/>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09" name="Freeform 109"/>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10" name="Freeform 110"/>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51311" name="Freeform 111"/>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12" name="Freeform 112"/>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313" name="Freeform 113"/>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14" name="Freeform 114"/>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315" name="Freeform 115"/>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316" name="Freeform 116"/>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317" name="Freeform 117"/>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318" name="Freeform 118"/>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319" name="Freeform 119"/>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320" name="Freeform 120"/>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321" name="Freeform 121"/>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322" name="Freeform 122"/>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323" name="Freeform 123"/>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51324" name="Freeform 124"/>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5" name="Freeform 125"/>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6" name="Freeform 126"/>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7" name="Freeform 127"/>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8" name="Freeform 128"/>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29" name="Freeform 129"/>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0" name="Freeform 130"/>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1" name="Freeform 131"/>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2" name="Freeform 132"/>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3" name="Freeform 133"/>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4" name="Freeform 134"/>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5" name="Freeform 135"/>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6" name="Freeform 136"/>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7" name="Freeform 137"/>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8" name="Freeform 138"/>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39" name="Freeform 139"/>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0" name="Line 140"/>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1" name="Freeform 141"/>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2" name="Freeform 142"/>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3" name="Freeform 143"/>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4" name="Freeform 144"/>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5" name="Freeform 145"/>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6" name="Freeform 146"/>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7" name="Line 147"/>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8" name="Freeform 148"/>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9" name="Freeform 149"/>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0" name="Freeform 150"/>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1" name="Freeform 151"/>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2" name="Freeform 152"/>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3" name="Freeform 153"/>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4" name="Freeform 154"/>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5" name="Freeform 155"/>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6" name="Freeform 156"/>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7" name="Freeform 157"/>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8" name="Freeform 158"/>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59" name="Freeform 159"/>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0" name="Freeform 160"/>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1" name="Freeform 161"/>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2" name="Freeform 162"/>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3" name="Freeform 163"/>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4" name="Freeform 164"/>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5" name="Freeform 165"/>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6" name="Freeform 166"/>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7" name="Freeform 167"/>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8" name="Freeform 168"/>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69" name="Freeform 169"/>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0" name="Freeform 170"/>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1" name="Freeform 171"/>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2" name="Freeform 172"/>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3" name="Freeform 173"/>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4" name="Freeform 174"/>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5" name="Freeform 175"/>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6" name="Freeform 176"/>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7" name="Freeform 177"/>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8" name="Freeform 178"/>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79" name="Freeform 179"/>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0" name="Freeform 180"/>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1" name="Freeform 181"/>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2" name="Freeform 182"/>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3" name="Freeform 183"/>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4" name="Freeform 184"/>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5" name="Freeform 185"/>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6" name="Freeform 186"/>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87" name="Freeform 187"/>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88" name="Rectangle 188"/>
          <p:cNvSpPr>
            <a:spLocks noChangeArrowheads="1"/>
          </p:cNvSpPr>
          <p:nvPr/>
        </p:nvSpPr>
        <p:spPr bwMode="auto">
          <a:xfrm>
            <a:off x="5461000" y="4478338"/>
            <a:ext cx="3141663" cy="69850"/>
          </a:xfrm>
          <a:prstGeom prst="rect">
            <a:avLst/>
          </a:prstGeom>
          <a:solidFill>
            <a:srgbClr val="00FFFF"/>
          </a:solidFill>
          <a:ln w="9525">
            <a:solidFill>
              <a:srgbClr val="00FFFF"/>
            </a:solidFill>
            <a:miter lim="800000"/>
            <a:headEnd/>
            <a:tailEnd/>
          </a:ln>
        </p:spPr>
        <p:txBody>
          <a:bodyPr wrap="none" anchor="ctr"/>
          <a:lstStyle/>
          <a:p>
            <a:endParaRPr lang="zh-CN" altLang="en-US"/>
          </a:p>
        </p:txBody>
      </p:sp>
      <p:sp>
        <p:nvSpPr>
          <p:cNvPr id="51389" name="Rectangle 189"/>
          <p:cNvSpPr>
            <a:spLocks noChangeArrowheads="1"/>
          </p:cNvSpPr>
          <p:nvPr/>
        </p:nvSpPr>
        <p:spPr bwMode="auto">
          <a:xfrm rot="1714447">
            <a:off x="5440363" y="4462463"/>
            <a:ext cx="3286125" cy="69850"/>
          </a:xfrm>
          <a:prstGeom prst="rect">
            <a:avLst/>
          </a:prstGeom>
          <a:noFill/>
          <a:ln w="38100">
            <a:solidFill>
              <a:srgbClr val="00FFFF"/>
            </a:solidFill>
            <a:prstDash val="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51390" name="Group 190"/>
          <p:cNvGrpSpPr>
            <a:grpSpLocks/>
          </p:cNvGrpSpPr>
          <p:nvPr/>
        </p:nvGrpSpPr>
        <p:grpSpPr bwMode="auto">
          <a:xfrm>
            <a:off x="7107238" y="4167188"/>
            <a:ext cx="685800" cy="304800"/>
            <a:chOff x="1872" y="3168"/>
            <a:chExt cx="432" cy="192"/>
          </a:xfrm>
        </p:grpSpPr>
        <p:sp>
          <p:nvSpPr>
            <p:cNvPr id="51391" name="Line 191"/>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2" name="Line 192"/>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3" name="Line 193"/>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4" name="Line 194"/>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395" name="Group 195"/>
          <p:cNvGrpSpPr>
            <a:grpSpLocks/>
          </p:cNvGrpSpPr>
          <p:nvPr/>
        </p:nvGrpSpPr>
        <p:grpSpPr bwMode="auto">
          <a:xfrm rot="1592579">
            <a:off x="6932613" y="4787900"/>
            <a:ext cx="1079500" cy="304800"/>
            <a:chOff x="1872" y="3168"/>
            <a:chExt cx="432" cy="192"/>
          </a:xfrm>
        </p:grpSpPr>
        <p:sp>
          <p:nvSpPr>
            <p:cNvPr id="51396" name="Line 196"/>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7" name="Line 197"/>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8" name="Line 198"/>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99" name="Line 199"/>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400" name="Group 200"/>
          <p:cNvGrpSpPr>
            <a:grpSpLocks/>
          </p:cNvGrpSpPr>
          <p:nvPr/>
        </p:nvGrpSpPr>
        <p:grpSpPr bwMode="auto">
          <a:xfrm rot="-3394506">
            <a:off x="8016081" y="4858545"/>
            <a:ext cx="180975" cy="322262"/>
            <a:chOff x="4495" y="2334"/>
            <a:chExt cx="114" cy="203"/>
          </a:xfrm>
        </p:grpSpPr>
        <p:grpSp>
          <p:nvGrpSpPr>
            <p:cNvPr id="51401" name="Group 201"/>
            <p:cNvGrpSpPr>
              <a:grpSpLocks/>
            </p:cNvGrpSpPr>
            <p:nvPr/>
          </p:nvGrpSpPr>
          <p:grpSpPr bwMode="auto">
            <a:xfrm>
              <a:off x="4495" y="2334"/>
              <a:ext cx="114" cy="203"/>
              <a:chOff x="4495" y="2334"/>
              <a:chExt cx="114" cy="203"/>
            </a:xfrm>
          </p:grpSpPr>
          <p:sp>
            <p:nvSpPr>
              <p:cNvPr id="51402" name="Freeform 202"/>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51403" name="Freeform 203"/>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51404" name="Freeform 204"/>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405" name="Freeform 205"/>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51406" name="Freeform 206"/>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407" name="Freeform 207"/>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08" name="Freeform 208"/>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09" name="Freeform 209"/>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10" name="Freeform 210"/>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11" name="Freeform 211"/>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12" name="Freeform 212"/>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13" name="Freeform 213"/>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414" name="Freeform 214"/>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15" name="Freeform 215"/>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16" name="Freeform 216"/>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17" name="Freeform 217"/>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18" name="Freeform 218"/>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419" name="Freeform 219"/>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0" name="Freeform 220"/>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1" name="Freeform 221"/>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422" name="Freeform 222"/>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51423" name="Freeform 223"/>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424" name="Freeform 224"/>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425" name="Freeform 225"/>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51426" name="Freeform 226"/>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427" name="Freeform 227"/>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28" name="Freeform 228"/>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29" name="Freeform 229"/>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430" name="Freeform 230"/>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51431" name="Freeform 231"/>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51432" name="Freeform 232"/>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33" name="Freeform 233"/>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34" name="Freeform 234"/>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5" name="Freeform 235"/>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6" name="Freeform 236"/>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437" name="Freeform 237"/>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38" name="Freeform 238"/>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51439" name="Freeform 239"/>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40" name="Freeform 240"/>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51441" name="Freeform 241"/>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51442" name="Freeform 242"/>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51443" name="Freeform 243"/>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51444" name="Freeform 244"/>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445" name="Freeform 245"/>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51446" name="Freeform 246"/>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47" name="Freeform 247"/>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51448" name="Freeform 248"/>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49" name="Freeform 249"/>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450" name="Freeform 250"/>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51" name="Freeform 251"/>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52" name="Freeform 252"/>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53" name="Freeform 253"/>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454" name="Freeform 254"/>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51455" name="Freeform 255"/>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56" name="Freeform 256"/>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57" name="Freeform 257"/>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51458" name="Freeform 258"/>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51459" name="Freeform 259"/>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60" name="Freeform 260"/>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51461" name="Freeform 261"/>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51462" name="Freeform 262"/>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63" name="Freeform 263"/>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4" name="Freeform 264"/>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5" name="Freeform 265"/>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51466" name="Freeform 266"/>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7" name="Freeform 267"/>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68" name="Freeform 268"/>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69" name="Freeform 269"/>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70" name="Freeform 270"/>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71" name="Freeform 271"/>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72" name="Freeform 272"/>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73" name="Freeform 273"/>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74" name="Freeform 274"/>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75" name="Freeform 275"/>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76" name="Freeform 276"/>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77" name="Freeform 277"/>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78" name="Freeform 278"/>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51479" name="Freeform 279"/>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480" name="Freeform 280"/>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51481" name="Freeform 281"/>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51482" name="Freeform 282"/>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51483" name="Freeform 283"/>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84" name="Freeform 284"/>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51485" name="Freeform 285"/>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86" name="Freeform 286"/>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487" name="Freeform 287"/>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51488" name="Freeform 288"/>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51489" name="Freeform 289"/>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0" name="Freeform 290"/>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491" name="Freeform 291"/>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2" name="Freeform 292"/>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493" name="Freeform 293"/>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94" name="Freeform 294"/>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51495" name="Freeform 295"/>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51496" name="Freeform 296"/>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497" name="Freeform 297"/>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51498" name="Freeform 298"/>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499" name="Freeform 299"/>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0" name="Freeform 300"/>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1" name="Freeform 301"/>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2" name="Freeform 302"/>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503" name="Freeform 303"/>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4" name="Freeform 304"/>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5" name="Freeform 305"/>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51506" name="Freeform 306"/>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7" name="Freeform 307"/>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51508" name="Freeform 308"/>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09" name="Freeform 309"/>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51510" name="Freeform 310"/>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51511" name="Freeform 311"/>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51512" name="Freeform 312"/>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51513" name="Freeform 313"/>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51514" name="Freeform 314"/>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51515" name="Freeform 315"/>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51516" name="Freeform 316"/>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51517" name="Freeform 317"/>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51518" name="Freeform 318"/>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51519" name="Freeform 319"/>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0" name="Freeform 320"/>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1" name="Freeform 321"/>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2" name="Freeform 322"/>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3" name="Freeform 323"/>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4" name="Freeform 324"/>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5" name="Freeform 325"/>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6" name="Freeform 326"/>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7" name="Freeform 327"/>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8" name="Freeform 328"/>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29" name="Freeform 329"/>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0" name="Freeform 330"/>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1" name="Freeform 331"/>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2" name="Freeform 332"/>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3" name="Freeform 333"/>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4" name="Freeform 334"/>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5" name="Line 335"/>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36" name="Freeform 336"/>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7" name="Freeform 337"/>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8" name="Freeform 338"/>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9" name="Freeform 339"/>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0" name="Freeform 340"/>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1" name="Freeform 341"/>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2" name="Line 342"/>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43" name="Freeform 343"/>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4" name="Freeform 344"/>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5" name="Freeform 345"/>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6" name="Freeform 346"/>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7" name="Freeform 347"/>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8" name="Freeform 348"/>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9" name="Freeform 349"/>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0" name="Freeform 350"/>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1" name="Freeform 351"/>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2" name="Freeform 352"/>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3" name="Freeform 353"/>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4" name="Freeform 354"/>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5" name="Freeform 355"/>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6" name="Freeform 356"/>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7" name="Freeform 357"/>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8" name="Freeform 358"/>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9" name="Freeform 359"/>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0" name="Freeform 360"/>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1" name="Freeform 361"/>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2" name="Freeform 362"/>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3" name="Freeform 363"/>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4" name="Freeform 364"/>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5" name="Freeform 365"/>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6" name="Freeform 366"/>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7" name="Freeform 367"/>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8" name="Freeform 368"/>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9" name="Freeform 369"/>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0" name="Freeform 370"/>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1" name="Freeform 371"/>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2" name="Freeform 372"/>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3" name="Freeform 373"/>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4" name="Freeform 374"/>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5" name="Freeform 375"/>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6" name="Freeform 376"/>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7" name="Freeform 377"/>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8" name="Freeform 378"/>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9" name="Freeform 379"/>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0" name="Freeform 380"/>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1" name="Freeform 381"/>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2" name="Freeform 382"/>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583" name="Text Box 383"/>
          <p:cNvSpPr txBox="1">
            <a:spLocks noChangeArrowheads="1"/>
          </p:cNvSpPr>
          <p:nvPr/>
        </p:nvSpPr>
        <p:spPr bwMode="auto">
          <a:xfrm>
            <a:off x="6767513" y="4052888"/>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FFFF00"/>
                </a:solidFill>
                <a:latin typeface="Times New Roman" pitchFamily="18" charset="0"/>
              </a:rPr>
              <a:t>O</a:t>
            </a:r>
            <a:endParaRPr lang="en-US" altLang="zh-CN" sz="2400" b="1" i="1">
              <a:latin typeface="Times New Roman" pitchFamily="18" charset="0"/>
            </a:endParaRPr>
          </a:p>
        </p:txBody>
      </p:sp>
      <p:graphicFrame>
        <p:nvGraphicFramePr>
          <p:cNvPr id="51584" name="Object 384"/>
          <p:cNvGraphicFramePr>
            <a:graphicFrameLocks/>
          </p:cNvGraphicFramePr>
          <p:nvPr/>
        </p:nvGraphicFramePr>
        <p:xfrm>
          <a:off x="7335838" y="3938588"/>
          <a:ext cx="331787" cy="503237"/>
        </p:xfrm>
        <a:graphic>
          <a:graphicData uri="http://schemas.openxmlformats.org/presentationml/2006/ole">
            <mc:AlternateContent xmlns:mc="http://schemas.openxmlformats.org/markup-compatibility/2006">
              <mc:Choice xmlns:v="urn:schemas-microsoft-com:vml" Requires="v">
                <p:oleObj spid="_x0000_s84002" name="Equation" r:id="rId7" imgW="152280" imgH="419040" progId="Equation.3">
                  <p:embed/>
                </p:oleObj>
              </mc:Choice>
              <mc:Fallback>
                <p:oleObj name="Equation" r:id="rId7" imgW="152280" imgH="4190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5838" y="3938588"/>
                        <a:ext cx="331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85" name="Rectangle 385"/>
          <p:cNvSpPr>
            <a:spLocks noChangeArrowheads="1"/>
          </p:cNvSpPr>
          <p:nvPr/>
        </p:nvSpPr>
        <p:spPr bwMode="auto">
          <a:xfrm rot="1463351">
            <a:off x="7335838" y="4700588"/>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00FF00"/>
                </a:solidFill>
                <a:latin typeface="Times New Roman" pitchFamily="18" charset="0"/>
              </a:rPr>
              <a:t>r</a:t>
            </a:r>
          </a:p>
        </p:txBody>
      </p:sp>
      <p:sp>
        <p:nvSpPr>
          <p:cNvPr id="51586" name="Arc 386"/>
          <p:cNvSpPr>
            <a:spLocks/>
          </p:cNvSpPr>
          <p:nvPr/>
        </p:nvSpPr>
        <p:spPr bwMode="auto">
          <a:xfrm flipH="1">
            <a:off x="6257925" y="4168775"/>
            <a:ext cx="762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587" name="Text Box 387"/>
          <p:cNvSpPr txBox="1">
            <a:spLocks noChangeArrowheads="1"/>
          </p:cNvSpPr>
          <p:nvPr/>
        </p:nvSpPr>
        <p:spPr bwMode="auto">
          <a:xfrm>
            <a:off x="5811838" y="4014788"/>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400" b="1" i="1">
                <a:solidFill>
                  <a:srgbClr val="FFFF00"/>
                </a:solidFill>
                <a:latin typeface="Times New Roman" pitchFamily="18" charset="0"/>
                <a:sym typeface="Symbol" pitchFamily="18" charset="2"/>
              </a:rPr>
              <a:t></a:t>
            </a:r>
            <a:endParaRPr lang="en-US" altLang="zh-CN" sz="2400" b="1" i="1">
              <a:latin typeface="Times New Roman" pitchFamily="18" charset="0"/>
            </a:endParaRPr>
          </a:p>
        </p:txBody>
      </p:sp>
      <p:sp>
        <p:nvSpPr>
          <p:cNvPr id="51588" name="Text Box 388"/>
          <p:cNvSpPr txBox="1">
            <a:spLocks noChangeArrowheads="1"/>
          </p:cNvSpPr>
          <p:nvPr/>
        </p:nvSpPr>
        <p:spPr bwMode="auto">
          <a:xfrm>
            <a:off x="738188" y="3357563"/>
            <a:ext cx="50577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昆虫落到杆上的过程为完全非弹性碰撞</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对于昆虫和杆构成的系统，合外力矩为零，动量矩守恒</a:t>
            </a:r>
          </a:p>
        </p:txBody>
      </p:sp>
      <p:sp>
        <p:nvSpPr>
          <p:cNvPr id="51589" name="AutoShape 389"/>
          <p:cNvSpPr>
            <a:spLocks noChangeArrowheads="1"/>
          </p:cNvSpPr>
          <p:nvPr/>
        </p:nvSpPr>
        <p:spPr bwMode="auto">
          <a:xfrm>
            <a:off x="1314450" y="5251450"/>
            <a:ext cx="304800" cy="914400"/>
          </a:xfrm>
          <a:prstGeom prst="curvedRightArrow">
            <a:avLst>
              <a:gd name="adj1" fmla="val 60000"/>
              <a:gd name="adj2" fmla="val 120000"/>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0" name="Text Box 390"/>
          <p:cNvSpPr txBox="1">
            <a:spLocks noChangeArrowheads="1"/>
          </p:cNvSpPr>
          <p:nvPr/>
        </p:nvSpPr>
        <p:spPr bwMode="auto">
          <a:xfrm>
            <a:off x="111125" y="400050"/>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例</a:t>
            </a:r>
          </a:p>
        </p:txBody>
      </p:sp>
      <p:sp>
        <p:nvSpPr>
          <p:cNvPr id="51591" name="Text Box 391"/>
          <p:cNvSpPr txBox="1">
            <a:spLocks noChangeArrowheads="1"/>
          </p:cNvSpPr>
          <p:nvPr/>
        </p:nvSpPr>
        <p:spPr bwMode="auto">
          <a:xfrm>
            <a:off x="144463" y="3452813"/>
            <a:ext cx="827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FF00"/>
                </a:solidFill>
                <a:latin typeface="Times New Roman" pitchFamily="18" charset="0"/>
              </a:rPr>
              <a:t>解</a:t>
            </a:r>
          </a:p>
        </p:txBody>
      </p:sp>
      <p:sp>
        <p:nvSpPr>
          <p:cNvPr id="51592" name="Text Box 392"/>
          <p:cNvSpPr txBox="1">
            <a:spLocks noChangeArrowheads="1"/>
          </p:cNvSpPr>
          <p:nvPr/>
        </p:nvSpPr>
        <p:spPr bwMode="auto">
          <a:xfrm>
            <a:off x="250825" y="2784475"/>
            <a:ext cx="4718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rgbClr val="FFFF00"/>
                </a:solidFill>
                <a:latin typeface="Times New Roman" pitchFamily="18" charset="0"/>
              </a:rPr>
              <a:t>求</a:t>
            </a:r>
            <a:r>
              <a:rPr lang="zh-CN" altLang="en-US" sz="2400" b="1">
                <a:solidFill>
                  <a:srgbClr val="FFFF66"/>
                </a:solidFill>
                <a:latin typeface="Times New Roman" pitchFamily="18" charset="0"/>
              </a:rPr>
              <a:t> </a:t>
            </a:r>
            <a:r>
              <a:rPr lang="zh-CN" altLang="en-US" sz="2400" b="1">
                <a:solidFill>
                  <a:schemeClr val="bg1"/>
                </a:solidFill>
                <a:latin typeface="Times New Roman" pitchFamily="18" charset="0"/>
              </a:rPr>
              <a:t> 昆虫沿杆爬行的</a:t>
            </a:r>
            <a:r>
              <a:rPr lang="zh-CN" altLang="en-US" sz="2400" b="1">
                <a:solidFill>
                  <a:srgbClr val="66FFFF"/>
                </a:solidFill>
                <a:latin typeface="Times New Roman" pitchFamily="18" charset="0"/>
              </a:rPr>
              <a:t>速度</a:t>
            </a:r>
            <a:r>
              <a:rPr lang="zh-CN" altLang="en-US" sz="2400" b="1">
                <a:solidFill>
                  <a:schemeClr val="bg1"/>
                </a:solidFill>
                <a:latin typeface="Times New Roman" pitchFamily="18" charset="0"/>
              </a:rPr>
              <a:t>。</a:t>
            </a:r>
            <a:endParaRPr kumimoji="1" lang="zh-CN" altLang="en-US" sz="2400" b="1">
              <a:latin typeface="Times New Roman" pitchFamily="18" charset="0"/>
            </a:endParaRPr>
          </a:p>
        </p:txBody>
      </p:sp>
    </p:spTree>
    <p:extLst>
      <p:ext uri="{BB962C8B-B14F-4D97-AF65-F5344CB8AC3E}">
        <p14:creationId xmlns:p14="http://schemas.microsoft.com/office/powerpoint/2010/main" val="1411652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591"/>
                                        </p:tgtEl>
                                        <p:attrNameLst>
                                          <p:attrName>style.visibility</p:attrName>
                                        </p:attrNameLst>
                                      </p:cBhvr>
                                      <p:to>
                                        <p:strVal val="visible"/>
                                      </p:to>
                                    </p:set>
                                    <p:animEffect transition="in" filter="wipe(left)">
                                      <p:cBhvr>
                                        <p:cTn id="7" dur="500"/>
                                        <p:tgtEl>
                                          <p:spTgt spid="515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588"/>
                                        </p:tgtEl>
                                        <p:attrNameLst>
                                          <p:attrName>style.visibility</p:attrName>
                                        </p:attrNameLst>
                                      </p:cBhvr>
                                      <p:to>
                                        <p:strVal val="visible"/>
                                      </p:to>
                                    </p:set>
                                    <p:animEffect transition="in" filter="wipe(left)">
                                      <p:cBhvr>
                                        <p:cTn id="12" dur="500"/>
                                        <p:tgtEl>
                                          <p:spTgt spid="51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1203"/>
                                        </p:tgtEl>
                                        <p:attrNameLst>
                                          <p:attrName>style.visibility</p:attrName>
                                        </p:attrNameLst>
                                      </p:cBhvr>
                                      <p:to>
                                        <p:strVal val="visible"/>
                                      </p:to>
                                    </p:set>
                                    <p:animEffect transition="in" filter="wipe(left)">
                                      <p:cBhvr>
                                        <p:cTn id="17" dur="500"/>
                                        <p:tgtEl>
                                          <p:spTgt spid="512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589"/>
                                        </p:tgtEl>
                                        <p:attrNameLst>
                                          <p:attrName>style.visibility</p:attrName>
                                        </p:attrNameLst>
                                      </p:cBhvr>
                                      <p:to>
                                        <p:strVal val="visible"/>
                                      </p:to>
                                    </p:set>
                                    <p:animEffect transition="in" filter="wipe(up)">
                                      <p:cBhvr>
                                        <p:cTn id="22" dur="500"/>
                                        <p:tgtEl>
                                          <p:spTgt spid="515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1204"/>
                                        </p:tgtEl>
                                        <p:attrNameLst>
                                          <p:attrName>style.visibility</p:attrName>
                                        </p:attrNameLst>
                                      </p:cBhvr>
                                      <p:to>
                                        <p:strVal val="visible"/>
                                      </p:to>
                                    </p:set>
                                    <p:animEffect transition="in" filter="wipe(left)">
                                      <p:cBhvr>
                                        <p:cTn id="27" dur="500"/>
                                        <p:tgtEl>
                                          <p:spTgt spid="512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389"/>
                                        </p:tgtEl>
                                        <p:attrNameLst>
                                          <p:attrName>style.visibility</p:attrName>
                                        </p:attrNameLst>
                                      </p:cBhvr>
                                      <p:to>
                                        <p:strVal val="visible"/>
                                      </p:to>
                                    </p:set>
                                    <p:animEffect transition="in" filter="wipe(left)">
                                      <p:cBhvr>
                                        <p:cTn id="32" dur="500"/>
                                        <p:tgtEl>
                                          <p:spTgt spid="513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586"/>
                                        </p:tgtEl>
                                        <p:attrNameLst>
                                          <p:attrName>style.visibility</p:attrName>
                                        </p:attrNameLst>
                                      </p:cBhvr>
                                      <p:to>
                                        <p:strVal val="visible"/>
                                      </p:to>
                                    </p:set>
                                    <p:animEffect transition="in" filter="wipe(left)">
                                      <p:cBhvr>
                                        <p:cTn id="37" dur="500"/>
                                        <p:tgtEl>
                                          <p:spTgt spid="515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587"/>
                                        </p:tgtEl>
                                        <p:attrNameLst>
                                          <p:attrName>style.visibility</p:attrName>
                                        </p:attrNameLst>
                                      </p:cBhvr>
                                      <p:to>
                                        <p:strVal val="visible"/>
                                      </p:to>
                                    </p:set>
                                    <p:animEffect transition="in" filter="wipe(left)">
                                      <p:cBhvr>
                                        <p:cTn id="42" dur="500"/>
                                        <p:tgtEl>
                                          <p:spTgt spid="515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1395"/>
                                        </p:tgtEl>
                                        <p:attrNameLst>
                                          <p:attrName>style.visibility</p:attrName>
                                        </p:attrNameLst>
                                      </p:cBhvr>
                                      <p:to>
                                        <p:strVal val="visible"/>
                                      </p:to>
                                    </p:set>
                                    <p:animEffect transition="in" filter="wipe(left)">
                                      <p:cBhvr>
                                        <p:cTn id="47" dur="500"/>
                                        <p:tgtEl>
                                          <p:spTgt spid="513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585"/>
                                        </p:tgtEl>
                                        <p:attrNameLst>
                                          <p:attrName>style.visibility</p:attrName>
                                        </p:attrNameLst>
                                      </p:cBhvr>
                                      <p:to>
                                        <p:strVal val="visible"/>
                                      </p:to>
                                    </p:set>
                                    <p:animEffect transition="in" filter="wipe(left)">
                                      <p:cBhvr>
                                        <p:cTn id="52" dur="500"/>
                                        <p:tgtEl>
                                          <p:spTgt spid="515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1400"/>
                                        </p:tgtEl>
                                        <p:attrNameLst>
                                          <p:attrName>style.visibility</p:attrName>
                                        </p:attrNameLst>
                                      </p:cBhvr>
                                      <p:to>
                                        <p:strVal val="visible"/>
                                      </p:to>
                                    </p:set>
                                    <p:animEffect transition="in" filter="wipe(left)">
                                      <p:cBhvr>
                                        <p:cTn id="57" dur="500"/>
                                        <p:tgtEl>
                                          <p:spTgt spid="51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9" grpId="0" animBg="1"/>
      <p:bldP spid="51585" grpId="0" autoUpdateAnimBg="0"/>
      <p:bldP spid="51586" grpId="0" animBg="1"/>
      <p:bldP spid="51587" grpId="0" autoUpdateAnimBg="0"/>
      <p:bldP spid="51588" grpId="0" autoUpdateAnimBg="0"/>
      <p:bldP spid="51589" grpId="0" animBg="1"/>
      <p:bldP spid="5159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p:cNvGraphicFramePr>
          <p:nvPr>
            <p:extLst>
              <p:ext uri="{D42A27DB-BD31-4B8C-83A1-F6EECF244321}">
                <p14:modId xmlns:p14="http://schemas.microsoft.com/office/powerpoint/2010/main" val="435978151"/>
              </p:ext>
            </p:extLst>
          </p:nvPr>
        </p:nvGraphicFramePr>
        <p:xfrm>
          <a:off x="5238970" y="2455225"/>
          <a:ext cx="1690687" cy="827087"/>
        </p:xfrm>
        <a:graphic>
          <a:graphicData uri="http://schemas.openxmlformats.org/presentationml/2006/ole">
            <mc:AlternateContent xmlns:mc="http://schemas.openxmlformats.org/markup-compatibility/2006">
              <mc:Choice xmlns:v="urn:schemas-microsoft-com:vml" Requires="v">
                <p:oleObj spid="_x0000_s85069" name="Equation" r:id="rId3" imgW="1688760" imgH="825480" progId="Equation.3">
                  <p:embed/>
                </p:oleObj>
              </mc:Choice>
              <mc:Fallback>
                <p:oleObj name="Equation" r:id="rId3" imgW="1688760" imgH="825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970" y="2455225"/>
                        <a:ext cx="1690687"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7" name="Object 3"/>
          <p:cNvGraphicFramePr>
            <a:graphicFrameLocks/>
          </p:cNvGraphicFramePr>
          <p:nvPr>
            <p:extLst>
              <p:ext uri="{D42A27DB-BD31-4B8C-83A1-F6EECF244321}">
                <p14:modId xmlns:p14="http://schemas.microsoft.com/office/powerpoint/2010/main" val="2639098360"/>
              </p:ext>
            </p:extLst>
          </p:nvPr>
        </p:nvGraphicFramePr>
        <p:xfrm>
          <a:off x="5020622" y="3375182"/>
          <a:ext cx="2792413" cy="825500"/>
        </p:xfrm>
        <a:graphic>
          <a:graphicData uri="http://schemas.openxmlformats.org/presentationml/2006/ole">
            <mc:AlternateContent xmlns:mc="http://schemas.openxmlformats.org/markup-compatibility/2006">
              <mc:Choice xmlns:v="urn:schemas-microsoft-com:vml" Requires="v">
                <p:oleObj spid="_x0000_s85070" name="Equation" r:id="rId5" imgW="2793960" imgH="825480" progId="Equation.3">
                  <p:embed/>
                </p:oleObj>
              </mc:Choice>
              <mc:Fallback>
                <p:oleObj name="Equation" r:id="rId5" imgW="2793960" imgH="825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622" y="3375182"/>
                        <a:ext cx="279241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p:cNvGraphicFramePr>
          <p:nvPr>
            <p:extLst>
              <p:ext uri="{D42A27DB-BD31-4B8C-83A1-F6EECF244321}">
                <p14:modId xmlns:p14="http://schemas.microsoft.com/office/powerpoint/2010/main" val="1154509577"/>
              </p:ext>
            </p:extLst>
          </p:nvPr>
        </p:nvGraphicFramePr>
        <p:xfrm>
          <a:off x="3220397" y="4456269"/>
          <a:ext cx="2979738" cy="828675"/>
        </p:xfrm>
        <a:graphic>
          <a:graphicData uri="http://schemas.openxmlformats.org/presentationml/2006/ole">
            <mc:AlternateContent xmlns:mc="http://schemas.openxmlformats.org/markup-compatibility/2006">
              <mc:Choice xmlns:v="urn:schemas-microsoft-com:vml" Requires="v">
                <p:oleObj spid="_x0000_s85071" name="Equation" r:id="rId7" imgW="2971800" imgH="825480" progId="Equation.3">
                  <p:embed/>
                </p:oleObj>
              </mc:Choice>
              <mc:Fallback>
                <p:oleObj name="Equation" r:id="rId7" imgW="2971800" imgH="825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0397" y="4456269"/>
                        <a:ext cx="2979738"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5"/>
          <p:cNvGraphicFramePr>
            <a:graphicFrameLocks/>
          </p:cNvGraphicFramePr>
          <p:nvPr>
            <p:extLst>
              <p:ext uri="{D42A27DB-BD31-4B8C-83A1-F6EECF244321}">
                <p14:modId xmlns:p14="http://schemas.microsoft.com/office/powerpoint/2010/main" val="2601185528"/>
              </p:ext>
            </p:extLst>
          </p:nvPr>
        </p:nvGraphicFramePr>
        <p:xfrm>
          <a:off x="1334447" y="5607207"/>
          <a:ext cx="4117975" cy="825500"/>
        </p:xfrm>
        <a:graphic>
          <a:graphicData uri="http://schemas.openxmlformats.org/presentationml/2006/ole">
            <mc:AlternateContent xmlns:mc="http://schemas.openxmlformats.org/markup-compatibility/2006">
              <mc:Choice xmlns:v="urn:schemas-microsoft-com:vml" Requires="v">
                <p:oleObj spid="_x0000_s85072" name="Equation" r:id="rId9" imgW="4101840" imgH="825480" progId="Equation.3">
                  <p:embed/>
                </p:oleObj>
              </mc:Choice>
              <mc:Fallback>
                <p:oleObj name="Equation" r:id="rId9" imgW="410184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4447" y="5607207"/>
                        <a:ext cx="4117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p:cNvGraphicFramePr>
          <p:nvPr>
            <p:extLst>
              <p:ext uri="{D42A27DB-BD31-4B8C-83A1-F6EECF244321}">
                <p14:modId xmlns:p14="http://schemas.microsoft.com/office/powerpoint/2010/main" val="2372601517"/>
              </p:ext>
            </p:extLst>
          </p:nvPr>
        </p:nvGraphicFramePr>
        <p:xfrm>
          <a:off x="5452422" y="5607207"/>
          <a:ext cx="2565400" cy="917575"/>
        </p:xfrm>
        <a:graphic>
          <a:graphicData uri="http://schemas.openxmlformats.org/presentationml/2006/ole">
            <mc:AlternateContent xmlns:mc="http://schemas.openxmlformats.org/markup-compatibility/2006">
              <mc:Choice xmlns:v="urn:schemas-microsoft-com:vml" Requires="v">
                <p:oleObj spid="_x0000_s85073" name="Equation" r:id="rId11" imgW="2552400" imgH="914400" progId="Equation.3">
                  <p:embed/>
                </p:oleObj>
              </mc:Choice>
              <mc:Fallback>
                <p:oleObj name="Equation" r:id="rId11" imgW="2552400" imgH="91440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2422" y="5607207"/>
                        <a:ext cx="25654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7"/>
          <p:cNvSpPr txBox="1">
            <a:spLocks noChangeArrowheads="1"/>
          </p:cNvSpPr>
          <p:nvPr/>
        </p:nvSpPr>
        <p:spPr bwMode="auto">
          <a:xfrm>
            <a:off x="520920" y="2633025"/>
            <a:ext cx="345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chemeClr val="bg1"/>
                </a:solidFill>
                <a:latin typeface="Times New Roman" pitchFamily="18" charset="0"/>
              </a:rPr>
              <a:t>使杆以匀角速度转动</a:t>
            </a:r>
          </a:p>
        </p:txBody>
      </p:sp>
      <p:sp>
        <p:nvSpPr>
          <p:cNvPr id="52232" name="AutoShape 8"/>
          <p:cNvSpPr>
            <a:spLocks noChangeArrowheads="1"/>
          </p:cNvSpPr>
          <p:nvPr/>
        </p:nvSpPr>
        <p:spPr bwMode="auto">
          <a:xfrm>
            <a:off x="4119782" y="2777487"/>
            <a:ext cx="720725" cy="215900"/>
          </a:xfrm>
          <a:prstGeom prst="rightArrow">
            <a:avLst>
              <a:gd name="adj1" fmla="val 50000"/>
              <a:gd name="adj2" fmla="val 83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233" name="Object 9"/>
          <p:cNvGraphicFramePr>
            <a:graphicFrameLocks noGrp="1"/>
          </p:cNvGraphicFramePr>
          <p:nvPr>
            <p:ph sz="half" idx="1"/>
            <p:extLst>
              <p:ext uri="{D42A27DB-BD31-4B8C-83A1-F6EECF244321}">
                <p14:modId xmlns:p14="http://schemas.microsoft.com/office/powerpoint/2010/main" val="4147652189"/>
              </p:ext>
            </p:extLst>
          </p:nvPr>
        </p:nvGraphicFramePr>
        <p:xfrm>
          <a:off x="1956747" y="3591082"/>
          <a:ext cx="2197100" cy="419100"/>
        </p:xfrm>
        <a:graphic>
          <a:graphicData uri="http://schemas.openxmlformats.org/presentationml/2006/ole">
            <mc:AlternateContent xmlns:mc="http://schemas.openxmlformats.org/markup-compatibility/2006">
              <mc:Choice xmlns:v="urn:schemas-microsoft-com:vml" Requires="v">
                <p:oleObj spid="_x0000_s85074" name="公式" r:id="rId13" imgW="2197080" imgH="419040" progId="Equation.3">
                  <p:embed/>
                </p:oleObj>
              </mc:Choice>
              <mc:Fallback>
                <p:oleObj name="公式" r:id="rId13" imgW="2197080" imgH="419040" progId="Equation.3">
                  <p:embed/>
                  <p:pic>
                    <p:nvPicPr>
                      <p:cNvPr id="0" name=""/>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6747" y="3591082"/>
                        <a:ext cx="2197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4" name="Text Box 10"/>
          <p:cNvSpPr txBox="1">
            <a:spLocks noChangeArrowheads="1"/>
          </p:cNvSpPr>
          <p:nvPr/>
        </p:nvSpPr>
        <p:spPr bwMode="auto">
          <a:xfrm>
            <a:off x="485135" y="4672169"/>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bg1"/>
                </a:solidFill>
                <a:latin typeface="Times New Roman" pitchFamily="18" charset="0"/>
              </a:rPr>
              <a:t>代入得</a:t>
            </a:r>
          </a:p>
        </p:txBody>
      </p:sp>
      <p:sp>
        <p:nvSpPr>
          <p:cNvPr id="52235" name="Text Box 11"/>
          <p:cNvSpPr txBox="1">
            <a:spLocks noChangeArrowheads="1"/>
          </p:cNvSpPr>
          <p:nvPr/>
        </p:nvSpPr>
        <p:spPr bwMode="auto">
          <a:xfrm>
            <a:off x="899592" y="468510"/>
            <a:ext cx="1447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a:solidFill>
                  <a:schemeClr val="bg1"/>
                </a:solidFill>
                <a:latin typeface="Times New Roman" pitchFamily="18" charset="0"/>
              </a:rPr>
              <a:t>转动定律</a:t>
            </a:r>
          </a:p>
        </p:txBody>
      </p:sp>
      <p:graphicFrame>
        <p:nvGraphicFramePr>
          <p:cNvPr id="52236" name="Object 12"/>
          <p:cNvGraphicFramePr>
            <a:graphicFrameLocks noGrp="1"/>
          </p:cNvGraphicFramePr>
          <p:nvPr>
            <p:ph sz="half" idx="2"/>
            <p:extLst>
              <p:ext uri="{D42A27DB-BD31-4B8C-83A1-F6EECF244321}">
                <p14:modId xmlns:p14="http://schemas.microsoft.com/office/powerpoint/2010/main" val="150795966"/>
              </p:ext>
            </p:extLst>
          </p:nvPr>
        </p:nvGraphicFramePr>
        <p:xfrm>
          <a:off x="2843734" y="309959"/>
          <a:ext cx="1905000" cy="825500"/>
        </p:xfrm>
        <a:graphic>
          <a:graphicData uri="http://schemas.openxmlformats.org/presentationml/2006/ole">
            <mc:AlternateContent xmlns:mc="http://schemas.openxmlformats.org/markup-compatibility/2006">
              <mc:Choice xmlns:v="urn:schemas-microsoft-com:vml" Requires="v">
                <p:oleObj spid="_x0000_s85075" name="Equation" r:id="rId15" imgW="1904760" imgH="825480" progId="Equation.3">
                  <p:embed/>
                </p:oleObj>
              </mc:Choice>
              <mc:Fallback>
                <p:oleObj name="Equation" r:id="rId15" imgW="1904760" imgH="825480" progId="Equation.3">
                  <p:embed/>
                  <p:pic>
                    <p:nvPicPr>
                      <p:cNvPr id="0" name=""/>
                      <p:cNvPicPr>
                        <a:picLocks noGrp="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734" y="309959"/>
                        <a:ext cx="1905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37" name="Text Box 13"/>
          <p:cNvSpPr txBox="1">
            <a:spLocks noChangeArrowheads="1"/>
          </p:cNvSpPr>
          <p:nvPr/>
        </p:nvSpPr>
        <p:spPr bwMode="auto">
          <a:xfrm>
            <a:off x="628010" y="3519644"/>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chemeClr val="bg1"/>
                </a:solidFill>
                <a:latin typeface="Times New Roman" pitchFamily="18" charset="0"/>
              </a:rPr>
              <a:t>其中</a:t>
            </a:r>
          </a:p>
        </p:txBody>
      </p:sp>
      <p:grpSp>
        <p:nvGrpSpPr>
          <p:cNvPr id="2" name="组合 1"/>
          <p:cNvGrpSpPr/>
          <p:nvPr/>
        </p:nvGrpSpPr>
        <p:grpSpPr>
          <a:xfrm>
            <a:off x="5744370" y="66966"/>
            <a:ext cx="3286125" cy="1693863"/>
            <a:chOff x="5744370" y="66966"/>
            <a:chExt cx="3286125" cy="1693863"/>
          </a:xfrm>
        </p:grpSpPr>
        <p:grpSp>
          <p:nvGrpSpPr>
            <p:cNvPr id="14" name="Group 5"/>
            <p:cNvGrpSpPr>
              <a:grpSpLocks/>
            </p:cNvGrpSpPr>
            <p:nvPr/>
          </p:nvGrpSpPr>
          <p:grpSpPr bwMode="auto">
            <a:xfrm>
              <a:off x="8020845" y="66966"/>
              <a:ext cx="180975" cy="322263"/>
              <a:chOff x="4495" y="2334"/>
              <a:chExt cx="114" cy="203"/>
            </a:xfrm>
          </p:grpSpPr>
          <p:grpSp>
            <p:nvGrpSpPr>
              <p:cNvPr id="15" name="Group 6"/>
              <p:cNvGrpSpPr>
                <a:grpSpLocks/>
              </p:cNvGrpSpPr>
              <p:nvPr/>
            </p:nvGrpSpPr>
            <p:grpSpPr bwMode="auto">
              <a:xfrm>
                <a:off x="4495" y="2334"/>
                <a:ext cx="114" cy="203"/>
                <a:chOff x="4495" y="2334"/>
                <a:chExt cx="114" cy="203"/>
              </a:xfrm>
            </p:grpSpPr>
            <p:sp>
              <p:nvSpPr>
                <p:cNvPr id="80" name="Freeform 7"/>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81" name="Freeform 8"/>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82" name="Freeform 9"/>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83" name="Freeform 10"/>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84" name="Freeform 11"/>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85" name="Freeform 12"/>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86" name="Freeform 13"/>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87" name="Freeform 14"/>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88" name="Freeform 15"/>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89" name="Freeform 16"/>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90" name="Freeform 17"/>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91" name="Freeform 18"/>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92" name="Freeform 19"/>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93" name="Freeform 20"/>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94" name="Freeform 21"/>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95" name="Freeform 22"/>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96" name="Freeform 23"/>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97" name="Freeform 24"/>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98" name="Freeform 25"/>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99" name="Freeform 26"/>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00" name="Freeform 27"/>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101" name="Freeform 28"/>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102" name="Freeform 29"/>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103" name="Freeform 30"/>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104" name="Freeform 31"/>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105" name="Freeform 32"/>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06" name="Freeform 33"/>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07" name="Freeform 34"/>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08" name="Freeform 35"/>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109" name="Freeform 36"/>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110" name="Freeform 37"/>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11" name="Freeform 38"/>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12" name="Freeform 39"/>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3" name="Freeform 40"/>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4" name="Freeform 41"/>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15" name="Freeform 42"/>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16" name="Freeform 43"/>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117" name="Freeform 44"/>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18" name="Freeform 45"/>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119" name="Freeform 46"/>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120" name="Freeform 47"/>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121" name="Freeform 48"/>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122" name="Freeform 49"/>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123" name="Freeform 50"/>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124" name="Freeform 51"/>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25" name="Freeform 52"/>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126" name="Freeform 53"/>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27" name="Freeform 54"/>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128" name="Freeform 55"/>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29" name="Freeform 56"/>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30" name="Freeform 57"/>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31" name="Freeform 58"/>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132" name="Freeform 59"/>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133" name="Freeform 60"/>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34" name="Freeform 61"/>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35" name="Freeform 62"/>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136" name="Freeform 63"/>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137" name="Freeform 64"/>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38" name="Freeform 65"/>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139" name="Freeform 66"/>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140" name="Freeform 67"/>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41" name="Freeform 68"/>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2" name="Freeform 69"/>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3" name="Freeform 70"/>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144" name="Freeform 71"/>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5" name="Freeform 72"/>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46" name="Freeform 73"/>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7" name="Freeform 74"/>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48" name="Freeform 75"/>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49" name="Freeform 76"/>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50" name="Freeform 77"/>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51" name="Freeform 78"/>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52" name="Freeform 79"/>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153" name="Freeform 80"/>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54" name="Freeform 81"/>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55" name="Freeform 82"/>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56" name="Freeform 83"/>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157" name="Freeform 84"/>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58" name="Freeform 85"/>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159" name="Freeform 86"/>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160" name="Freeform 87"/>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161" name="Freeform 88"/>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62" name="Freeform 89"/>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163" name="Freeform 90"/>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64" name="Freeform 91"/>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65" name="Freeform 92"/>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166" name="Freeform 93"/>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167" name="Freeform 94"/>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68" name="Freeform 95"/>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69" name="Freeform 96"/>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0" name="Freeform 97"/>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71" name="Freeform 98"/>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2" name="Freeform 99"/>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173" name="Freeform 100"/>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174" name="Freeform 101"/>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5" name="Freeform 102"/>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176" name="Freeform 103"/>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7" name="Freeform 104"/>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78" name="Freeform 105"/>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79" name="Freeform 106"/>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0" name="Freeform 107"/>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81" name="Freeform 108"/>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2" name="Freeform 109"/>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3" name="Freeform 110"/>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184" name="Freeform 111"/>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85" name="Freeform 112"/>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186" name="Freeform 113"/>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87" name="Freeform 114"/>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188" name="Freeform 115"/>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189" name="Freeform 116"/>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190" name="Freeform 117"/>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191" name="Freeform 118"/>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192" name="Freeform 119"/>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193" name="Freeform 120"/>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194" name="Freeform 121"/>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195" name="Freeform 122"/>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196" name="Freeform 123"/>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16" name="Freeform 124"/>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25"/>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26"/>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27"/>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28"/>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9"/>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30"/>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131"/>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32"/>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33"/>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34"/>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35"/>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36"/>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37"/>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38"/>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39"/>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Line 140"/>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Freeform 141"/>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42"/>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43"/>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44"/>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45"/>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46"/>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Line 147"/>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148"/>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149"/>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150"/>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151"/>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52"/>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53"/>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54"/>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55"/>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6"/>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57"/>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58"/>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59"/>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60"/>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61"/>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62"/>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63"/>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164"/>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165"/>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166"/>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167"/>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168"/>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169"/>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170"/>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171"/>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172"/>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173"/>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174"/>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175"/>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176"/>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177"/>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178"/>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179"/>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180"/>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81"/>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182"/>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183"/>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84"/>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185"/>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86"/>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87"/>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7" name="Rectangle 188"/>
            <p:cNvSpPr>
              <a:spLocks noChangeArrowheads="1"/>
            </p:cNvSpPr>
            <p:nvPr/>
          </p:nvSpPr>
          <p:spPr bwMode="auto">
            <a:xfrm>
              <a:off x="5765007" y="1081379"/>
              <a:ext cx="3141663" cy="69850"/>
            </a:xfrm>
            <a:prstGeom prst="rect">
              <a:avLst/>
            </a:prstGeom>
            <a:solidFill>
              <a:srgbClr val="00FFFF"/>
            </a:solidFill>
            <a:ln w="9525">
              <a:solidFill>
                <a:srgbClr val="00FFFF"/>
              </a:solidFill>
              <a:miter lim="800000"/>
              <a:headEnd/>
              <a:tailEnd/>
            </a:ln>
          </p:spPr>
          <p:txBody>
            <a:bodyPr wrap="none" anchor="ctr"/>
            <a:lstStyle/>
            <a:p>
              <a:endParaRPr lang="zh-CN" altLang="en-US"/>
            </a:p>
          </p:txBody>
        </p:sp>
        <p:sp>
          <p:nvSpPr>
            <p:cNvPr id="198" name="Rectangle 189"/>
            <p:cNvSpPr>
              <a:spLocks noChangeArrowheads="1"/>
            </p:cNvSpPr>
            <p:nvPr/>
          </p:nvSpPr>
          <p:spPr bwMode="auto">
            <a:xfrm rot="1714447">
              <a:off x="5744370" y="1065504"/>
              <a:ext cx="3286125" cy="69850"/>
            </a:xfrm>
            <a:prstGeom prst="rect">
              <a:avLst/>
            </a:prstGeom>
            <a:noFill/>
            <a:ln w="38100">
              <a:solidFill>
                <a:srgbClr val="00FFFF"/>
              </a:solidFill>
              <a:prstDash val="dash"/>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199" name="Group 190"/>
            <p:cNvGrpSpPr>
              <a:grpSpLocks/>
            </p:cNvGrpSpPr>
            <p:nvPr/>
          </p:nvGrpSpPr>
          <p:grpSpPr bwMode="auto">
            <a:xfrm>
              <a:off x="7411245" y="770229"/>
              <a:ext cx="685800" cy="304800"/>
              <a:chOff x="1872" y="3168"/>
              <a:chExt cx="432" cy="192"/>
            </a:xfrm>
          </p:grpSpPr>
          <p:sp>
            <p:nvSpPr>
              <p:cNvPr id="200" name="Line 191"/>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192"/>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193"/>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194"/>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4" name="Group 195"/>
            <p:cNvGrpSpPr>
              <a:grpSpLocks/>
            </p:cNvGrpSpPr>
            <p:nvPr/>
          </p:nvGrpSpPr>
          <p:grpSpPr bwMode="auto">
            <a:xfrm rot="1592579">
              <a:off x="7236620" y="1390941"/>
              <a:ext cx="1079500" cy="304800"/>
              <a:chOff x="1872" y="3168"/>
              <a:chExt cx="432" cy="192"/>
            </a:xfrm>
          </p:grpSpPr>
          <p:sp>
            <p:nvSpPr>
              <p:cNvPr id="205" name="Line 196"/>
              <p:cNvSpPr>
                <a:spLocks noChangeShapeType="1"/>
              </p:cNvSpPr>
              <p:nvPr/>
            </p:nvSpPr>
            <p:spPr bwMode="auto">
              <a:xfrm>
                <a:off x="1872"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197"/>
              <p:cNvSpPr>
                <a:spLocks noChangeShapeType="1"/>
              </p:cNvSpPr>
              <p:nvPr/>
            </p:nvSpPr>
            <p:spPr bwMode="auto">
              <a:xfrm>
                <a:off x="2304" y="3168"/>
                <a:ext cx="0" cy="192"/>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98"/>
              <p:cNvSpPr>
                <a:spLocks noChangeShapeType="1"/>
              </p:cNvSpPr>
              <p:nvPr/>
            </p:nvSpPr>
            <p:spPr bwMode="auto">
              <a:xfrm>
                <a:off x="2160" y="3264"/>
                <a:ext cx="14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199"/>
              <p:cNvSpPr>
                <a:spLocks noChangeShapeType="1"/>
              </p:cNvSpPr>
              <p:nvPr/>
            </p:nvSpPr>
            <p:spPr bwMode="auto">
              <a:xfrm rot="10755122">
                <a:off x="1872" y="3264"/>
                <a:ext cx="144" cy="1"/>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 name="Group 200"/>
            <p:cNvGrpSpPr>
              <a:grpSpLocks/>
            </p:cNvGrpSpPr>
            <p:nvPr/>
          </p:nvGrpSpPr>
          <p:grpSpPr bwMode="auto">
            <a:xfrm rot="-3394506">
              <a:off x="8320088" y="1461586"/>
              <a:ext cx="180975" cy="322262"/>
              <a:chOff x="4495" y="2334"/>
              <a:chExt cx="114" cy="203"/>
            </a:xfrm>
          </p:grpSpPr>
          <p:grpSp>
            <p:nvGrpSpPr>
              <p:cNvPr id="210" name="Group 201"/>
              <p:cNvGrpSpPr>
                <a:grpSpLocks/>
              </p:cNvGrpSpPr>
              <p:nvPr/>
            </p:nvGrpSpPr>
            <p:grpSpPr bwMode="auto">
              <a:xfrm>
                <a:off x="4495" y="2334"/>
                <a:ext cx="114" cy="203"/>
                <a:chOff x="4495" y="2334"/>
                <a:chExt cx="114" cy="203"/>
              </a:xfrm>
            </p:grpSpPr>
            <p:sp>
              <p:nvSpPr>
                <p:cNvPr id="275" name="Freeform 202"/>
                <p:cNvSpPr>
                  <a:spLocks/>
                </p:cNvSpPr>
                <p:nvPr/>
              </p:nvSpPr>
              <p:spPr bwMode="auto">
                <a:xfrm>
                  <a:off x="4513" y="2346"/>
                  <a:ext cx="36" cy="71"/>
                </a:xfrm>
                <a:custGeom>
                  <a:avLst/>
                  <a:gdLst>
                    <a:gd name="T0" fmla="*/ 36 w 36"/>
                    <a:gd name="T1" fmla="*/ 71 h 71"/>
                    <a:gd name="T2" fmla="*/ 30 w 36"/>
                    <a:gd name="T3" fmla="*/ 71 h 71"/>
                    <a:gd name="T4" fmla="*/ 24 w 36"/>
                    <a:gd name="T5" fmla="*/ 71 h 71"/>
                    <a:gd name="T6" fmla="*/ 12 w 36"/>
                    <a:gd name="T7" fmla="*/ 65 h 71"/>
                    <a:gd name="T8" fmla="*/ 6 w 36"/>
                    <a:gd name="T9" fmla="*/ 59 h 71"/>
                    <a:gd name="T10" fmla="*/ 0 w 36"/>
                    <a:gd name="T11" fmla="*/ 54 h 71"/>
                    <a:gd name="T12" fmla="*/ 0 w 36"/>
                    <a:gd name="T13" fmla="*/ 48 h 71"/>
                    <a:gd name="T14" fmla="*/ 0 w 36"/>
                    <a:gd name="T15" fmla="*/ 42 h 71"/>
                    <a:gd name="T16" fmla="*/ 0 w 36"/>
                    <a:gd name="T17" fmla="*/ 42 h 71"/>
                    <a:gd name="T18" fmla="*/ 6 w 36"/>
                    <a:gd name="T19" fmla="*/ 36 h 71"/>
                    <a:gd name="T20" fmla="*/ 12 w 36"/>
                    <a:gd name="T21" fmla="*/ 30 h 71"/>
                    <a:gd name="T22" fmla="*/ 12 w 36"/>
                    <a:gd name="T23" fmla="*/ 30 h 71"/>
                    <a:gd name="T24" fmla="*/ 12 w 36"/>
                    <a:gd name="T25" fmla="*/ 12 h 71"/>
                    <a:gd name="T26" fmla="*/ 12 w 36"/>
                    <a:gd name="T27" fmla="*/ 0 h 71"/>
                    <a:gd name="T28" fmla="*/ 12 w 36"/>
                    <a:gd name="T29" fmla="*/ 12 h 71"/>
                    <a:gd name="T30" fmla="*/ 12 w 36"/>
                    <a:gd name="T31" fmla="*/ 6 h 71"/>
                    <a:gd name="T32" fmla="*/ 12 w 36"/>
                    <a:gd name="T33" fmla="*/ 12 h 71"/>
                    <a:gd name="T34" fmla="*/ 18 w 36"/>
                    <a:gd name="T35" fmla="*/ 18 h 71"/>
                    <a:gd name="T36" fmla="*/ 18 w 36"/>
                    <a:gd name="T37" fmla="*/ 24 h 71"/>
                    <a:gd name="T38" fmla="*/ 18 w 36"/>
                    <a:gd name="T39" fmla="*/ 24 h 71"/>
                    <a:gd name="T40" fmla="*/ 18 w 36"/>
                    <a:gd name="T41" fmla="*/ 24 h 71"/>
                    <a:gd name="T42" fmla="*/ 18 w 36"/>
                    <a:gd name="T43" fmla="*/ 24 h 71"/>
                    <a:gd name="T44" fmla="*/ 18 w 36"/>
                    <a:gd name="T45" fmla="*/ 30 h 71"/>
                    <a:gd name="T46" fmla="*/ 18 w 36"/>
                    <a:gd name="T47" fmla="*/ 36 h 71"/>
                    <a:gd name="T48" fmla="*/ 12 w 36"/>
                    <a:gd name="T49" fmla="*/ 42 h 71"/>
                    <a:gd name="T50" fmla="*/ 0 w 36"/>
                    <a:gd name="T51" fmla="*/ 48 h 71"/>
                    <a:gd name="T52" fmla="*/ 6 w 36"/>
                    <a:gd name="T53" fmla="*/ 48 h 71"/>
                    <a:gd name="T54" fmla="*/ 6 w 36"/>
                    <a:gd name="T55" fmla="*/ 48 h 71"/>
                    <a:gd name="T56" fmla="*/ 12 w 36"/>
                    <a:gd name="T57" fmla="*/ 48 h 71"/>
                    <a:gd name="T58" fmla="*/ 18 w 36"/>
                    <a:gd name="T59" fmla="*/ 54 h 71"/>
                    <a:gd name="T60" fmla="*/ 30 w 36"/>
                    <a:gd name="T61" fmla="*/ 54 h 71"/>
                    <a:gd name="T62" fmla="*/ 36 w 36"/>
                    <a:gd name="T63" fmla="*/ 59 h 71"/>
                    <a:gd name="T64" fmla="*/ 36 w 36"/>
                    <a:gd name="T65" fmla="*/ 71 h 71"/>
                    <a:gd name="T66" fmla="*/ 36 w 36"/>
                    <a:gd name="T6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71">
                      <a:moveTo>
                        <a:pt x="36" y="71"/>
                      </a:moveTo>
                      <a:lnTo>
                        <a:pt x="30" y="71"/>
                      </a:lnTo>
                      <a:lnTo>
                        <a:pt x="24" y="71"/>
                      </a:lnTo>
                      <a:lnTo>
                        <a:pt x="12" y="65"/>
                      </a:lnTo>
                      <a:lnTo>
                        <a:pt x="6" y="59"/>
                      </a:lnTo>
                      <a:lnTo>
                        <a:pt x="0" y="54"/>
                      </a:lnTo>
                      <a:lnTo>
                        <a:pt x="0" y="48"/>
                      </a:lnTo>
                      <a:lnTo>
                        <a:pt x="0" y="42"/>
                      </a:lnTo>
                      <a:lnTo>
                        <a:pt x="0" y="42"/>
                      </a:lnTo>
                      <a:lnTo>
                        <a:pt x="6" y="36"/>
                      </a:lnTo>
                      <a:lnTo>
                        <a:pt x="12" y="30"/>
                      </a:lnTo>
                      <a:lnTo>
                        <a:pt x="12" y="30"/>
                      </a:lnTo>
                      <a:lnTo>
                        <a:pt x="12" y="12"/>
                      </a:lnTo>
                      <a:lnTo>
                        <a:pt x="12" y="0"/>
                      </a:lnTo>
                      <a:lnTo>
                        <a:pt x="12" y="12"/>
                      </a:lnTo>
                      <a:lnTo>
                        <a:pt x="12" y="6"/>
                      </a:lnTo>
                      <a:lnTo>
                        <a:pt x="12" y="12"/>
                      </a:lnTo>
                      <a:lnTo>
                        <a:pt x="18" y="18"/>
                      </a:lnTo>
                      <a:lnTo>
                        <a:pt x="18" y="24"/>
                      </a:lnTo>
                      <a:lnTo>
                        <a:pt x="18" y="24"/>
                      </a:lnTo>
                      <a:lnTo>
                        <a:pt x="18" y="24"/>
                      </a:lnTo>
                      <a:lnTo>
                        <a:pt x="18" y="24"/>
                      </a:lnTo>
                      <a:lnTo>
                        <a:pt x="18" y="30"/>
                      </a:lnTo>
                      <a:lnTo>
                        <a:pt x="18" y="36"/>
                      </a:lnTo>
                      <a:lnTo>
                        <a:pt x="12" y="42"/>
                      </a:lnTo>
                      <a:lnTo>
                        <a:pt x="0" y="48"/>
                      </a:lnTo>
                      <a:lnTo>
                        <a:pt x="6" y="48"/>
                      </a:lnTo>
                      <a:lnTo>
                        <a:pt x="6" y="48"/>
                      </a:lnTo>
                      <a:lnTo>
                        <a:pt x="12" y="48"/>
                      </a:lnTo>
                      <a:lnTo>
                        <a:pt x="18" y="54"/>
                      </a:lnTo>
                      <a:lnTo>
                        <a:pt x="30" y="54"/>
                      </a:lnTo>
                      <a:lnTo>
                        <a:pt x="36" y="59"/>
                      </a:lnTo>
                      <a:lnTo>
                        <a:pt x="36" y="71"/>
                      </a:lnTo>
                      <a:lnTo>
                        <a:pt x="36" y="71"/>
                      </a:lnTo>
                      <a:close/>
                    </a:path>
                  </a:pathLst>
                </a:custGeom>
                <a:solidFill>
                  <a:srgbClr val="00FF00"/>
                </a:solidFill>
                <a:ln w="9525">
                  <a:solidFill>
                    <a:srgbClr val="00FF00"/>
                  </a:solidFill>
                  <a:round/>
                  <a:headEnd/>
                  <a:tailEnd/>
                </a:ln>
              </p:spPr>
              <p:txBody>
                <a:bodyPr/>
                <a:lstStyle/>
                <a:p>
                  <a:endParaRPr lang="zh-CN" altLang="en-US"/>
                </a:p>
              </p:txBody>
            </p:sp>
            <p:sp>
              <p:nvSpPr>
                <p:cNvPr id="276" name="Freeform 203"/>
                <p:cNvSpPr>
                  <a:spLocks/>
                </p:cNvSpPr>
                <p:nvPr/>
              </p:nvSpPr>
              <p:spPr bwMode="auto">
                <a:xfrm>
                  <a:off x="4513" y="2400"/>
                  <a:ext cx="42" cy="35"/>
                </a:xfrm>
                <a:custGeom>
                  <a:avLst/>
                  <a:gdLst>
                    <a:gd name="T0" fmla="*/ 30 w 42"/>
                    <a:gd name="T1" fmla="*/ 11 h 35"/>
                    <a:gd name="T2" fmla="*/ 36 w 42"/>
                    <a:gd name="T3" fmla="*/ 5 h 35"/>
                    <a:gd name="T4" fmla="*/ 30 w 42"/>
                    <a:gd name="T5" fmla="*/ 5 h 35"/>
                    <a:gd name="T6" fmla="*/ 18 w 42"/>
                    <a:gd name="T7" fmla="*/ 0 h 35"/>
                    <a:gd name="T8" fmla="*/ 0 w 42"/>
                    <a:gd name="T9" fmla="*/ 17 h 35"/>
                    <a:gd name="T10" fmla="*/ 18 w 42"/>
                    <a:gd name="T11" fmla="*/ 29 h 35"/>
                    <a:gd name="T12" fmla="*/ 30 w 42"/>
                    <a:gd name="T13" fmla="*/ 35 h 35"/>
                    <a:gd name="T14" fmla="*/ 42 w 42"/>
                    <a:gd name="T15" fmla="*/ 29 h 35"/>
                    <a:gd name="T16" fmla="*/ 30 w 42"/>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30" y="11"/>
                      </a:moveTo>
                      <a:lnTo>
                        <a:pt x="36" y="5"/>
                      </a:lnTo>
                      <a:lnTo>
                        <a:pt x="30" y="5"/>
                      </a:lnTo>
                      <a:lnTo>
                        <a:pt x="18" y="0"/>
                      </a:lnTo>
                      <a:lnTo>
                        <a:pt x="0" y="17"/>
                      </a:lnTo>
                      <a:lnTo>
                        <a:pt x="18" y="29"/>
                      </a:lnTo>
                      <a:lnTo>
                        <a:pt x="30" y="35"/>
                      </a:lnTo>
                      <a:lnTo>
                        <a:pt x="42" y="29"/>
                      </a:lnTo>
                      <a:lnTo>
                        <a:pt x="30" y="11"/>
                      </a:lnTo>
                      <a:close/>
                    </a:path>
                  </a:pathLst>
                </a:custGeom>
                <a:solidFill>
                  <a:srgbClr val="00FF00"/>
                </a:solidFill>
                <a:ln w="9525">
                  <a:solidFill>
                    <a:srgbClr val="00FF00"/>
                  </a:solidFill>
                  <a:round/>
                  <a:headEnd/>
                  <a:tailEnd/>
                </a:ln>
              </p:spPr>
              <p:txBody>
                <a:bodyPr/>
                <a:lstStyle/>
                <a:p>
                  <a:endParaRPr lang="zh-CN" altLang="en-US"/>
                </a:p>
              </p:txBody>
            </p:sp>
            <p:sp>
              <p:nvSpPr>
                <p:cNvPr id="277" name="Freeform 204"/>
                <p:cNvSpPr>
                  <a:spLocks noEditPoints="1"/>
                </p:cNvSpPr>
                <p:nvPr/>
              </p:nvSpPr>
              <p:spPr bwMode="auto">
                <a:xfrm>
                  <a:off x="4507" y="2388"/>
                  <a:ext cx="24" cy="29"/>
                </a:xfrm>
                <a:custGeom>
                  <a:avLst/>
                  <a:gdLst>
                    <a:gd name="T0" fmla="*/ 24 w 24"/>
                    <a:gd name="T1" fmla="*/ 12 h 29"/>
                    <a:gd name="T2" fmla="*/ 24 w 24"/>
                    <a:gd name="T3" fmla="*/ 6 h 29"/>
                    <a:gd name="T4" fmla="*/ 18 w 24"/>
                    <a:gd name="T5" fmla="*/ 6 h 29"/>
                    <a:gd name="T6" fmla="*/ 6 w 24"/>
                    <a:gd name="T7" fmla="*/ 0 h 29"/>
                    <a:gd name="T8" fmla="*/ 6 w 24"/>
                    <a:gd name="T9" fmla="*/ 23 h 29"/>
                    <a:gd name="T10" fmla="*/ 0 w 24"/>
                    <a:gd name="T11" fmla="*/ 23 h 29"/>
                    <a:gd name="T12" fmla="*/ 6 w 24"/>
                    <a:gd name="T13" fmla="*/ 29 h 29"/>
                    <a:gd name="T14" fmla="*/ 6 w 24"/>
                    <a:gd name="T15" fmla="*/ 29 h 29"/>
                    <a:gd name="T16" fmla="*/ 6 w 24"/>
                    <a:gd name="T17" fmla="*/ 29 h 29"/>
                    <a:gd name="T18" fmla="*/ 24 w 24"/>
                    <a:gd name="T19" fmla="*/ 12 h 29"/>
                    <a:gd name="T20" fmla="*/ 6 w 24"/>
                    <a:gd name="T21" fmla="*/ 29 h 29"/>
                    <a:gd name="T22" fmla="*/ 6 w 24"/>
                    <a:gd name="T23" fmla="*/ 29 h 29"/>
                    <a:gd name="T24" fmla="*/ 6 w 24"/>
                    <a:gd name="T25" fmla="*/ 29 h 29"/>
                    <a:gd name="T26" fmla="*/ 18 w 24"/>
                    <a:gd name="T27" fmla="*/ 23 h 29"/>
                    <a:gd name="T28" fmla="*/ 6 w 24"/>
                    <a:gd name="T2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9">
                      <a:moveTo>
                        <a:pt x="24" y="12"/>
                      </a:moveTo>
                      <a:lnTo>
                        <a:pt x="24" y="6"/>
                      </a:lnTo>
                      <a:lnTo>
                        <a:pt x="18" y="6"/>
                      </a:lnTo>
                      <a:lnTo>
                        <a:pt x="6" y="0"/>
                      </a:lnTo>
                      <a:lnTo>
                        <a:pt x="6" y="23"/>
                      </a:lnTo>
                      <a:lnTo>
                        <a:pt x="0" y="23"/>
                      </a:lnTo>
                      <a:lnTo>
                        <a:pt x="6" y="29"/>
                      </a:lnTo>
                      <a:lnTo>
                        <a:pt x="6" y="29"/>
                      </a:lnTo>
                      <a:lnTo>
                        <a:pt x="6" y="29"/>
                      </a:lnTo>
                      <a:lnTo>
                        <a:pt x="24" y="12"/>
                      </a:lnTo>
                      <a:close/>
                      <a:moveTo>
                        <a:pt x="6" y="29"/>
                      </a:moveTo>
                      <a:lnTo>
                        <a:pt x="6" y="29"/>
                      </a:lnTo>
                      <a:lnTo>
                        <a:pt x="6" y="29"/>
                      </a:lnTo>
                      <a:lnTo>
                        <a:pt x="18" y="23"/>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278" name="Freeform 205"/>
                <p:cNvSpPr>
                  <a:spLocks noEditPoints="1"/>
                </p:cNvSpPr>
                <p:nvPr/>
              </p:nvSpPr>
              <p:spPr bwMode="auto">
                <a:xfrm>
                  <a:off x="4495" y="2382"/>
                  <a:ext cx="24" cy="35"/>
                </a:xfrm>
                <a:custGeom>
                  <a:avLst/>
                  <a:gdLst>
                    <a:gd name="T0" fmla="*/ 24 w 24"/>
                    <a:gd name="T1" fmla="*/ 12 h 35"/>
                    <a:gd name="T2" fmla="*/ 24 w 24"/>
                    <a:gd name="T3" fmla="*/ 12 h 35"/>
                    <a:gd name="T4" fmla="*/ 24 w 24"/>
                    <a:gd name="T5" fmla="*/ 18 h 35"/>
                    <a:gd name="T6" fmla="*/ 6 w 24"/>
                    <a:gd name="T7" fmla="*/ 0 h 35"/>
                    <a:gd name="T8" fmla="*/ 0 w 24"/>
                    <a:gd name="T9" fmla="*/ 12 h 35"/>
                    <a:gd name="T10" fmla="*/ 6 w 24"/>
                    <a:gd name="T11" fmla="*/ 23 h 35"/>
                    <a:gd name="T12" fmla="*/ 12 w 24"/>
                    <a:gd name="T13" fmla="*/ 29 h 35"/>
                    <a:gd name="T14" fmla="*/ 12 w 24"/>
                    <a:gd name="T15" fmla="*/ 29 h 35"/>
                    <a:gd name="T16" fmla="*/ 24 w 24"/>
                    <a:gd name="T17" fmla="*/ 12 h 35"/>
                    <a:gd name="T18" fmla="*/ 12 w 24"/>
                    <a:gd name="T19" fmla="*/ 29 h 35"/>
                    <a:gd name="T20" fmla="*/ 18 w 24"/>
                    <a:gd name="T21" fmla="*/ 35 h 35"/>
                    <a:gd name="T22" fmla="*/ 18 w 24"/>
                    <a:gd name="T23" fmla="*/ 29 h 35"/>
                    <a:gd name="T24" fmla="*/ 18 w 24"/>
                    <a:gd name="T25" fmla="*/ 18 h 35"/>
                    <a:gd name="T26" fmla="*/ 12 w 24"/>
                    <a:gd name="T2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5">
                      <a:moveTo>
                        <a:pt x="24" y="12"/>
                      </a:moveTo>
                      <a:lnTo>
                        <a:pt x="24" y="12"/>
                      </a:lnTo>
                      <a:lnTo>
                        <a:pt x="24" y="18"/>
                      </a:lnTo>
                      <a:lnTo>
                        <a:pt x="6" y="0"/>
                      </a:lnTo>
                      <a:lnTo>
                        <a:pt x="0" y="12"/>
                      </a:lnTo>
                      <a:lnTo>
                        <a:pt x="6" y="23"/>
                      </a:lnTo>
                      <a:lnTo>
                        <a:pt x="12" y="29"/>
                      </a:lnTo>
                      <a:lnTo>
                        <a:pt x="12" y="29"/>
                      </a:lnTo>
                      <a:lnTo>
                        <a:pt x="24" y="12"/>
                      </a:lnTo>
                      <a:close/>
                      <a:moveTo>
                        <a:pt x="12" y="29"/>
                      </a:moveTo>
                      <a:lnTo>
                        <a:pt x="18" y="35"/>
                      </a:lnTo>
                      <a:lnTo>
                        <a:pt x="18" y="29"/>
                      </a:lnTo>
                      <a:lnTo>
                        <a:pt x="18" y="18"/>
                      </a:lnTo>
                      <a:lnTo>
                        <a:pt x="12" y="29"/>
                      </a:lnTo>
                      <a:close/>
                    </a:path>
                  </a:pathLst>
                </a:custGeom>
                <a:solidFill>
                  <a:srgbClr val="00FF00"/>
                </a:solidFill>
                <a:ln w="9525">
                  <a:solidFill>
                    <a:srgbClr val="00FF00"/>
                  </a:solidFill>
                  <a:round/>
                  <a:headEnd/>
                  <a:tailEnd/>
                </a:ln>
              </p:spPr>
              <p:txBody>
                <a:bodyPr/>
                <a:lstStyle/>
                <a:p>
                  <a:endParaRPr lang="zh-CN" altLang="en-US"/>
                </a:p>
              </p:txBody>
            </p:sp>
            <p:sp>
              <p:nvSpPr>
                <p:cNvPr id="279" name="Freeform 206"/>
                <p:cNvSpPr>
                  <a:spLocks noEditPoints="1"/>
                </p:cNvSpPr>
                <p:nvPr/>
              </p:nvSpPr>
              <p:spPr bwMode="auto">
                <a:xfrm>
                  <a:off x="4501" y="2370"/>
                  <a:ext cx="36" cy="30"/>
                </a:xfrm>
                <a:custGeom>
                  <a:avLst/>
                  <a:gdLst>
                    <a:gd name="T0" fmla="*/ 18 w 36"/>
                    <a:gd name="T1" fmla="*/ 30 h 30"/>
                    <a:gd name="T2" fmla="*/ 24 w 36"/>
                    <a:gd name="T3" fmla="*/ 30 h 30"/>
                    <a:gd name="T4" fmla="*/ 30 w 36"/>
                    <a:gd name="T5" fmla="*/ 24 h 30"/>
                    <a:gd name="T6" fmla="*/ 36 w 36"/>
                    <a:gd name="T7" fmla="*/ 12 h 30"/>
                    <a:gd name="T8" fmla="*/ 36 w 36"/>
                    <a:gd name="T9" fmla="*/ 6 h 30"/>
                    <a:gd name="T10" fmla="*/ 18 w 36"/>
                    <a:gd name="T11" fmla="*/ 12 h 30"/>
                    <a:gd name="T12" fmla="*/ 12 w 36"/>
                    <a:gd name="T13" fmla="*/ 0 h 30"/>
                    <a:gd name="T14" fmla="*/ 12 w 36"/>
                    <a:gd name="T15" fmla="*/ 6 h 30"/>
                    <a:gd name="T16" fmla="*/ 6 w 36"/>
                    <a:gd name="T17" fmla="*/ 12 h 30"/>
                    <a:gd name="T18" fmla="*/ 6 w 36"/>
                    <a:gd name="T19" fmla="*/ 12 h 30"/>
                    <a:gd name="T20" fmla="*/ 18 w 36"/>
                    <a:gd name="T21" fmla="*/ 30 h 30"/>
                    <a:gd name="T22" fmla="*/ 6 w 36"/>
                    <a:gd name="T23" fmla="*/ 12 h 30"/>
                    <a:gd name="T24" fmla="*/ 0 w 36"/>
                    <a:gd name="T25" fmla="*/ 12 h 30"/>
                    <a:gd name="T26" fmla="*/ 0 w 36"/>
                    <a:gd name="T27" fmla="*/ 12 h 30"/>
                    <a:gd name="T28" fmla="*/ 12 w 36"/>
                    <a:gd name="T29" fmla="*/ 18 h 30"/>
                    <a:gd name="T30" fmla="*/ 6 w 36"/>
                    <a:gd name="T3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30">
                      <a:moveTo>
                        <a:pt x="18" y="30"/>
                      </a:moveTo>
                      <a:lnTo>
                        <a:pt x="24" y="30"/>
                      </a:lnTo>
                      <a:lnTo>
                        <a:pt x="30" y="24"/>
                      </a:lnTo>
                      <a:lnTo>
                        <a:pt x="36" y="12"/>
                      </a:lnTo>
                      <a:lnTo>
                        <a:pt x="36" y="6"/>
                      </a:lnTo>
                      <a:lnTo>
                        <a:pt x="18" y="12"/>
                      </a:lnTo>
                      <a:lnTo>
                        <a:pt x="12" y="0"/>
                      </a:lnTo>
                      <a:lnTo>
                        <a:pt x="12" y="6"/>
                      </a:lnTo>
                      <a:lnTo>
                        <a:pt x="6" y="12"/>
                      </a:lnTo>
                      <a:lnTo>
                        <a:pt x="6" y="12"/>
                      </a:lnTo>
                      <a:lnTo>
                        <a:pt x="18" y="30"/>
                      </a:lnTo>
                      <a:close/>
                      <a:moveTo>
                        <a:pt x="6" y="12"/>
                      </a:moveTo>
                      <a:lnTo>
                        <a:pt x="0" y="12"/>
                      </a:lnTo>
                      <a:lnTo>
                        <a:pt x="0" y="12"/>
                      </a:lnTo>
                      <a:lnTo>
                        <a:pt x="12" y="18"/>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280" name="Freeform 207"/>
                <p:cNvSpPr>
                  <a:spLocks noEditPoints="1"/>
                </p:cNvSpPr>
                <p:nvPr/>
              </p:nvSpPr>
              <p:spPr bwMode="auto">
                <a:xfrm>
                  <a:off x="4513" y="2352"/>
                  <a:ext cx="24" cy="30"/>
                </a:xfrm>
                <a:custGeom>
                  <a:avLst/>
                  <a:gdLst>
                    <a:gd name="T0" fmla="*/ 24 w 24"/>
                    <a:gd name="T1" fmla="*/ 18 h 30"/>
                    <a:gd name="T2" fmla="*/ 24 w 24"/>
                    <a:gd name="T3" fmla="*/ 0 h 30"/>
                    <a:gd name="T4" fmla="*/ 0 w 24"/>
                    <a:gd name="T5" fmla="*/ 6 h 30"/>
                    <a:gd name="T6" fmla="*/ 0 w 24"/>
                    <a:gd name="T7" fmla="*/ 24 h 30"/>
                    <a:gd name="T8" fmla="*/ 24 w 24"/>
                    <a:gd name="T9" fmla="*/ 18 h 30"/>
                    <a:gd name="T10" fmla="*/ 0 w 24"/>
                    <a:gd name="T11" fmla="*/ 24 h 30"/>
                    <a:gd name="T12" fmla="*/ 0 w 24"/>
                    <a:gd name="T13" fmla="*/ 30 h 30"/>
                    <a:gd name="T14" fmla="*/ 6 w 24"/>
                    <a:gd name="T15" fmla="*/ 30 h 30"/>
                    <a:gd name="T16" fmla="*/ 12 w 24"/>
                    <a:gd name="T17" fmla="*/ 24 h 30"/>
                    <a:gd name="T18" fmla="*/ 0 w 24"/>
                    <a:gd name="T1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18"/>
                      </a:moveTo>
                      <a:lnTo>
                        <a:pt x="24" y="0"/>
                      </a:lnTo>
                      <a:lnTo>
                        <a:pt x="0" y="6"/>
                      </a:lnTo>
                      <a:lnTo>
                        <a:pt x="0" y="24"/>
                      </a:lnTo>
                      <a:lnTo>
                        <a:pt x="24" y="18"/>
                      </a:lnTo>
                      <a:close/>
                      <a:moveTo>
                        <a:pt x="0" y="24"/>
                      </a:moveTo>
                      <a:lnTo>
                        <a:pt x="0" y="30"/>
                      </a:lnTo>
                      <a:lnTo>
                        <a:pt x="6" y="30"/>
                      </a:lnTo>
                      <a:lnTo>
                        <a:pt x="12" y="24"/>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281" name="Freeform 208"/>
                <p:cNvSpPr>
                  <a:spLocks noEditPoints="1"/>
                </p:cNvSpPr>
                <p:nvPr/>
              </p:nvSpPr>
              <p:spPr bwMode="auto">
                <a:xfrm>
                  <a:off x="4513" y="2346"/>
                  <a:ext cx="24" cy="12"/>
                </a:xfrm>
                <a:custGeom>
                  <a:avLst/>
                  <a:gdLst>
                    <a:gd name="T0" fmla="*/ 24 w 24"/>
                    <a:gd name="T1" fmla="*/ 6 h 12"/>
                    <a:gd name="T2" fmla="*/ 24 w 24"/>
                    <a:gd name="T3" fmla="*/ 0 h 12"/>
                    <a:gd name="T4" fmla="*/ 0 w 24"/>
                    <a:gd name="T5" fmla="*/ 6 h 12"/>
                    <a:gd name="T6" fmla="*/ 0 w 24"/>
                    <a:gd name="T7" fmla="*/ 12 h 12"/>
                    <a:gd name="T8" fmla="*/ 24 w 24"/>
                    <a:gd name="T9" fmla="*/ 6 h 12"/>
                    <a:gd name="T10" fmla="*/ 24 w 24"/>
                    <a:gd name="T11" fmla="*/ 6 h 12"/>
                    <a:gd name="T12" fmla="*/ 24 w 24"/>
                    <a:gd name="T13" fmla="*/ 6 h 12"/>
                    <a:gd name="T14" fmla="*/ 24 w 24"/>
                    <a:gd name="T15" fmla="*/ 6 h 12"/>
                    <a:gd name="T16" fmla="*/ 12 w 24"/>
                    <a:gd name="T17" fmla="*/ 12 h 12"/>
                    <a:gd name="T18" fmla="*/ 24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24" y="6"/>
                      </a:moveTo>
                      <a:lnTo>
                        <a:pt x="24" y="0"/>
                      </a:lnTo>
                      <a:lnTo>
                        <a:pt x="0" y="6"/>
                      </a:lnTo>
                      <a:lnTo>
                        <a:pt x="0" y="12"/>
                      </a:lnTo>
                      <a:lnTo>
                        <a:pt x="24" y="6"/>
                      </a:lnTo>
                      <a:close/>
                      <a:moveTo>
                        <a:pt x="24" y="6"/>
                      </a:moveTo>
                      <a:lnTo>
                        <a:pt x="24" y="6"/>
                      </a:lnTo>
                      <a:lnTo>
                        <a:pt x="24" y="6"/>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282" name="Freeform 209"/>
                <p:cNvSpPr>
                  <a:spLocks noEditPoints="1"/>
                </p:cNvSpPr>
                <p:nvPr/>
              </p:nvSpPr>
              <p:spPr bwMode="auto">
                <a:xfrm>
                  <a:off x="4513" y="2346"/>
                  <a:ext cx="24" cy="12"/>
                </a:xfrm>
                <a:custGeom>
                  <a:avLst/>
                  <a:gdLst>
                    <a:gd name="T0" fmla="*/ 0 w 24"/>
                    <a:gd name="T1" fmla="*/ 6 h 12"/>
                    <a:gd name="T2" fmla="*/ 0 w 24"/>
                    <a:gd name="T3" fmla="*/ 12 h 12"/>
                    <a:gd name="T4" fmla="*/ 24 w 24"/>
                    <a:gd name="T5" fmla="*/ 6 h 12"/>
                    <a:gd name="T6" fmla="*/ 24 w 24"/>
                    <a:gd name="T7" fmla="*/ 0 h 12"/>
                    <a:gd name="T8" fmla="*/ 0 w 24"/>
                    <a:gd name="T9" fmla="*/ 6 h 12"/>
                    <a:gd name="T10" fmla="*/ 24 w 24"/>
                    <a:gd name="T11" fmla="*/ 0 h 12"/>
                    <a:gd name="T12" fmla="*/ 0 w 24"/>
                    <a:gd name="T13" fmla="*/ 6 h 12"/>
                    <a:gd name="T14" fmla="*/ 24 w 24"/>
                    <a:gd name="T15" fmla="*/ 0 h 12"/>
                    <a:gd name="T16" fmla="*/ 0 w 24"/>
                    <a:gd name="T17" fmla="*/ 6 h 12"/>
                    <a:gd name="T18" fmla="*/ 24 w 2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0" y="6"/>
                      </a:moveTo>
                      <a:lnTo>
                        <a:pt x="0" y="12"/>
                      </a:lnTo>
                      <a:lnTo>
                        <a:pt x="24" y="6"/>
                      </a:lnTo>
                      <a:lnTo>
                        <a:pt x="24" y="0"/>
                      </a:lnTo>
                      <a:lnTo>
                        <a:pt x="0" y="6"/>
                      </a:lnTo>
                      <a:close/>
                      <a:moveTo>
                        <a:pt x="24" y="0"/>
                      </a:moveTo>
                      <a:lnTo>
                        <a:pt x="0" y="6"/>
                      </a:lnTo>
                      <a:lnTo>
                        <a:pt x="24" y="0"/>
                      </a:lnTo>
                      <a:lnTo>
                        <a:pt x="0" y="6"/>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283" name="Freeform 210"/>
                <p:cNvSpPr>
                  <a:spLocks noEditPoints="1"/>
                </p:cNvSpPr>
                <p:nvPr/>
              </p:nvSpPr>
              <p:spPr bwMode="auto">
                <a:xfrm>
                  <a:off x="4513" y="2352"/>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24 w 24"/>
                    <a:gd name="T13" fmla="*/ 6 h 6"/>
                    <a:gd name="T14" fmla="*/ 0 w 24"/>
                    <a:gd name="T15" fmla="*/ 6 h 6"/>
                    <a:gd name="T16" fmla="*/ 24 w 24"/>
                    <a:gd name="T17" fmla="*/ 0 h 6"/>
                    <a:gd name="T18" fmla="*/ 0 w 2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6"/>
                      </a:moveTo>
                      <a:lnTo>
                        <a:pt x="24" y="0"/>
                      </a:lnTo>
                      <a:lnTo>
                        <a:pt x="0" y="0"/>
                      </a:lnTo>
                      <a:lnTo>
                        <a:pt x="0" y="6"/>
                      </a:lnTo>
                      <a:lnTo>
                        <a:pt x="24" y="6"/>
                      </a:lnTo>
                      <a:close/>
                      <a:moveTo>
                        <a:pt x="0" y="6"/>
                      </a:moveTo>
                      <a:lnTo>
                        <a:pt x="24" y="6"/>
                      </a:lnTo>
                      <a:lnTo>
                        <a:pt x="0" y="6"/>
                      </a:lnTo>
                      <a:lnTo>
                        <a:pt x="24"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284" name="Freeform 211"/>
                <p:cNvSpPr>
                  <a:spLocks noEditPoints="1"/>
                </p:cNvSpPr>
                <p:nvPr/>
              </p:nvSpPr>
              <p:spPr bwMode="auto">
                <a:xfrm>
                  <a:off x="4513" y="2352"/>
                  <a:ext cx="24" cy="24"/>
                </a:xfrm>
                <a:custGeom>
                  <a:avLst/>
                  <a:gdLst>
                    <a:gd name="T0" fmla="*/ 0 w 24"/>
                    <a:gd name="T1" fmla="*/ 6 h 24"/>
                    <a:gd name="T2" fmla="*/ 0 w 24"/>
                    <a:gd name="T3" fmla="*/ 6 h 24"/>
                    <a:gd name="T4" fmla="*/ 0 w 24"/>
                    <a:gd name="T5" fmla="*/ 12 h 24"/>
                    <a:gd name="T6" fmla="*/ 6 w 24"/>
                    <a:gd name="T7" fmla="*/ 24 h 24"/>
                    <a:gd name="T8" fmla="*/ 6 w 24"/>
                    <a:gd name="T9" fmla="*/ 24 h 24"/>
                    <a:gd name="T10" fmla="*/ 6 w 24"/>
                    <a:gd name="T11" fmla="*/ 24 h 24"/>
                    <a:gd name="T12" fmla="*/ 6 w 24"/>
                    <a:gd name="T13" fmla="*/ 12 h 24"/>
                    <a:gd name="T14" fmla="*/ 24 w 24"/>
                    <a:gd name="T15" fmla="*/ 12 h 24"/>
                    <a:gd name="T16" fmla="*/ 24 w 24"/>
                    <a:gd name="T17" fmla="*/ 6 h 24"/>
                    <a:gd name="T18" fmla="*/ 24 w 24"/>
                    <a:gd name="T19" fmla="*/ 6 h 24"/>
                    <a:gd name="T20" fmla="*/ 24 w 24"/>
                    <a:gd name="T21" fmla="*/ 0 h 24"/>
                    <a:gd name="T22" fmla="*/ 0 w 24"/>
                    <a:gd name="T23" fmla="*/ 6 h 24"/>
                    <a:gd name="T24" fmla="*/ 24 w 24"/>
                    <a:gd name="T25" fmla="*/ 0 h 24"/>
                    <a:gd name="T26" fmla="*/ 0 w 24"/>
                    <a:gd name="T27" fmla="*/ 6 h 24"/>
                    <a:gd name="T28" fmla="*/ 24 w 24"/>
                    <a:gd name="T29" fmla="*/ 0 h 24"/>
                    <a:gd name="T30" fmla="*/ 0 w 24"/>
                    <a:gd name="T31" fmla="*/ 0 h 24"/>
                    <a:gd name="T32" fmla="*/ 24 w 24"/>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0" y="6"/>
                      </a:moveTo>
                      <a:lnTo>
                        <a:pt x="0" y="6"/>
                      </a:lnTo>
                      <a:lnTo>
                        <a:pt x="0" y="12"/>
                      </a:lnTo>
                      <a:lnTo>
                        <a:pt x="6" y="24"/>
                      </a:lnTo>
                      <a:lnTo>
                        <a:pt x="6" y="24"/>
                      </a:lnTo>
                      <a:lnTo>
                        <a:pt x="6" y="24"/>
                      </a:lnTo>
                      <a:lnTo>
                        <a:pt x="6" y="12"/>
                      </a:lnTo>
                      <a:lnTo>
                        <a:pt x="24" y="12"/>
                      </a:lnTo>
                      <a:lnTo>
                        <a:pt x="24" y="6"/>
                      </a:lnTo>
                      <a:lnTo>
                        <a:pt x="24" y="6"/>
                      </a:lnTo>
                      <a:lnTo>
                        <a:pt x="24" y="0"/>
                      </a:lnTo>
                      <a:lnTo>
                        <a:pt x="0" y="6"/>
                      </a:lnTo>
                      <a:close/>
                      <a:moveTo>
                        <a:pt x="24" y="0"/>
                      </a:moveTo>
                      <a:lnTo>
                        <a:pt x="0" y="6"/>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285" name="Freeform 212"/>
                <p:cNvSpPr>
                  <a:spLocks noEditPoints="1"/>
                </p:cNvSpPr>
                <p:nvPr/>
              </p:nvSpPr>
              <p:spPr bwMode="auto">
                <a:xfrm>
                  <a:off x="4519" y="2358"/>
                  <a:ext cx="24" cy="18"/>
                </a:xfrm>
                <a:custGeom>
                  <a:avLst/>
                  <a:gdLst>
                    <a:gd name="T0" fmla="*/ 18 w 24"/>
                    <a:gd name="T1" fmla="*/ 18 h 18"/>
                    <a:gd name="T2" fmla="*/ 24 w 24"/>
                    <a:gd name="T3" fmla="*/ 18 h 18"/>
                    <a:gd name="T4" fmla="*/ 6 w 24"/>
                    <a:gd name="T5" fmla="*/ 0 h 18"/>
                    <a:gd name="T6" fmla="*/ 0 w 24"/>
                    <a:gd name="T7" fmla="*/ 0 h 18"/>
                    <a:gd name="T8" fmla="*/ 18 w 24"/>
                    <a:gd name="T9" fmla="*/ 18 h 18"/>
                    <a:gd name="T10" fmla="*/ 0 w 24"/>
                    <a:gd name="T11" fmla="*/ 0 h 18"/>
                    <a:gd name="T12" fmla="*/ 0 w 24"/>
                    <a:gd name="T13" fmla="*/ 6 h 18"/>
                    <a:gd name="T14" fmla="*/ 0 w 24"/>
                    <a:gd name="T15" fmla="*/ 6 h 18"/>
                    <a:gd name="T16" fmla="*/ 12 w 24"/>
                    <a:gd name="T17" fmla="*/ 12 h 18"/>
                    <a:gd name="T18" fmla="*/ 0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18" y="18"/>
                      </a:moveTo>
                      <a:lnTo>
                        <a:pt x="24" y="18"/>
                      </a:lnTo>
                      <a:lnTo>
                        <a:pt x="6" y="0"/>
                      </a:lnTo>
                      <a:lnTo>
                        <a:pt x="0" y="0"/>
                      </a:lnTo>
                      <a:lnTo>
                        <a:pt x="18" y="18"/>
                      </a:lnTo>
                      <a:close/>
                      <a:moveTo>
                        <a:pt x="0" y="0"/>
                      </a:moveTo>
                      <a:lnTo>
                        <a:pt x="0" y="6"/>
                      </a:lnTo>
                      <a:lnTo>
                        <a:pt x="0" y="6"/>
                      </a:lnTo>
                      <a:lnTo>
                        <a:pt x="12"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286" name="Freeform 213"/>
                <p:cNvSpPr>
                  <a:spLocks noEditPoints="1"/>
                </p:cNvSpPr>
                <p:nvPr/>
              </p:nvSpPr>
              <p:spPr bwMode="auto">
                <a:xfrm>
                  <a:off x="4519" y="2346"/>
                  <a:ext cx="24" cy="36"/>
                </a:xfrm>
                <a:custGeom>
                  <a:avLst/>
                  <a:gdLst>
                    <a:gd name="T0" fmla="*/ 0 w 24"/>
                    <a:gd name="T1" fmla="*/ 24 h 36"/>
                    <a:gd name="T2" fmla="*/ 0 w 24"/>
                    <a:gd name="T3" fmla="*/ 24 h 36"/>
                    <a:gd name="T4" fmla="*/ 24 w 24"/>
                    <a:gd name="T5" fmla="*/ 36 h 36"/>
                    <a:gd name="T6" fmla="*/ 24 w 24"/>
                    <a:gd name="T7" fmla="*/ 24 h 36"/>
                    <a:gd name="T8" fmla="*/ 24 w 24"/>
                    <a:gd name="T9" fmla="*/ 18 h 36"/>
                    <a:gd name="T10" fmla="*/ 0 w 24"/>
                    <a:gd name="T11" fmla="*/ 24 h 36"/>
                    <a:gd name="T12" fmla="*/ 24 w 24"/>
                    <a:gd name="T13" fmla="*/ 18 h 36"/>
                    <a:gd name="T14" fmla="*/ 18 w 24"/>
                    <a:gd name="T15" fmla="*/ 0 h 36"/>
                    <a:gd name="T16" fmla="*/ 6 w 24"/>
                    <a:gd name="T17" fmla="*/ 12 h 36"/>
                    <a:gd name="T18" fmla="*/ 12 w 24"/>
                    <a:gd name="T19" fmla="*/ 24 h 36"/>
                    <a:gd name="T20" fmla="*/ 24 w 24"/>
                    <a:gd name="T2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24"/>
                      </a:moveTo>
                      <a:lnTo>
                        <a:pt x="0" y="24"/>
                      </a:lnTo>
                      <a:lnTo>
                        <a:pt x="24" y="36"/>
                      </a:lnTo>
                      <a:lnTo>
                        <a:pt x="24" y="24"/>
                      </a:lnTo>
                      <a:lnTo>
                        <a:pt x="24" y="18"/>
                      </a:lnTo>
                      <a:lnTo>
                        <a:pt x="0" y="24"/>
                      </a:lnTo>
                      <a:close/>
                      <a:moveTo>
                        <a:pt x="24" y="18"/>
                      </a:moveTo>
                      <a:lnTo>
                        <a:pt x="18" y="0"/>
                      </a:lnTo>
                      <a:lnTo>
                        <a:pt x="6" y="12"/>
                      </a:lnTo>
                      <a:lnTo>
                        <a:pt x="12" y="24"/>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287" name="Freeform 214"/>
                <p:cNvSpPr>
                  <a:spLocks noEditPoints="1"/>
                </p:cNvSpPr>
                <p:nvPr/>
              </p:nvSpPr>
              <p:spPr bwMode="auto">
                <a:xfrm>
                  <a:off x="4507" y="2370"/>
                  <a:ext cx="36" cy="35"/>
                </a:xfrm>
                <a:custGeom>
                  <a:avLst/>
                  <a:gdLst>
                    <a:gd name="T0" fmla="*/ 12 w 36"/>
                    <a:gd name="T1" fmla="*/ 6 h 35"/>
                    <a:gd name="T2" fmla="*/ 12 w 36"/>
                    <a:gd name="T3" fmla="*/ 6 h 35"/>
                    <a:gd name="T4" fmla="*/ 0 w 36"/>
                    <a:gd name="T5" fmla="*/ 12 h 35"/>
                    <a:gd name="T6" fmla="*/ 12 w 36"/>
                    <a:gd name="T7" fmla="*/ 35 h 35"/>
                    <a:gd name="T8" fmla="*/ 30 w 36"/>
                    <a:gd name="T9" fmla="*/ 18 h 35"/>
                    <a:gd name="T10" fmla="*/ 36 w 36"/>
                    <a:gd name="T11" fmla="*/ 6 h 35"/>
                    <a:gd name="T12" fmla="*/ 12 w 36"/>
                    <a:gd name="T13" fmla="*/ 6 h 35"/>
                    <a:gd name="T14" fmla="*/ 12 w 36"/>
                    <a:gd name="T15" fmla="*/ 0 h 35"/>
                    <a:gd name="T16" fmla="*/ 12 w 36"/>
                    <a:gd name="T17" fmla="*/ 0 h 35"/>
                    <a:gd name="T18" fmla="*/ 12 w 36"/>
                    <a:gd name="T19" fmla="*/ 6 h 35"/>
                    <a:gd name="T20" fmla="*/ 24 w 36"/>
                    <a:gd name="T21" fmla="*/ 6 h 35"/>
                    <a:gd name="T22" fmla="*/ 12 w 3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5">
                      <a:moveTo>
                        <a:pt x="12" y="6"/>
                      </a:moveTo>
                      <a:lnTo>
                        <a:pt x="12" y="6"/>
                      </a:lnTo>
                      <a:lnTo>
                        <a:pt x="0" y="12"/>
                      </a:lnTo>
                      <a:lnTo>
                        <a:pt x="12" y="35"/>
                      </a:lnTo>
                      <a:lnTo>
                        <a:pt x="30" y="18"/>
                      </a:lnTo>
                      <a:lnTo>
                        <a:pt x="36" y="6"/>
                      </a:lnTo>
                      <a:lnTo>
                        <a:pt x="12" y="6"/>
                      </a:lnTo>
                      <a:close/>
                      <a:moveTo>
                        <a:pt x="12" y="0"/>
                      </a:moveTo>
                      <a:lnTo>
                        <a:pt x="12" y="0"/>
                      </a:lnTo>
                      <a:lnTo>
                        <a:pt x="12" y="6"/>
                      </a:lnTo>
                      <a:lnTo>
                        <a:pt x="24"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288" name="Freeform 215"/>
                <p:cNvSpPr>
                  <a:spLocks noEditPoints="1"/>
                </p:cNvSpPr>
                <p:nvPr/>
              </p:nvSpPr>
              <p:spPr bwMode="auto">
                <a:xfrm>
                  <a:off x="4495" y="2382"/>
                  <a:ext cx="30" cy="18"/>
                </a:xfrm>
                <a:custGeom>
                  <a:avLst/>
                  <a:gdLst>
                    <a:gd name="T0" fmla="*/ 12 w 30"/>
                    <a:gd name="T1" fmla="*/ 18 h 18"/>
                    <a:gd name="T2" fmla="*/ 12 w 30"/>
                    <a:gd name="T3" fmla="*/ 18 h 18"/>
                    <a:gd name="T4" fmla="*/ 12 w 30"/>
                    <a:gd name="T5" fmla="*/ 18 h 18"/>
                    <a:gd name="T6" fmla="*/ 30 w 30"/>
                    <a:gd name="T7" fmla="*/ 6 h 18"/>
                    <a:gd name="T8" fmla="*/ 30 w 30"/>
                    <a:gd name="T9" fmla="*/ 6 h 18"/>
                    <a:gd name="T10" fmla="*/ 24 w 30"/>
                    <a:gd name="T11" fmla="*/ 0 h 18"/>
                    <a:gd name="T12" fmla="*/ 12 w 30"/>
                    <a:gd name="T13" fmla="*/ 18 h 18"/>
                    <a:gd name="T14" fmla="*/ 12 w 30"/>
                    <a:gd name="T15" fmla="*/ 0 h 18"/>
                    <a:gd name="T16" fmla="*/ 0 w 30"/>
                    <a:gd name="T17" fmla="*/ 12 h 18"/>
                    <a:gd name="T18" fmla="*/ 12 w 30"/>
                    <a:gd name="T19" fmla="*/ 18 h 18"/>
                    <a:gd name="T20" fmla="*/ 18 w 30"/>
                    <a:gd name="T21" fmla="*/ 12 h 18"/>
                    <a:gd name="T22" fmla="*/ 12 w 3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18">
                      <a:moveTo>
                        <a:pt x="12" y="18"/>
                      </a:moveTo>
                      <a:lnTo>
                        <a:pt x="12" y="18"/>
                      </a:lnTo>
                      <a:lnTo>
                        <a:pt x="12" y="18"/>
                      </a:lnTo>
                      <a:lnTo>
                        <a:pt x="30" y="6"/>
                      </a:lnTo>
                      <a:lnTo>
                        <a:pt x="30" y="6"/>
                      </a:lnTo>
                      <a:lnTo>
                        <a:pt x="24" y="0"/>
                      </a:lnTo>
                      <a:lnTo>
                        <a:pt x="12" y="18"/>
                      </a:lnTo>
                      <a:close/>
                      <a:moveTo>
                        <a:pt x="12" y="0"/>
                      </a:moveTo>
                      <a:lnTo>
                        <a:pt x="0" y="12"/>
                      </a:lnTo>
                      <a:lnTo>
                        <a:pt x="12" y="18"/>
                      </a:lnTo>
                      <a:lnTo>
                        <a:pt x="18"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289" name="Freeform 216"/>
                <p:cNvSpPr>
                  <a:spLocks noEditPoints="1"/>
                </p:cNvSpPr>
                <p:nvPr/>
              </p:nvSpPr>
              <p:spPr bwMode="auto">
                <a:xfrm>
                  <a:off x="4507" y="2382"/>
                  <a:ext cx="48" cy="29"/>
                </a:xfrm>
                <a:custGeom>
                  <a:avLst/>
                  <a:gdLst>
                    <a:gd name="T0" fmla="*/ 6 w 48"/>
                    <a:gd name="T1" fmla="*/ 23 h 29"/>
                    <a:gd name="T2" fmla="*/ 12 w 48"/>
                    <a:gd name="T3" fmla="*/ 23 h 29"/>
                    <a:gd name="T4" fmla="*/ 18 w 48"/>
                    <a:gd name="T5" fmla="*/ 29 h 29"/>
                    <a:gd name="T6" fmla="*/ 30 w 48"/>
                    <a:gd name="T7" fmla="*/ 29 h 29"/>
                    <a:gd name="T8" fmla="*/ 30 w 48"/>
                    <a:gd name="T9" fmla="*/ 29 h 29"/>
                    <a:gd name="T10" fmla="*/ 48 w 48"/>
                    <a:gd name="T11" fmla="*/ 12 h 29"/>
                    <a:gd name="T12" fmla="*/ 24 w 48"/>
                    <a:gd name="T13" fmla="*/ 6 h 29"/>
                    <a:gd name="T14" fmla="*/ 18 w 48"/>
                    <a:gd name="T15" fmla="*/ 6 h 29"/>
                    <a:gd name="T16" fmla="*/ 12 w 48"/>
                    <a:gd name="T17" fmla="*/ 0 h 29"/>
                    <a:gd name="T18" fmla="*/ 6 w 48"/>
                    <a:gd name="T19" fmla="*/ 23 h 29"/>
                    <a:gd name="T20" fmla="*/ 0 w 48"/>
                    <a:gd name="T21" fmla="*/ 18 h 29"/>
                    <a:gd name="T22" fmla="*/ 0 w 48"/>
                    <a:gd name="T23" fmla="*/ 23 h 29"/>
                    <a:gd name="T24" fmla="*/ 6 w 48"/>
                    <a:gd name="T25" fmla="*/ 23 h 29"/>
                    <a:gd name="T26" fmla="*/ 12 w 48"/>
                    <a:gd name="T27" fmla="*/ 12 h 29"/>
                    <a:gd name="T28" fmla="*/ 0 w 48"/>
                    <a:gd name="T2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6" y="23"/>
                      </a:moveTo>
                      <a:lnTo>
                        <a:pt x="12" y="23"/>
                      </a:lnTo>
                      <a:lnTo>
                        <a:pt x="18" y="29"/>
                      </a:lnTo>
                      <a:lnTo>
                        <a:pt x="30" y="29"/>
                      </a:lnTo>
                      <a:lnTo>
                        <a:pt x="30" y="29"/>
                      </a:lnTo>
                      <a:lnTo>
                        <a:pt x="48" y="12"/>
                      </a:lnTo>
                      <a:lnTo>
                        <a:pt x="24" y="6"/>
                      </a:lnTo>
                      <a:lnTo>
                        <a:pt x="18" y="6"/>
                      </a:lnTo>
                      <a:lnTo>
                        <a:pt x="12" y="0"/>
                      </a:lnTo>
                      <a:lnTo>
                        <a:pt x="6" y="23"/>
                      </a:lnTo>
                      <a:close/>
                      <a:moveTo>
                        <a:pt x="0" y="18"/>
                      </a:moveTo>
                      <a:lnTo>
                        <a:pt x="0" y="23"/>
                      </a:lnTo>
                      <a:lnTo>
                        <a:pt x="6" y="23"/>
                      </a:lnTo>
                      <a:lnTo>
                        <a:pt x="12" y="12"/>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290" name="Freeform 217"/>
                <p:cNvSpPr>
                  <a:spLocks noEditPoints="1"/>
                </p:cNvSpPr>
                <p:nvPr/>
              </p:nvSpPr>
              <p:spPr bwMode="auto">
                <a:xfrm>
                  <a:off x="4537" y="2394"/>
                  <a:ext cx="24" cy="29"/>
                </a:xfrm>
                <a:custGeom>
                  <a:avLst/>
                  <a:gdLst>
                    <a:gd name="T0" fmla="*/ 0 w 24"/>
                    <a:gd name="T1" fmla="*/ 11 h 29"/>
                    <a:gd name="T2" fmla="*/ 0 w 24"/>
                    <a:gd name="T3" fmla="*/ 29 h 29"/>
                    <a:gd name="T4" fmla="*/ 24 w 24"/>
                    <a:gd name="T5" fmla="*/ 23 h 29"/>
                    <a:gd name="T6" fmla="*/ 24 w 24"/>
                    <a:gd name="T7" fmla="*/ 6 h 29"/>
                    <a:gd name="T8" fmla="*/ 0 w 24"/>
                    <a:gd name="T9" fmla="*/ 11 h 29"/>
                    <a:gd name="T10" fmla="*/ 24 w 24"/>
                    <a:gd name="T11" fmla="*/ 6 h 29"/>
                    <a:gd name="T12" fmla="*/ 18 w 24"/>
                    <a:gd name="T13" fmla="*/ 6 h 29"/>
                    <a:gd name="T14" fmla="*/ 18 w 24"/>
                    <a:gd name="T15" fmla="*/ 0 h 29"/>
                    <a:gd name="T16" fmla="*/ 12 w 24"/>
                    <a:gd name="T17" fmla="*/ 11 h 29"/>
                    <a:gd name="T18" fmla="*/ 24 w 24"/>
                    <a:gd name="T1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0" y="11"/>
                      </a:moveTo>
                      <a:lnTo>
                        <a:pt x="0" y="29"/>
                      </a:lnTo>
                      <a:lnTo>
                        <a:pt x="24" y="23"/>
                      </a:lnTo>
                      <a:lnTo>
                        <a:pt x="24" y="6"/>
                      </a:lnTo>
                      <a:lnTo>
                        <a:pt x="0" y="11"/>
                      </a:lnTo>
                      <a:close/>
                      <a:moveTo>
                        <a:pt x="24" y="6"/>
                      </a:moveTo>
                      <a:lnTo>
                        <a:pt x="18" y="6"/>
                      </a:lnTo>
                      <a:lnTo>
                        <a:pt x="18" y="0"/>
                      </a:lnTo>
                      <a:lnTo>
                        <a:pt x="12" y="11"/>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291" name="Freeform 218"/>
                <p:cNvSpPr>
                  <a:spLocks/>
                </p:cNvSpPr>
                <p:nvPr/>
              </p:nvSpPr>
              <p:spPr bwMode="auto">
                <a:xfrm>
                  <a:off x="4549" y="2417"/>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292" name="Freeform 219"/>
                <p:cNvSpPr>
                  <a:spLocks/>
                </p:cNvSpPr>
                <p:nvPr/>
              </p:nvSpPr>
              <p:spPr bwMode="auto">
                <a:xfrm>
                  <a:off x="4555" y="2459"/>
                  <a:ext cx="6" cy="6"/>
                </a:xfrm>
                <a:custGeom>
                  <a:avLst/>
                  <a:gdLst>
                    <a:gd name="T0" fmla="*/ 6 w 6"/>
                    <a:gd name="T1" fmla="*/ 0 h 6"/>
                    <a:gd name="T2" fmla="*/ 0 w 6"/>
                    <a:gd name="T3" fmla="*/ 0 h 6"/>
                    <a:gd name="T4" fmla="*/ 0 w 6"/>
                    <a:gd name="T5" fmla="*/ 0 h 6"/>
                    <a:gd name="T6" fmla="*/ 0 w 6"/>
                    <a:gd name="T7" fmla="*/ 6 h 6"/>
                    <a:gd name="T8" fmla="*/ 6 w 6"/>
                    <a:gd name="T9" fmla="*/ 6 h 6"/>
                    <a:gd name="T10" fmla="*/ 6 w 6"/>
                    <a:gd name="T11" fmla="*/ 6 h 6"/>
                    <a:gd name="T12" fmla="*/ 6 w 6"/>
                    <a:gd name="T13" fmla="*/ 0 h 6"/>
                    <a:gd name="T14" fmla="*/ 6 w 6"/>
                    <a:gd name="T15" fmla="*/ 0 h 6"/>
                    <a:gd name="T16" fmla="*/ 6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0"/>
                      </a:moveTo>
                      <a:lnTo>
                        <a:pt x="0" y="0"/>
                      </a:lnTo>
                      <a:lnTo>
                        <a:pt x="0" y="0"/>
                      </a:lnTo>
                      <a:lnTo>
                        <a:pt x="0" y="6"/>
                      </a:lnTo>
                      <a:lnTo>
                        <a:pt x="6" y="6"/>
                      </a:lnTo>
                      <a:lnTo>
                        <a:pt x="6" y="6"/>
                      </a:lnTo>
                      <a:lnTo>
                        <a:pt x="6"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293" name="Freeform 220"/>
                <p:cNvSpPr>
                  <a:spLocks/>
                </p:cNvSpPr>
                <p:nvPr/>
              </p:nvSpPr>
              <p:spPr bwMode="auto">
                <a:xfrm>
                  <a:off x="4537" y="2459"/>
                  <a:ext cx="12" cy="6"/>
                </a:xfrm>
                <a:custGeom>
                  <a:avLst/>
                  <a:gdLst>
                    <a:gd name="T0" fmla="*/ 6 w 12"/>
                    <a:gd name="T1" fmla="*/ 0 h 6"/>
                    <a:gd name="T2" fmla="*/ 6 w 12"/>
                    <a:gd name="T3" fmla="*/ 0 h 6"/>
                    <a:gd name="T4" fmla="*/ 0 w 12"/>
                    <a:gd name="T5" fmla="*/ 0 h 6"/>
                    <a:gd name="T6" fmla="*/ 6 w 12"/>
                    <a:gd name="T7" fmla="*/ 6 h 6"/>
                    <a:gd name="T8" fmla="*/ 6 w 12"/>
                    <a:gd name="T9" fmla="*/ 6 h 6"/>
                    <a:gd name="T10" fmla="*/ 12 w 12"/>
                    <a:gd name="T11" fmla="*/ 6 h 6"/>
                    <a:gd name="T12" fmla="*/ 12 w 12"/>
                    <a:gd name="T13" fmla="*/ 0 h 6"/>
                    <a:gd name="T14" fmla="*/ 12 w 12"/>
                    <a:gd name="T15" fmla="*/ 0 h 6"/>
                    <a:gd name="T16" fmla="*/ 6 w 12"/>
                    <a:gd name="T17" fmla="*/ 0 h 6"/>
                    <a:gd name="T18" fmla="*/ 6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0"/>
                      </a:moveTo>
                      <a:lnTo>
                        <a:pt x="6" y="0"/>
                      </a:lnTo>
                      <a:lnTo>
                        <a:pt x="0" y="0"/>
                      </a:lnTo>
                      <a:lnTo>
                        <a:pt x="6" y="6"/>
                      </a:lnTo>
                      <a:lnTo>
                        <a:pt x="6" y="6"/>
                      </a:lnTo>
                      <a:lnTo>
                        <a:pt x="12" y="6"/>
                      </a:lnTo>
                      <a:lnTo>
                        <a:pt x="12" y="0"/>
                      </a:lnTo>
                      <a:lnTo>
                        <a:pt x="12" y="0"/>
                      </a:lnTo>
                      <a:lnTo>
                        <a:pt x="6" y="0"/>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294" name="Freeform 221"/>
                <p:cNvSpPr>
                  <a:spLocks/>
                </p:cNvSpPr>
                <p:nvPr/>
              </p:nvSpPr>
              <p:spPr bwMode="auto">
                <a:xfrm>
                  <a:off x="4549" y="2358"/>
                  <a:ext cx="1" cy="12"/>
                </a:xfrm>
                <a:custGeom>
                  <a:avLst/>
                  <a:gdLst>
                    <a:gd name="T0" fmla="*/ 12 h 12"/>
                    <a:gd name="T1" fmla="*/ 6 h 12"/>
                    <a:gd name="T2" fmla="*/ 0 h 12"/>
                    <a:gd name="T3" fmla="*/ 6 h 12"/>
                    <a:gd name="T4" fmla="*/ 12 h 12"/>
                    <a:gd name="T5" fmla="*/ 12 h 12"/>
                    <a:gd name="T6" fmla="*/ 12 h 12"/>
                  </a:gdLst>
                  <a:ahLst/>
                  <a:cxnLst>
                    <a:cxn ang="0">
                      <a:pos x="0" y="T0"/>
                    </a:cxn>
                    <a:cxn ang="0">
                      <a:pos x="0" y="T1"/>
                    </a:cxn>
                    <a:cxn ang="0">
                      <a:pos x="0" y="T2"/>
                    </a:cxn>
                    <a:cxn ang="0">
                      <a:pos x="0" y="T3"/>
                    </a:cxn>
                    <a:cxn ang="0">
                      <a:pos x="0" y="T4"/>
                    </a:cxn>
                    <a:cxn ang="0">
                      <a:pos x="0" y="T5"/>
                    </a:cxn>
                    <a:cxn ang="0">
                      <a:pos x="0" y="T6"/>
                    </a:cxn>
                  </a:cxnLst>
                  <a:rect l="0" t="0" r="r" b="b"/>
                  <a:pathLst>
                    <a:path h="12">
                      <a:moveTo>
                        <a:pt x="0" y="12"/>
                      </a:moveTo>
                      <a:lnTo>
                        <a:pt x="0" y="6"/>
                      </a:lnTo>
                      <a:lnTo>
                        <a:pt x="0" y="0"/>
                      </a:lnTo>
                      <a:lnTo>
                        <a:pt x="0" y="6"/>
                      </a:lnTo>
                      <a:lnTo>
                        <a:pt x="0" y="12"/>
                      </a:lnTo>
                      <a:lnTo>
                        <a:pt x="0" y="12"/>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295" name="Freeform 222"/>
                <p:cNvSpPr>
                  <a:spLocks/>
                </p:cNvSpPr>
                <p:nvPr/>
              </p:nvSpPr>
              <p:spPr bwMode="auto">
                <a:xfrm>
                  <a:off x="4555" y="2346"/>
                  <a:ext cx="12" cy="30"/>
                </a:xfrm>
                <a:custGeom>
                  <a:avLst/>
                  <a:gdLst>
                    <a:gd name="T0" fmla="*/ 0 w 12"/>
                    <a:gd name="T1" fmla="*/ 30 h 30"/>
                    <a:gd name="T2" fmla="*/ 6 w 12"/>
                    <a:gd name="T3" fmla="*/ 6 h 30"/>
                    <a:gd name="T4" fmla="*/ 6 w 12"/>
                    <a:gd name="T5" fmla="*/ 6 h 30"/>
                    <a:gd name="T6" fmla="*/ 12 w 12"/>
                    <a:gd name="T7" fmla="*/ 0 h 30"/>
                    <a:gd name="T8" fmla="*/ 12 w 12"/>
                    <a:gd name="T9" fmla="*/ 0 h 30"/>
                    <a:gd name="T10" fmla="*/ 6 w 12"/>
                    <a:gd name="T11" fmla="*/ 6 h 30"/>
                    <a:gd name="T12" fmla="*/ 6 w 12"/>
                    <a:gd name="T13" fmla="*/ 12 h 30"/>
                    <a:gd name="T14" fmla="*/ 6 w 12"/>
                    <a:gd name="T15" fmla="*/ 18 h 30"/>
                    <a:gd name="T16" fmla="*/ 0 w 12"/>
                    <a:gd name="T17" fmla="*/ 24 h 30"/>
                    <a:gd name="T18" fmla="*/ 0 w 12"/>
                    <a:gd name="T19" fmla="*/ 24 h 30"/>
                    <a:gd name="T20" fmla="*/ 0 w 12"/>
                    <a:gd name="T21" fmla="*/ 30 h 30"/>
                    <a:gd name="T22" fmla="*/ 0 w 12"/>
                    <a:gd name="T23" fmla="*/ 30 h 30"/>
                    <a:gd name="T24" fmla="*/ 0 w 12"/>
                    <a:gd name="T25" fmla="*/ 30 h 30"/>
                    <a:gd name="T26" fmla="*/ 0 w 12"/>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30">
                      <a:moveTo>
                        <a:pt x="0" y="30"/>
                      </a:moveTo>
                      <a:lnTo>
                        <a:pt x="6" y="6"/>
                      </a:lnTo>
                      <a:lnTo>
                        <a:pt x="6" y="6"/>
                      </a:lnTo>
                      <a:lnTo>
                        <a:pt x="12" y="0"/>
                      </a:lnTo>
                      <a:lnTo>
                        <a:pt x="12" y="0"/>
                      </a:lnTo>
                      <a:lnTo>
                        <a:pt x="6" y="6"/>
                      </a:lnTo>
                      <a:lnTo>
                        <a:pt x="6" y="12"/>
                      </a:lnTo>
                      <a:lnTo>
                        <a:pt x="6" y="18"/>
                      </a:lnTo>
                      <a:lnTo>
                        <a:pt x="0" y="24"/>
                      </a:lnTo>
                      <a:lnTo>
                        <a:pt x="0" y="24"/>
                      </a:lnTo>
                      <a:lnTo>
                        <a:pt x="0" y="30"/>
                      </a:lnTo>
                      <a:lnTo>
                        <a:pt x="0" y="30"/>
                      </a:lnTo>
                      <a:lnTo>
                        <a:pt x="0" y="30"/>
                      </a:lnTo>
                      <a:lnTo>
                        <a:pt x="0" y="30"/>
                      </a:lnTo>
                      <a:close/>
                    </a:path>
                  </a:pathLst>
                </a:custGeom>
                <a:solidFill>
                  <a:srgbClr val="00FF00"/>
                </a:solidFill>
                <a:ln w="9525">
                  <a:solidFill>
                    <a:srgbClr val="00FF00"/>
                  </a:solidFill>
                  <a:round/>
                  <a:headEnd/>
                  <a:tailEnd/>
                </a:ln>
              </p:spPr>
              <p:txBody>
                <a:bodyPr/>
                <a:lstStyle/>
                <a:p>
                  <a:endParaRPr lang="zh-CN" altLang="en-US"/>
                </a:p>
              </p:txBody>
            </p:sp>
            <p:sp>
              <p:nvSpPr>
                <p:cNvPr id="296" name="Freeform 223"/>
                <p:cNvSpPr>
                  <a:spLocks/>
                </p:cNvSpPr>
                <p:nvPr/>
              </p:nvSpPr>
              <p:spPr bwMode="auto">
                <a:xfrm>
                  <a:off x="4543" y="2352"/>
                  <a:ext cx="30" cy="30"/>
                </a:xfrm>
                <a:custGeom>
                  <a:avLst/>
                  <a:gdLst>
                    <a:gd name="T0" fmla="*/ 24 w 30"/>
                    <a:gd name="T1" fmla="*/ 30 h 30"/>
                    <a:gd name="T2" fmla="*/ 30 w 30"/>
                    <a:gd name="T3" fmla="*/ 6 h 30"/>
                    <a:gd name="T4" fmla="*/ 6 w 30"/>
                    <a:gd name="T5" fmla="*/ 0 h 30"/>
                    <a:gd name="T6" fmla="*/ 0 w 30"/>
                    <a:gd name="T7" fmla="*/ 24 h 30"/>
                    <a:gd name="T8" fmla="*/ 24 w 30"/>
                    <a:gd name="T9" fmla="*/ 30 h 30"/>
                  </a:gdLst>
                  <a:ahLst/>
                  <a:cxnLst>
                    <a:cxn ang="0">
                      <a:pos x="T0" y="T1"/>
                    </a:cxn>
                    <a:cxn ang="0">
                      <a:pos x="T2" y="T3"/>
                    </a:cxn>
                    <a:cxn ang="0">
                      <a:pos x="T4" y="T5"/>
                    </a:cxn>
                    <a:cxn ang="0">
                      <a:pos x="T6" y="T7"/>
                    </a:cxn>
                    <a:cxn ang="0">
                      <a:pos x="T8" y="T9"/>
                    </a:cxn>
                  </a:cxnLst>
                  <a:rect l="0" t="0" r="r" b="b"/>
                  <a:pathLst>
                    <a:path w="30" h="30">
                      <a:moveTo>
                        <a:pt x="24" y="30"/>
                      </a:moveTo>
                      <a:lnTo>
                        <a:pt x="30" y="6"/>
                      </a:lnTo>
                      <a:lnTo>
                        <a:pt x="6" y="0"/>
                      </a:lnTo>
                      <a:lnTo>
                        <a:pt x="0"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297" name="Freeform 224"/>
                <p:cNvSpPr>
                  <a:spLocks noEditPoints="1"/>
                </p:cNvSpPr>
                <p:nvPr/>
              </p:nvSpPr>
              <p:spPr bwMode="auto">
                <a:xfrm>
                  <a:off x="4549" y="2334"/>
                  <a:ext cx="24" cy="24"/>
                </a:xfrm>
                <a:custGeom>
                  <a:avLst/>
                  <a:gdLst>
                    <a:gd name="T0" fmla="*/ 24 w 24"/>
                    <a:gd name="T1" fmla="*/ 24 h 24"/>
                    <a:gd name="T2" fmla="*/ 24 w 24"/>
                    <a:gd name="T3" fmla="*/ 18 h 24"/>
                    <a:gd name="T4" fmla="*/ 24 w 24"/>
                    <a:gd name="T5" fmla="*/ 18 h 24"/>
                    <a:gd name="T6" fmla="*/ 24 w 24"/>
                    <a:gd name="T7" fmla="*/ 24 h 24"/>
                    <a:gd name="T8" fmla="*/ 12 w 24"/>
                    <a:gd name="T9" fmla="*/ 0 h 24"/>
                    <a:gd name="T10" fmla="*/ 0 w 24"/>
                    <a:gd name="T11" fmla="*/ 12 h 24"/>
                    <a:gd name="T12" fmla="*/ 0 w 24"/>
                    <a:gd name="T13" fmla="*/ 18 h 24"/>
                    <a:gd name="T14" fmla="*/ 24 w 24"/>
                    <a:gd name="T15" fmla="*/ 24 h 24"/>
                    <a:gd name="T16" fmla="*/ 24 w 24"/>
                    <a:gd name="T17" fmla="*/ 24 h 24"/>
                    <a:gd name="T18" fmla="*/ 24 w 24"/>
                    <a:gd name="T19" fmla="*/ 24 h 24"/>
                    <a:gd name="T20" fmla="*/ 24 w 24"/>
                    <a:gd name="T21" fmla="*/ 24 h 24"/>
                    <a:gd name="T22" fmla="*/ 12 w 24"/>
                    <a:gd name="T23" fmla="*/ 18 h 24"/>
                    <a:gd name="T24" fmla="*/ 24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8"/>
                      </a:lnTo>
                      <a:lnTo>
                        <a:pt x="24" y="18"/>
                      </a:lnTo>
                      <a:lnTo>
                        <a:pt x="24" y="24"/>
                      </a:lnTo>
                      <a:lnTo>
                        <a:pt x="12" y="0"/>
                      </a:lnTo>
                      <a:lnTo>
                        <a:pt x="0" y="12"/>
                      </a:lnTo>
                      <a:lnTo>
                        <a:pt x="0" y="18"/>
                      </a:lnTo>
                      <a:lnTo>
                        <a:pt x="24" y="24"/>
                      </a:lnTo>
                      <a:close/>
                      <a:moveTo>
                        <a:pt x="24" y="24"/>
                      </a:moveTo>
                      <a:lnTo>
                        <a:pt x="24" y="24"/>
                      </a:lnTo>
                      <a:lnTo>
                        <a:pt x="24" y="24"/>
                      </a:lnTo>
                      <a:lnTo>
                        <a:pt x="12" y="18"/>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298" name="Freeform 225"/>
                <p:cNvSpPr>
                  <a:spLocks noEditPoints="1"/>
                </p:cNvSpPr>
                <p:nvPr/>
              </p:nvSpPr>
              <p:spPr bwMode="auto">
                <a:xfrm>
                  <a:off x="4549" y="2334"/>
                  <a:ext cx="24" cy="24"/>
                </a:xfrm>
                <a:custGeom>
                  <a:avLst/>
                  <a:gdLst>
                    <a:gd name="T0" fmla="*/ 12 w 24"/>
                    <a:gd name="T1" fmla="*/ 0 h 24"/>
                    <a:gd name="T2" fmla="*/ 6 w 24"/>
                    <a:gd name="T3" fmla="*/ 6 h 24"/>
                    <a:gd name="T4" fmla="*/ 0 w 24"/>
                    <a:gd name="T5" fmla="*/ 18 h 24"/>
                    <a:gd name="T6" fmla="*/ 24 w 24"/>
                    <a:gd name="T7" fmla="*/ 24 h 24"/>
                    <a:gd name="T8" fmla="*/ 24 w 24"/>
                    <a:gd name="T9" fmla="*/ 24 h 24"/>
                    <a:gd name="T10" fmla="*/ 24 w 24"/>
                    <a:gd name="T11" fmla="*/ 18 h 24"/>
                    <a:gd name="T12" fmla="*/ 12 w 24"/>
                    <a:gd name="T13" fmla="*/ 0 h 24"/>
                    <a:gd name="T14" fmla="*/ 24 w 24"/>
                    <a:gd name="T15" fmla="*/ 24 h 24"/>
                    <a:gd name="T16" fmla="*/ 12 w 24"/>
                    <a:gd name="T17" fmla="*/ 0 h 24"/>
                    <a:gd name="T18" fmla="*/ 24 w 24"/>
                    <a:gd name="T19" fmla="*/ 18 h 24"/>
                    <a:gd name="T20" fmla="*/ 12 w 24"/>
                    <a:gd name="T21" fmla="*/ 0 h 24"/>
                    <a:gd name="T22" fmla="*/ 24 w 2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0"/>
                      </a:moveTo>
                      <a:lnTo>
                        <a:pt x="6" y="6"/>
                      </a:lnTo>
                      <a:lnTo>
                        <a:pt x="0" y="18"/>
                      </a:lnTo>
                      <a:lnTo>
                        <a:pt x="24" y="24"/>
                      </a:lnTo>
                      <a:lnTo>
                        <a:pt x="24" y="24"/>
                      </a:lnTo>
                      <a:lnTo>
                        <a:pt x="24" y="18"/>
                      </a:lnTo>
                      <a:lnTo>
                        <a:pt x="12" y="0"/>
                      </a:lnTo>
                      <a:close/>
                      <a:moveTo>
                        <a:pt x="24" y="24"/>
                      </a:moveTo>
                      <a:lnTo>
                        <a:pt x="12" y="0"/>
                      </a:lnTo>
                      <a:lnTo>
                        <a:pt x="24" y="18"/>
                      </a:lnTo>
                      <a:lnTo>
                        <a:pt x="12" y="0"/>
                      </a:lnTo>
                      <a:lnTo>
                        <a:pt x="24" y="24"/>
                      </a:lnTo>
                      <a:close/>
                    </a:path>
                  </a:pathLst>
                </a:custGeom>
                <a:solidFill>
                  <a:srgbClr val="00FF00"/>
                </a:solidFill>
                <a:ln w="9525">
                  <a:solidFill>
                    <a:srgbClr val="00FF00"/>
                  </a:solidFill>
                  <a:round/>
                  <a:headEnd/>
                  <a:tailEnd/>
                </a:ln>
              </p:spPr>
              <p:txBody>
                <a:bodyPr/>
                <a:lstStyle/>
                <a:p>
                  <a:endParaRPr lang="zh-CN" altLang="en-US"/>
                </a:p>
              </p:txBody>
            </p:sp>
            <p:sp>
              <p:nvSpPr>
                <p:cNvPr id="299" name="Freeform 226"/>
                <p:cNvSpPr>
                  <a:spLocks noEditPoints="1"/>
                </p:cNvSpPr>
                <p:nvPr/>
              </p:nvSpPr>
              <p:spPr bwMode="auto">
                <a:xfrm>
                  <a:off x="4543" y="2346"/>
                  <a:ext cx="30" cy="30"/>
                </a:xfrm>
                <a:custGeom>
                  <a:avLst/>
                  <a:gdLst>
                    <a:gd name="T0" fmla="*/ 6 w 30"/>
                    <a:gd name="T1" fmla="*/ 0 h 30"/>
                    <a:gd name="T2" fmla="*/ 6 w 30"/>
                    <a:gd name="T3" fmla="*/ 12 h 30"/>
                    <a:gd name="T4" fmla="*/ 0 w 30"/>
                    <a:gd name="T5" fmla="*/ 30 h 30"/>
                    <a:gd name="T6" fmla="*/ 24 w 30"/>
                    <a:gd name="T7" fmla="*/ 24 h 30"/>
                    <a:gd name="T8" fmla="*/ 24 w 30"/>
                    <a:gd name="T9" fmla="*/ 24 h 30"/>
                    <a:gd name="T10" fmla="*/ 30 w 30"/>
                    <a:gd name="T11" fmla="*/ 18 h 30"/>
                    <a:gd name="T12" fmla="*/ 30 w 30"/>
                    <a:gd name="T13" fmla="*/ 12 h 30"/>
                    <a:gd name="T14" fmla="*/ 30 w 30"/>
                    <a:gd name="T15" fmla="*/ 12 h 30"/>
                    <a:gd name="T16" fmla="*/ 6 w 30"/>
                    <a:gd name="T17" fmla="*/ 0 h 30"/>
                    <a:gd name="T18" fmla="*/ 30 w 30"/>
                    <a:gd name="T19" fmla="*/ 12 h 30"/>
                    <a:gd name="T20" fmla="*/ 30 w 30"/>
                    <a:gd name="T21" fmla="*/ 12 h 30"/>
                    <a:gd name="T22" fmla="*/ 30 w 30"/>
                    <a:gd name="T23" fmla="*/ 12 h 30"/>
                    <a:gd name="T24" fmla="*/ 18 w 30"/>
                    <a:gd name="T25" fmla="*/ 6 h 30"/>
                    <a:gd name="T26" fmla="*/ 30 w 30"/>
                    <a:gd name="T27"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0">
                      <a:moveTo>
                        <a:pt x="6" y="0"/>
                      </a:moveTo>
                      <a:lnTo>
                        <a:pt x="6" y="12"/>
                      </a:lnTo>
                      <a:lnTo>
                        <a:pt x="0" y="30"/>
                      </a:lnTo>
                      <a:lnTo>
                        <a:pt x="24" y="24"/>
                      </a:lnTo>
                      <a:lnTo>
                        <a:pt x="24" y="24"/>
                      </a:lnTo>
                      <a:lnTo>
                        <a:pt x="30" y="18"/>
                      </a:lnTo>
                      <a:lnTo>
                        <a:pt x="30" y="12"/>
                      </a:lnTo>
                      <a:lnTo>
                        <a:pt x="30" y="12"/>
                      </a:lnTo>
                      <a:lnTo>
                        <a:pt x="6" y="0"/>
                      </a:lnTo>
                      <a:close/>
                      <a:moveTo>
                        <a:pt x="30" y="12"/>
                      </a:moveTo>
                      <a:lnTo>
                        <a:pt x="30" y="12"/>
                      </a:lnTo>
                      <a:lnTo>
                        <a:pt x="30" y="12"/>
                      </a:lnTo>
                      <a:lnTo>
                        <a:pt x="18" y="6"/>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300" name="Freeform 227"/>
                <p:cNvSpPr>
                  <a:spLocks noEditPoints="1"/>
                </p:cNvSpPr>
                <p:nvPr/>
              </p:nvSpPr>
              <p:spPr bwMode="auto">
                <a:xfrm>
                  <a:off x="4543" y="2364"/>
                  <a:ext cx="24" cy="24"/>
                </a:xfrm>
                <a:custGeom>
                  <a:avLst/>
                  <a:gdLst>
                    <a:gd name="T0" fmla="*/ 0 w 24"/>
                    <a:gd name="T1" fmla="*/ 6 h 24"/>
                    <a:gd name="T2" fmla="*/ 0 w 24"/>
                    <a:gd name="T3" fmla="*/ 6 h 24"/>
                    <a:gd name="T4" fmla="*/ 0 w 24"/>
                    <a:gd name="T5" fmla="*/ 6 h 24"/>
                    <a:gd name="T6" fmla="*/ 12 w 24"/>
                    <a:gd name="T7" fmla="*/ 0 h 24"/>
                    <a:gd name="T8" fmla="*/ 6 w 24"/>
                    <a:gd name="T9" fmla="*/ 24 h 24"/>
                    <a:gd name="T10" fmla="*/ 18 w 24"/>
                    <a:gd name="T11" fmla="*/ 18 h 24"/>
                    <a:gd name="T12" fmla="*/ 24 w 24"/>
                    <a:gd name="T13" fmla="*/ 12 h 24"/>
                    <a:gd name="T14" fmla="*/ 24 w 24"/>
                    <a:gd name="T15" fmla="*/ 12 h 24"/>
                    <a:gd name="T16" fmla="*/ 24 w 24"/>
                    <a:gd name="T17" fmla="*/ 12 h 24"/>
                    <a:gd name="T18" fmla="*/ 0 w 24"/>
                    <a:gd name="T19" fmla="*/ 6 h 24"/>
                    <a:gd name="T20" fmla="*/ 24 w 24"/>
                    <a:gd name="T21" fmla="*/ 12 h 24"/>
                    <a:gd name="T22" fmla="*/ 24 w 24"/>
                    <a:gd name="T23" fmla="*/ 6 h 24"/>
                    <a:gd name="T24" fmla="*/ 24 w 24"/>
                    <a:gd name="T25" fmla="*/ 6 h 24"/>
                    <a:gd name="T26" fmla="*/ 12 w 24"/>
                    <a:gd name="T27" fmla="*/ 6 h 24"/>
                    <a:gd name="T28" fmla="*/ 24 w 24"/>
                    <a:gd name="T2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0" y="6"/>
                      </a:moveTo>
                      <a:lnTo>
                        <a:pt x="0" y="6"/>
                      </a:lnTo>
                      <a:lnTo>
                        <a:pt x="0" y="6"/>
                      </a:lnTo>
                      <a:lnTo>
                        <a:pt x="12" y="0"/>
                      </a:lnTo>
                      <a:lnTo>
                        <a:pt x="6" y="24"/>
                      </a:lnTo>
                      <a:lnTo>
                        <a:pt x="18" y="18"/>
                      </a:lnTo>
                      <a:lnTo>
                        <a:pt x="24" y="12"/>
                      </a:lnTo>
                      <a:lnTo>
                        <a:pt x="24" y="12"/>
                      </a:lnTo>
                      <a:lnTo>
                        <a:pt x="24" y="12"/>
                      </a:lnTo>
                      <a:lnTo>
                        <a:pt x="0" y="6"/>
                      </a:lnTo>
                      <a:close/>
                      <a:moveTo>
                        <a:pt x="24" y="12"/>
                      </a:moveTo>
                      <a:lnTo>
                        <a:pt x="24" y="6"/>
                      </a:lnTo>
                      <a:lnTo>
                        <a:pt x="24" y="6"/>
                      </a:lnTo>
                      <a:lnTo>
                        <a:pt x="12" y="6"/>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01" name="Freeform 228"/>
                <p:cNvSpPr>
                  <a:spLocks noEditPoints="1"/>
                </p:cNvSpPr>
                <p:nvPr/>
              </p:nvSpPr>
              <p:spPr bwMode="auto">
                <a:xfrm>
                  <a:off x="4549" y="2364"/>
                  <a:ext cx="12" cy="24"/>
                </a:xfrm>
                <a:custGeom>
                  <a:avLst/>
                  <a:gdLst>
                    <a:gd name="T0" fmla="*/ 0 w 12"/>
                    <a:gd name="T1" fmla="*/ 24 h 24"/>
                    <a:gd name="T2" fmla="*/ 0 w 12"/>
                    <a:gd name="T3" fmla="*/ 24 h 24"/>
                    <a:gd name="T4" fmla="*/ 12 w 12"/>
                    <a:gd name="T5" fmla="*/ 0 h 24"/>
                    <a:gd name="T6" fmla="*/ 6 w 12"/>
                    <a:gd name="T7" fmla="*/ 0 h 24"/>
                    <a:gd name="T8" fmla="*/ 0 w 12"/>
                    <a:gd name="T9" fmla="*/ 24 h 24"/>
                    <a:gd name="T10" fmla="*/ 6 w 12"/>
                    <a:gd name="T11" fmla="*/ 0 h 24"/>
                    <a:gd name="T12" fmla="*/ 0 w 12"/>
                    <a:gd name="T13" fmla="*/ 24 h 24"/>
                    <a:gd name="T14" fmla="*/ 6 w 12"/>
                    <a:gd name="T15" fmla="*/ 0 h 24"/>
                    <a:gd name="T16" fmla="*/ 0 w 12"/>
                    <a:gd name="T17" fmla="*/ 24 h 24"/>
                    <a:gd name="T18" fmla="*/ 6 w 12"/>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0" y="24"/>
                      </a:lnTo>
                      <a:lnTo>
                        <a:pt x="12" y="0"/>
                      </a:lnTo>
                      <a:lnTo>
                        <a:pt x="6" y="0"/>
                      </a:lnTo>
                      <a:lnTo>
                        <a:pt x="0" y="24"/>
                      </a:lnTo>
                      <a:close/>
                      <a:moveTo>
                        <a:pt x="6" y="0"/>
                      </a:moveTo>
                      <a:lnTo>
                        <a:pt x="0" y="24"/>
                      </a:lnTo>
                      <a:lnTo>
                        <a:pt x="6" y="0"/>
                      </a:lnTo>
                      <a:lnTo>
                        <a:pt x="0"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02" name="Freeform 229"/>
                <p:cNvSpPr>
                  <a:spLocks/>
                </p:cNvSpPr>
                <p:nvPr/>
              </p:nvSpPr>
              <p:spPr bwMode="auto">
                <a:xfrm>
                  <a:off x="4549" y="2376"/>
                  <a:ext cx="18" cy="18"/>
                </a:xfrm>
                <a:custGeom>
                  <a:avLst/>
                  <a:gdLst>
                    <a:gd name="T0" fmla="*/ 0 w 18"/>
                    <a:gd name="T1" fmla="*/ 12 h 18"/>
                    <a:gd name="T2" fmla="*/ 18 w 18"/>
                    <a:gd name="T3" fmla="*/ 18 h 18"/>
                    <a:gd name="T4" fmla="*/ 18 w 18"/>
                    <a:gd name="T5" fmla="*/ 6 h 18"/>
                    <a:gd name="T6" fmla="*/ 6 w 18"/>
                    <a:gd name="T7" fmla="*/ 0 h 18"/>
                    <a:gd name="T8" fmla="*/ 0 w 18"/>
                    <a:gd name="T9" fmla="*/ 12 h 18"/>
                  </a:gdLst>
                  <a:ahLst/>
                  <a:cxnLst>
                    <a:cxn ang="0">
                      <a:pos x="T0" y="T1"/>
                    </a:cxn>
                    <a:cxn ang="0">
                      <a:pos x="T2" y="T3"/>
                    </a:cxn>
                    <a:cxn ang="0">
                      <a:pos x="T4" y="T5"/>
                    </a:cxn>
                    <a:cxn ang="0">
                      <a:pos x="T6" y="T7"/>
                    </a:cxn>
                    <a:cxn ang="0">
                      <a:pos x="T8" y="T9"/>
                    </a:cxn>
                  </a:cxnLst>
                  <a:rect l="0" t="0" r="r" b="b"/>
                  <a:pathLst>
                    <a:path w="18" h="18">
                      <a:moveTo>
                        <a:pt x="0" y="12"/>
                      </a:moveTo>
                      <a:lnTo>
                        <a:pt x="18" y="18"/>
                      </a:lnTo>
                      <a:lnTo>
                        <a:pt x="18" y="6"/>
                      </a:lnTo>
                      <a:lnTo>
                        <a:pt x="6" y="0"/>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303" name="Freeform 230"/>
                <p:cNvSpPr>
                  <a:spLocks/>
                </p:cNvSpPr>
                <p:nvPr/>
              </p:nvSpPr>
              <p:spPr bwMode="auto">
                <a:xfrm>
                  <a:off x="4531" y="2346"/>
                  <a:ext cx="18" cy="30"/>
                </a:xfrm>
                <a:custGeom>
                  <a:avLst/>
                  <a:gdLst>
                    <a:gd name="T0" fmla="*/ 12 w 18"/>
                    <a:gd name="T1" fmla="*/ 30 h 30"/>
                    <a:gd name="T2" fmla="*/ 6 w 18"/>
                    <a:gd name="T3" fmla="*/ 6 h 30"/>
                    <a:gd name="T4" fmla="*/ 6 w 18"/>
                    <a:gd name="T5" fmla="*/ 6 h 30"/>
                    <a:gd name="T6" fmla="*/ 0 w 18"/>
                    <a:gd name="T7" fmla="*/ 0 h 30"/>
                    <a:gd name="T8" fmla="*/ 6 w 18"/>
                    <a:gd name="T9" fmla="*/ 0 h 30"/>
                    <a:gd name="T10" fmla="*/ 6 w 18"/>
                    <a:gd name="T11" fmla="*/ 6 h 30"/>
                    <a:gd name="T12" fmla="*/ 6 w 18"/>
                    <a:gd name="T13" fmla="*/ 12 h 30"/>
                    <a:gd name="T14" fmla="*/ 12 w 18"/>
                    <a:gd name="T15" fmla="*/ 18 h 30"/>
                    <a:gd name="T16" fmla="*/ 12 w 18"/>
                    <a:gd name="T17" fmla="*/ 24 h 30"/>
                    <a:gd name="T18" fmla="*/ 12 w 18"/>
                    <a:gd name="T19" fmla="*/ 24 h 30"/>
                    <a:gd name="T20" fmla="*/ 12 w 18"/>
                    <a:gd name="T21" fmla="*/ 30 h 30"/>
                    <a:gd name="T22" fmla="*/ 18 w 18"/>
                    <a:gd name="T23" fmla="*/ 30 h 30"/>
                    <a:gd name="T24" fmla="*/ 12 w 18"/>
                    <a:gd name="T25" fmla="*/ 30 h 30"/>
                    <a:gd name="T26" fmla="*/ 12 w 18"/>
                    <a:gd name="T2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12" y="30"/>
                      </a:moveTo>
                      <a:lnTo>
                        <a:pt x="6" y="6"/>
                      </a:lnTo>
                      <a:lnTo>
                        <a:pt x="6" y="6"/>
                      </a:lnTo>
                      <a:lnTo>
                        <a:pt x="0" y="0"/>
                      </a:lnTo>
                      <a:lnTo>
                        <a:pt x="6" y="0"/>
                      </a:lnTo>
                      <a:lnTo>
                        <a:pt x="6" y="6"/>
                      </a:lnTo>
                      <a:lnTo>
                        <a:pt x="6" y="12"/>
                      </a:lnTo>
                      <a:lnTo>
                        <a:pt x="12" y="18"/>
                      </a:lnTo>
                      <a:lnTo>
                        <a:pt x="12" y="24"/>
                      </a:lnTo>
                      <a:lnTo>
                        <a:pt x="12" y="24"/>
                      </a:lnTo>
                      <a:lnTo>
                        <a:pt x="12" y="30"/>
                      </a:lnTo>
                      <a:lnTo>
                        <a:pt x="18" y="30"/>
                      </a:lnTo>
                      <a:lnTo>
                        <a:pt x="12" y="30"/>
                      </a:lnTo>
                      <a:lnTo>
                        <a:pt x="12" y="30"/>
                      </a:lnTo>
                      <a:close/>
                    </a:path>
                  </a:pathLst>
                </a:custGeom>
                <a:solidFill>
                  <a:srgbClr val="00FF00"/>
                </a:solidFill>
                <a:ln w="9525">
                  <a:solidFill>
                    <a:srgbClr val="00FF00"/>
                  </a:solidFill>
                  <a:round/>
                  <a:headEnd/>
                  <a:tailEnd/>
                </a:ln>
              </p:spPr>
              <p:txBody>
                <a:bodyPr/>
                <a:lstStyle/>
                <a:p>
                  <a:endParaRPr lang="zh-CN" altLang="en-US"/>
                </a:p>
              </p:txBody>
            </p:sp>
            <p:sp>
              <p:nvSpPr>
                <p:cNvPr id="304" name="Freeform 231"/>
                <p:cNvSpPr>
                  <a:spLocks/>
                </p:cNvSpPr>
                <p:nvPr/>
              </p:nvSpPr>
              <p:spPr bwMode="auto">
                <a:xfrm>
                  <a:off x="4525" y="2352"/>
                  <a:ext cx="30" cy="30"/>
                </a:xfrm>
                <a:custGeom>
                  <a:avLst/>
                  <a:gdLst>
                    <a:gd name="T0" fmla="*/ 30 w 30"/>
                    <a:gd name="T1" fmla="*/ 24 h 30"/>
                    <a:gd name="T2" fmla="*/ 24 w 30"/>
                    <a:gd name="T3" fmla="*/ 0 h 30"/>
                    <a:gd name="T4" fmla="*/ 0 w 30"/>
                    <a:gd name="T5" fmla="*/ 6 h 30"/>
                    <a:gd name="T6" fmla="*/ 6 w 30"/>
                    <a:gd name="T7" fmla="*/ 30 h 30"/>
                    <a:gd name="T8" fmla="*/ 30 w 30"/>
                    <a:gd name="T9" fmla="*/ 24 h 30"/>
                  </a:gdLst>
                  <a:ahLst/>
                  <a:cxnLst>
                    <a:cxn ang="0">
                      <a:pos x="T0" y="T1"/>
                    </a:cxn>
                    <a:cxn ang="0">
                      <a:pos x="T2" y="T3"/>
                    </a:cxn>
                    <a:cxn ang="0">
                      <a:pos x="T4" y="T5"/>
                    </a:cxn>
                    <a:cxn ang="0">
                      <a:pos x="T6" y="T7"/>
                    </a:cxn>
                    <a:cxn ang="0">
                      <a:pos x="T8" y="T9"/>
                    </a:cxn>
                  </a:cxnLst>
                  <a:rect l="0" t="0" r="r" b="b"/>
                  <a:pathLst>
                    <a:path w="30" h="30">
                      <a:moveTo>
                        <a:pt x="30" y="24"/>
                      </a:moveTo>
                      <a:lnTo>
                        <a:pt x="24" y="0"/>
                      </a:lnTo>
                      <a:lnTo>
                        <a:pt x="0" y="6"/>
                      </a:lnTo>
                      <a:lnTo>
                        <a:pt x="6" y="30"/>
                      </a:lnTo>
                      <a:lnTo>
                        <a:pt x="30" y="24"/>
                      </a:lnTo>
                      <a:close/>
                    </a:path>
                  </a:pathLst>
                </a:custGeom>
                <a:solidFill>
                  <a:srgbClr val="00FF00"/>
                </a:solidFill>
                <a:ln w="9525">
                  <a:solidFill>
                    <a:srgbClr val="00FF00"/>
                  </a:solidFill>
                  <a:round/>
                  <a:headEnd/>
                  <a:tailEnd/>
                </a:ln>
              </p:spPr>
              <p:txBody>
                <a:bodyPr/>
                <a:lstStyle/>
                <a:p>
                  <a:endParaRPr lang="zh-CN" altLang="en-US"/>
                </a:p>
              </p:txBody>
            </p:sp>
            <p:sp>
              <p:nvSpPr>
                <p:cNvPr id="305" name="Freeform 232"/>
                <p:cNvSpPr>
                  <a:spLocks noEditPoints="1"/>
                </p:cNvSpPr>
                <p:nvPr/>
              </p:nvSpPr>
              <p:spPr bwMode="auto">
                <a:xfrm>
                  <a:off x="4525" y="2334"/>
                  <a:ext cx="24" cy="24"/>
                </a:xfrm>
                <a:custGeom>
                  <a:avLst/>
                  <a:gdLst>
                    <a:gd name="T0" fmla="*/ 24 w 24"/>
                    <a:gd name="T1" fmla="*/ 18 h 24"/>
                    <a:gd name="T2" fmla="*/ 24 w 24"/>
                    <a:gd name="T3" fmla="*/ 12 h 24"/>
                    <a:gd name="T4" fmla="*/ 24 w 24"/>
                    <a:gd name="T5" fmla="*/ 6 h 24"/>
                    <a:gd name="T6" fmla="*/ 12 w 24"/>
                    <a:gd name="T7" fmla="*/ 0 h 24"/>
                    <a:gd name="T8" fmla="*/ 6 w 24"/>
                    <a:gd name="T9" fmla="*/ 24 h 24"/>
                    <a:gd name="T10" fmla="*/ 0 w 24"/>
                    <a:gd name="T11" fmla="*/ 18 h 24"/>
                    <a:gd name="T12" fmla="*/ 0 w 24"/>
                    <a:gd name="T13" fmla="*/ 18 h 24"/>
                    <a:gd name="T14" fmla="*/ 0 w 24"/>
                    <a:gd name="T15" fmla="*/ 24 h 24"/>
                    <a:gd name="T16" fmla="*/ 24 w 24"/>
                    <a:gd name="T17" fmla="*/ 18 h 24"/>
                    <a:gd name="T18" fmla="*/ 0 w 24"/>
                    <a:gd name="T19" fmla="*/ 24 h 24"/>
                    <a:gd name="T20" fmla="*/ 0 w 24"/>
                    <a:gd name="T21" fmla="*/ 24 h 24"/>
                    <a:gd name="T22" fmla="*/ 0 w 24"/>
                    <a:gd name="T23" fmla="*/ 24 h 24"/>
                    <a:gd name="T24" fmla="*/ 12 w 24"/>
                    <a:gd name="T25" fmla="*/ 18 h 24"/>
                    <a:gd name="T26" fmla="*/ 0 w 24"/>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24" y="18"/>
                      </a:moveTo>
                      <a:lnTo>
                        <a:pt x="24" y="12"/>
                      </a:lnTo>
                      <a:lnTo>
                        <a:pt x="24" y="6"/>
                      </a:lnTo>
                      <a:lnTo>
                        <a:pt x="12" y="0"/>
                      </a:lnTo>
                      <a:lnTo>
                        <a:pt x="6" y="24"/>
                      </a:lnTo>
                      <a:lnTo>
                        <a:pt x="0" y="18"/>
                      </a:lnTo>
                      <a:lnTo>
                        <a:pt x="0" y="18"/>
                      </a:lnTo>
                      <a:lnTo>
                        <a:pt x="0" y="24"/>
                      </a:lnTo>
                      <a:lnTo>
                        <a:pt x="24" y="18"/>
                      </a:lnTo>
                      <a:close/>
                      <a:moveTo>
                        <a:pt x="0" y="24"/>
                      </a:moveTo>
                      <a:lnTo>
                        <a:pt x="0" y="24"/>
                      </a:lnTo>
                      <a:lnTo>
                        <a:pt x="0" y="24"/>
                      </a:lnTo>
                      <a:lnTo>
                        <a:pt x="12" y="18"/>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06" name="Freeform 233"/>
                <p:cNvSpPr>
                  <a:spLocks noEditPoints="1"/>
                </p:cNvSpPr>
                <p:nvPr/>
              </p:nvSpPr>
              <p:spPr bwMode="auto">
                <a:xfrm>
                  <a:off x="4525" y="2334"/>
                  <a:ext cx="24" cy="24"/>
                </a:xfrm>
                <a:custGeom>
                  <a:avLst/>
                  <a:gdLst>
                    <a:gd name="T0" fmla="*/ 0 w 24"/>
                    <a:gd name="T1" fmla="*/ 18 h 24"/>
                    <a:gd name="T2" fmla="*/ 0 w 24"/>
                    <a:gd name="T3" fmla="*/ 24 h 24"/>
                    <a:gd name="T4" fmla="*/ 0 w 24"/>
                    <a:gd name="T5" fmla="*/ 24 h 24"/>
                    <a:gd name="T6" fmla="*/ 24 w 24"/>
                    <a:gd name="T7" fmla="*/ 18 h 24"/>
                    <a:gd name="T8" fmla="*/ 24 w 24"/>
                    <a:gd name="T9" fmla="*/ 6 h 24"/>
                    <a:gd name="T10" fmla="*/ 18 w 24"/>
                    <a:gd name="T11" fmla="*/ 0 h 24"/>
                    <a:gd name="T12" fmla="*/ 0 w 24"/>
                    <a:gd name="T13" fmla="*/ 18 h 24"/>
                    <a:gd name="T14" fmla="*/ 12 w 24"/>
                    <a:gd name="T15" fmla="*/ 0 h 24"/>
                    <a:gd name="T16" fmla="*/ 0 w 24"/>
                    <a:gd name="T17" fmla="*/ 18 h 24"/>
                    <a:gd name="T18" fmla="*/ 18 w 24"/>
                    <a:gd name="T19" fmla="*/ 0 h 24"/>
                    <a:gd name="T20" fmla="*/ 6 w 24"/>
                    <a:gd name="T21" fmla="*/ 24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0" y="18"/>
                      </a:moveTo>
                      <a:lnTo>
                        <a:pt x="0" y="24"/>
                      </a:lnTo>
                      <a:lnTo>
                        <a:pt x="0" y="24"/>
                      </a:lnTo>
                      <a:lnTo>
                        <a:pt x="24" y="18"/>
                      </a:lnTo>
                      <a:lnTo>
                        <a:pt x="24" y="6"/>
                      </a:lnTo>
                      <a:lnTo>
                        <a:pt x="18" y="0"/>
                      </a:lnTo>
                      <a:lnTo>
                        <a:pt x="0" y="18"/>
                      </a:lnTo>
                      <a:close/>
                      <a:moveTo>
                        <a:pt x="12" y="0"/>
                      </a:moveTo>
                      <a:lnTo>
                        <a:pt x="0" y="18"/>
                      </a:lnTo>
                      <a:lnTo>
                        <a:pt x="18" y="0"/>
                      </a:lnTo>
                      <a:lnTo>
                        <a:pt x="6" y="24"/>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07" name="Freeform 234"/>
                <p:cNvSpPr>
                  <a:spLocks noEditPoints="1"/>
                </p:cNvSpPr>
                <p:nvPr/>
              </p:nvSpPr>
              <p:spPr bwMode="auto">
                <a:xfrm>
                  <a:off x="4525" y="2352"/>
                  <a:ext cx="30" cy="24"/>
                </a:xfrm>
                <a:custGeom>
                  <a:avLst/>
                  <a:gdLst>
                    <a:gd name="T0" fmla="*/ 6 w 30"/>
                    <a:gd name="T1" fmla="*/ 6 h 24"/>
                    <a:gd name="T2" fmla="*/ 6 w 30"/>
                    <a:gd name="T3" fmla="*/ 6 h 24"/>
                    <a:gd name="T4" fmla="*/ 6 w 30"/>
                    <a:gd name="T5" fmla="*/ 12 h 24"/>
                    <a:gd name="T6" fmla="*/ 6 w 30"/>
                    <a:gd name="T7" fmla="*/ 18 h 24"/>
                    <a:gd name="T8" fmla="*/ 6 w 30"/>
                    <a:gd name="T9" fmla="*/ 18 h 24"/>
                    <a:gd name="T10" fmla="*/ 30 w 30"/>
                    <a:gd name="T11" fmla="*/ 24 h 24"/>
                    <a:gd name="T12" fmla="*/ 30 w 30"/>
                    <a:gd name="T13" fmla="*/ 6 h 24"/>
                    <a:gd name="T14" fmla="*/ 24 w 30"/>
                    <a:gd name="T15" fmla="*/ 0 h 24"/>
                    <a:gd name="T16" fmla="*/ 6 w 30"/>
                    <a:gd name="T17" fmla="*/ 6 h 24"/>
                    <a:gd name="T18" fmla="*/ 0 w 30"/>
                    <a:gd name="T19" fmla="*/ 6 h 24"/>
                    <a:gd name="T20" fmla="*/ 0 w 30"/>
                    <a:gd name="T21" fmla="*/ 6 h 24"/>
                    <a:gd name="T22" fmla="*/ 6 w 30"/>
                    <a:gd name="T23" fmla="*/ 6 h 24"/>
                    <a:gd name="T24" fmla="*/ 12 w 30"/>
                    <a:gd name="T25" fmla="*/ 0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6" y="6"/>
                      </a:moveTo>
                      <a:lnTo>
                        <a:pt x="6" y="6"/>
                      </a:lnTo>
                      <a:lnTo>
                        <a:pt x="6" y="12"/>
                      </a:lnTo>
                      <a:lnTo>
                        <a:pt x="6" y="18"/>
                      </a:lnTo>
                      <a:lnTo>
                        <a:pt x="6" y="18"/>
                      </a:lnTo>
                      <a:lnTo>
                        <a:pt x="30" y="24"/>
                      </a:lnTo>
                      <a:lnTo>
                        <a:pt x="30" y="6"/>
                      </a:lnTo>
                      <a:lnTo>
                        <a:pt x="24" y="0"/>
                      </a:lnTo>
                      <a:lnTo>
                        <a:pt x="6" y="6"/>
                      </a:lnTo>
                      <a:close/>
                      <a:moveTo>
                        <a:pt x="0" y="6"/>
                      </a:moveTo>
                      <a:lnTo>
                        <a:pt x="0" y="6"/>
                      </a:lnTo>
                      <a:lnTo>
                        <a:pt x="6" y="6"/>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08" name="Freeform 235"/>
                <p:cNvSpPr>
                  <a:spLocks noEditPoints="1"/>
                </p:cNvSpPr>
                <p:nvPr/>
              </p:nvSpPr>
              <p:spPr bwMode="auto">
                <a:xfrm>
                  <a:off x="4531" y="2364"/>
                  <a:ext cx="30" cy="24"/>
                </a:xfrm>
                <a:custGeom>
                  <a:avLst/>
                  <a:gdLst>
                    <a:gd name="T0" fmla="*/ 0 w 30"/>
                    <a:gd name="T1" fmla="*/ 12 h 24"/>
                    <a:gd name="T2" fmla="*/ 0 w 30"/>
                    <a:gd name="T3" fmla="*/ 12 h 24"/>
                    <a:gd name="T4" fmla="*/ 0 w 30"/>
                    <a:gd name="T5" fmla="*/ 12 h 24"/>
                    <a:gd name="T6" fmla="*/ 6 w 30"/>
                    <a:gd name="T7" fmla="*/ 18 h 24"/>
                    <a:gd name="T8" fmla="*/ 18 w 30"/>
                    <a:gd name="T9" fmla="*/ 24 h 24"/>
                    <a:gd name="T10" fmla="*/ 12 w 30"/>
                    <a:gd name="T11" fmla="*/ 0 h 24"/>
                    <a:gd name="T12" fmla="*/ 24 w 30"/>
                    <a:gd name="T13" fmla="*/ 6 h 24"/>
                    <a:gd name="T14" fmla="*/ 30 w 30"/>
                    <a:gd name="T15" fmla="*/ 6 h 24"/>
                    <a:gd name="T16" fmla="*/ 24 w 30"/>
                    <a:gd name="T17" fmla="*/ 6 h 24"/>
                    <a:gd name="T18" fmla="*/ 0 w 30"/>
                    <a:gd name="T19" fmla="*/ 12 h 24"/>
                    <a:gd name="T20" fmla="*/ 0 w 30"/>
                    <a:gd name="T21" fmla="*/ 6 h 24"/>
                    <a:gd name="T22" fmla="*/ 0 w 30"/>
                    <a:gd name="T23" fmla="*/ 6 h 24"/>
                    <a:gd name="T24" fmla="*/ 0 w 30"/>
                    <a:gd name="T25" fmla="*/ 12 h 24"/>
                    <a:gd name="T26" fmla="*/ 12 w 30"/>
                    <a:gd name="T27" fmla="*/ 6 h 24"/>
                    <a:gd name="T28" fmla="*/ 0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0" y="12"/>
                      </a:moveTo>
                      <a:lnTo>
                        <a:pt x="0" y="12"/>
                      </a:lnTo>
                      <a:lnTo>
                        <a:pt x="0" y="12"/>
                      </a:lnTo>
                      <a:lnTo>
                        <a:pt x="6" y="18"/>
                      </a:lnTo>
                      <a:lnTo>
                        <a:pt x="18" y="24"/>
                      </a:lnTo>
                      <a:lnTo>
                        <a:pt x="12" y="0"/>
                      </a:lnTo>
                      <a:lnTo>
                        <a:pt x="24" y="6"/>
                      </a:lnTo>
                      <a:lnTo>
                        <a:pt x="30" y="6"/>
                      </a:lnTo>
                      <a:lnTo>
                        <a:pt x="24" y="6"/>
                      </a:lnTo>
                      <a:lnTo>
                        <a:pt x="0" y="12"/>
                      </a:lnTo>
                      <a:close/>
                      <a:moveTo>
                        <a:pt x="0" y="6"/>
                      </a:moveTo>
                      <a:lnTo>
                        <a:pt x="0" y="6"/>
                      </a:lnTo>
                      <a:lnTo>
                        <a:pt x="0" y="12"/>
                      </a:lnTo>
                      <a:lnTo>
                        <a:pt x="12"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09" name="Freeform 236"/>
                <p:cNvSpPr>
                  <a:spLocks noEditPoints="1"/>
                </p:cNvSpPr>
                <p:nvPr/>
              </p:nvSpPr>
              <p:spPr bwMode="auto">
                <a:xfrm>
                  <a:off x="4537" y="2364"/>
                  <a:ext cx="18" cy="24"/>
                </a:xfrm>
                <a:custGeom>
                  <a:avLst/>
                  <a:gdLst>
                    <a:gd name="T0" fmla="*/ 6 w 18"/>
                    <a:gd name="T1" fmla="*/ 0 h 24"/>
                    <a:gd name="T2" fmla="*/ 0 w 18"/>
                    <a:gd name="T3" fmla="*/ 0 h 24"/>
                    <a:gd name="T4" fmla="*/ 12 w 18"/>
                    <a:gd name="T5" fmla="*/ 24 h 24"/>
                    <a:gd name="T6" fmla="*/ 18 w 18"/>
                    <a:gd name="T7" fmla="*/ 24 h 24"/>
                    <a:gd name="T8" fmla="*/ 6 w 18"/>
                    <a:gd name="T9" fmla="*/ 0 h 24"/>
                    <a:gd name="T10" fmla="*/ 12 w 18"/>
                    <a:gd name="T11" fmla="*/ 24 h 24"/>
                    <a:gd name="T12" fmla="*/ 6 w 18"/>
                    <a:gd name="T13" fmla="*/ 0 h 24"/>
                    <a:gd name="T14" fmla="*/ 18 w 18"/>
                    <a:gd name="T15" fmla="*/ 24 h 24"/>
                    <a:gd name="T16" fmla="*/ 6 w 18"/>
                    <a:gd name="T17" fmla="*/ 0 h 24"/>
                    <a:gd name="T18" fmla="*/ 12 w 18"/>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12" y="24"/>
                      </a:lnTo>
                      <a:lnTo>
                        <a:pt x="18" y="24"/>
                      </a:lnTo>
                      <a:lnTo>
                        <a:pt x="6" y="0"/>
                      </a:lnTo>
                      <a:close/>
                      <a:moveTo>
                        <a:pt x="12" y="24"/>
                      </a:moveTo>
                      <a:lnTo>
                        <a:pt x="6" y="0"/>
                      </a:lnTo>
                      <a:lnTo>
                        <a:pt x="18" y="24"/>
                      </a:lnTo>
                      <a:lnTo>
                        <a:pt x="6" y="0"/>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10" name="Freeform 237"/>
                <p:cNvSpPr>
                  <a:spLocks/>
                </p:cNvSpPr>
                <p:nvPr/>
              </p:nvSpPr>
              <p:spPr bwMode="auto">
                <a:xfrm>
                  <a:off x="4531" y="2376"/>
                  <a:ext cx="18" cy="18"/>
                </a:xfrm>
                <a:custGeom>
                  <a:avLst/>
                  <a:gdLst>
                    <a:gd name="T0" fmla="*/ 0 w 18"/>
                    <a:gd name="T1" fmla="*/ 6 h 18"/>
                    <a:gd name="T2" fmla="*/ 6 w 18"/>
                    <a:gd name="T3" fmla="*/ 18 h 18"/>
                    <a:gd name="T4" fmla="*/ 18 w 18"/>
                    <a:gd name="T5" fmla="*/ 12 h 18"/>
                    <a:gd name="T6" fmla="*/ 12 w 18"/>
                    <a:gd name="T7" fmla="*/ 0 h 18"/>
                    <a:gd name="T8" fmla="*/ 0 w 18"/>
                    <a:gd name="T9" fmla="*/ 6 h 18"/>
                  </a:gdLst>
                  <a:ahLst/>
                  <a:cxnLst>
                    <a:cxn ang="0">
                      <a:pos x="T0" y="T1"/>
                    </a:cxn>
                    <a:cxn ang="0">
                      <a:pos x="T2" y="T3"/>
                    </a:cxn>
                    <a:cxn ang="0">
                      <a:pos x="T4" y="T5"/>
                    </a:cxn>
                    <a:cxn ang="0">
                      <a:pos x="T6" y="T7"/>
                    </a:cxn>
                    <a:cxn ang="0">
                      <a:pos x="T8" y="T9"/>
                    </a:cxn>
                  </a:cxnLst>
                  <a:rect l="0" t="0" r="r" b="b"/>
                  <a:pathLst>
                    <a:path w="18" h="18">
                      <a:moveTo>
                        <a:pt x="0" y="6"/>
                      </a:moveTo>
                      <a:lnTo>
                        <a:pt x="6" y="18"/>
                      </a:lnTo>
                      <a:lnTo>
                        <a:pt x="18" y="12"/>
                      </a:lnTo>
                      <a:lnTo>
                        <a:pt x="12" y="0"/>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11" name="Freeform 238"/>
                <p:cNvSpPr>
                  <a:spLocks/>
                </p:cNvSpPr>
                <p:nvPr/>
              </p:nvSpPr>
              <p:spPr bwMode="auto">
                <a:xfrm>
                  <a:off x="4501" y="2459"/>
                  <a:ext cx="48" cy="78"/>
                </a:xfrm>
                <a:custGeom>
                  <a:avLst/>
                  <a:gdLst>
                    <a:gd name="T0" fmla="*/ 48 w 48"/>
                    <a:gd name="T1" fmla="*/ 0 h 78"/>
                    <a:gd name="T2" fmla="*/ 48 w 48"/>
                    <a:gd name="T3" fmla="*/ 0 h 78"/>
                    <a:gd name="T4" fmla="*/ 42 w 48"/>
                    <a:gd name="T5" fmla="*/ 12 h 78"/>
                    <a:gd name="T6" fmla="*/ 36 w 48"/>
                    <a:gd name="T7" fmla="*/ 24 h 78"/>
                    <a:gd name="T8" fmla="*/ 30 w 48"/>
                    <a:gd name="T9" fmla="*/ 36 h 78"/>
                    <a:gd name="T10" fmla="*/ 24 w 48"/>
                    <a:gd name="T11" fmla="*/ 42 h 78"/>
                    <a:gd name="T12" fmla="*/ 18 w 48"/>
                    <a:gd name="T13" fmla="*/ 54 h 78"/>
                    <a:gd name="T14" fmla="*/ 12 w 48"/>
                    <a:gd name="T15" fmla="*/ 60 h 78"/>
                    <a:gd name="T16" fmla="*/ 6 w 48"/>
                    <a:gd name="T17" fmla="*/ 72 h 78"/>
                    <a:gd name="T18" fmla="*/ 0 w 48"/>
                    <a:gd name="T19" fmla="*/ 78 h 78"/>
                    <a:gd name="T20" fmla="*/ 0 w 48"/>
                    <a:gd name="T21" fmla="*/ 78 h 78"/>
                    <a:gd name="T22" fmla="*/ 0 w 48"/>
                    <a:gd name="T23" fmla="*/ 78 h 78"/>
                    <a:gd name="T24" fmla="*/ 6 w 48"/>
                    <a:gd name="T25" fmla="*/ 72 h 78"/>
                    <a:gd name="T26" fmla="*/ 12 w 48"/>
                    <a:gd name="T27" fmla="*/ 60 h 78"/>
                    <a:gd name="T28" fmla="*/ 18 w 48"/>
                    <a:gd name="T29" fmla="*/ 54 h 78"/>
                    <a:gd name="T30" fmla="*/ 24 w 48"/>
                    <a:gd name="T31" fmla="*/ 42 h 78"/>
                    <a:gd name="T32" fmla="*/ 36 w 48"/>
                    <a:gd name="T33" fmla="*/ 30 h 78"/>
                    <a:gd name="T34" fmla="*/ 42 w 48"/>
                    <a:gd name="T35" fmla="*/ 18 h 78"/>
                    <a:gd name="T36" fmla="*/ 48 w 48"/>
                    <a:gd name="T37" fmla="*/ 12 h 78"/>
                    <a:gd name="T38" fmla="*/ 48 w 48"/>
                    <a:gd name="T39" fmla="*/ 0 h 78"/>
                    <a:gd name="T40" fmla="*/ 48 w 48"/>
                    <a:gd name="T41" fmla="*/ 0 h 78"/>
                    <a:gd name="T42" fmla="*/ 48 w 48"/>
                    <a:gd name="T43" fmla="*/ 0 h 78"/>
                    <a:gd name="T44" fmla="*/ 48 w 48"/>
                    <a:gd name="T45" fmla="*/ 0 h 78"/>
                    <a:gd name="T46" fmla="*/ 48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48" y="0"/>
                      </a:moveTo>
                      <a:lnTo>
                        <a:pt x="48" y="0"/>
                      </a:lnTo>
                      <a:lnTo>
                        <a:pt x="42" y="12"/>
                      </a:lnTo>
                      <a:lnTo>
                        <a:pt x="36" y="24"/>
                      </a:lnTo>
                      <a:lnTo>
                        <a:pt x="30" y="36"/>
                      </a:lnTo>
                      <a:lnTo>
                        <a:pt x="24" y="42"/>
                      </a:lnTo>
                      <a:lnTo>
                        <a:pt x="18" y="54"/>
                      </a:lnTo>
                      <a:lnTo>
                        <a:pt x="12" y="60"/>
                      </a:lnTo>
                      <a:lnTo>
                        <a:pt x="6" y="72"/>
                      </a:lnTo>
                      <a:lnTo>
                        <a:pt x="0" y="78"/>
                      </a:lnTo>
                      <a:lnTo>
                        <a:pt x="0" y="78"/>
                      </a:lnTo>
                      <a:lnTo>
                        <a:pt x="0" y="78"/>
                      </a:lnTo>
                      <a:lnTo>
                        <a:pt x="6" y="72"/>
                      </a:lnTo>
                      <a:lnTo>
                        <a:pt x="12" y="60"/>
                      </a:lnTo>
                      <a:lnTo>
                        <a:pt x="18" y="54"/>
                      </a:lnTo>
                      <a:lnTo>
                        <a:pt x="24" y="42"/>
                      </a:lnTo>
                      <a:lnTo>
                        <a:pt x="36" y="30"/>
                      </a:lnTo>
                      <a:lnTo>
                        <a:pt x="42" y="18"/>
                      </a:lnTo>
                      <a:lnTo>
                        <a:pt x="48" y="12"/>
                      </a:lnTo>
                      <a:lnTo>
                        <a:pt x="48" y="0"/>
                      </a:lnTo>
                      <a:lnTo>
                        <a:pt x="48" y="0"/>
                      </a:lnTo>
                      <a:lnTo>
                        <a:pt x="48" y="0"/>
                      </a:lnTo>
                      <a:lnTo>
                        <a:pt x="48" y="0"/>
                      </a:lnTo>
                      <a:lnTo>
                        <a:pt x="48" y="0"/>
                      </a:lnTo>
                      <a:close/>
                    </a:path>
                  </a:pathLst>
                </a:custGeom>
                <a:solidFill>
                  <a:srgbClr val="00FF00"/>
                </a:solidFill>
                <a:ln w="9525">
                  <a:solidFill>
                    <a:srgbClr val="00FF00"/>
                  </a:solidFill>
                  <a:round/>
                  <a:headEnd/>
                  <a:tailEnd/>
                </a:ln>
              </p:spPr>
              <p:txBody>
                <a:bodyPr/>
                <a:lstStyle/>
                <a:p>
                  <a:endParaRPr lang="zh-CN" altLang="en-US"/>
                </a:p>
              </p:txBody>
            </p:sp>
            <p:sp>
              <p:nvSpPr>
                <p:cNvPr id="312" name="Freeform 239"/>
                <p:cNvSpPr>
                  <a:spLocks/>
                </p:cNvSpPr>
                <p:nvPr/>
              </p:nvSpPr>
              <p:spPr bwMode="auto">
                <a:xfrm>
                  <a:off x="4555" y="2459"/>
                  <a:ext cx="48" cy="78"/>
                </a:xfrm>
                <a:custGeom>
                  <a:avLst/>
                  <a:gdLst>
                    <a:gd name="T0" fmla="*/ 0 w 48"/>
                    <a:gd name="T1" fmla="*/ 0 h 78"/>
                    <a:gd name="T2" fmla="*/ 0 w 48"/>
                    <a:gd name="T3" fmla="*/ 0 h 78"/>
                    <a:gd name="T4" fmla="*/ 6 w 48"/>
                    <a:gd name="T5" fmla="*/ 12 h 78"/>
                    <a:gd name="T6" fmla="*/ 12 w 48"/>
                    <a:gd name="T7" fmla="*/ 24 h 78"/>
                    <a:gd name="T8" fmla="*/ 18 w 48"/>
                    <a:gd name="T9" fmla="*/ 36 h 78"/>
                    <a:gd name="T10" fmla="*/ 24 w 48"/>
                    <a:gd name="T11" fmla="*/ 42 h 78"/>
                    <a:gd name="T12" fmla="*/ 30 w 48"/>
                    <a:gd name="T13" fmla="*/ 54 h 78"/>
                    <a:gd name="T14" fmla="*/ 36 w 48"/>
                    <a:gd name="T15" fmla="*/ 60 h 78"/>
                    <a:gd name="T16" fmla="*/ 42 w 48"/>
                    <a:gd name="T17" fmla="*/ 72 h 78"/>
                    <a:gd name="T18" fmla="*/ 48 w 48"/>
                    <a:gd name="T19" fmla="*/ 78 h 78"/>
                    <a:gd name="T20" fmla="*/ 48 w 48"/>
                    <a:gd name="T21" fmla="*/ 78 h 78"/>
                    <a:gd name="T22" fmla="*/ 48 w 48"/>
                    <a:gd name="T23" fmla="*/ 78 h 78"/>
                    <a:gd name="T24" fmla="*/ 42 w 48"/>
                    <a:gd name="T25" fmla="*/ 72 h 78"/>
                    <a:gd name="T26" fmla="*/ 36 w 48"/>
                    <a:gd name="T27" fmla="*/ 60 h 78"/>
                    <a:gd name="T28" fmla="*/ 30 w 48"/>
                    <a:gd name="T29" fmla="*/ 54 h 78"/>
                    <a:gd name="T30" fmla="*/ 24 w 48"/>
                    <a:gd name="T31" fmla="*/ 42 h 78"/>
                    <a:gd name="T32" fmla="*/ 12 w 48"/>
                    <a:gd name="T33" fmla="*/ 30 h 78"/>
                    <a:gd name="T34" fmla="*/ 6 w 48"/>
                    <a:gd name="T35" fmla="*/ 18 h 78"/>
                    <a:gd name="T36" fmla="*/ 0 w 48"/>
                    <a:gd name="T37" fmla="*/ 12 h 78"/>
                    <a:gd name="T38" fmla="*/ 0 w 48"/>
                    <a:gd name="T39" fmla="*/ 0 h 78"/>
                    <a:gd name="T40" fmla="*/ 0 w 48"/>
                    <a:gd name="T41" fmla="*/ 0 h 78"/>
                    <a:gd name="T42" fmla="*/ 0 w 48"/>
                    <a:gd name="T43" fmla="*/ 0 h 78"/>
                    <a:gd name="T44" fmla="*/ 0 w 48"/>
                    <a:gd name="T45" fmla="*/ 0 h 78"/>
                    <a:gd name="T46" fmla="*/ 0 w 48"/>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78">
                      <a:moveTo>
                        <a:pt x="0" y="0"/>
                      </a:moveTo>
                      <a:lnTo>
                        <a:pt x="0" y="0"/>
                      </a:lnTo>
                      <a:lnTo>
                        <a:pt x="6" y="12"/>
                      </a:lnTo>
                      <a:lnTo>
                        <a:pt x="12" y="24"/>
                      </a:lnTo>
                      <a:lnTo>
                        <a:pt x="18" y="36"/>
                      </a:lnTo>
                      <a:lnTo>
                        <a:pt x="24" y="42"/>
                      </a:lnTo>
                      <a:lnTo>
                        <a:pt x="30" y="54"/>
                      </a:lnTo>
                      <a:lnTo>
                        <a:pt x="36" y="60"/>
                      </a:lnTo>
                      <a:lnTo>
                        <a:pt x="42" y="72"/>
                      </a:lnTo>
                      <a:lnTo>
                        <a:pt x="48" y="78"/>
                      </a:lnTo>
                      <a:lnTo>
                        <a:pt x="48" y="78"/>
                      </a:lnTo>
                      <a:lnTo>
                        <a:pt x="48" y="78"/>
                      </a:lnTo>
                      <a:lnTo>
                        <a:pt x="42" y="72"/>
                      </a:lnTo>
                      <a:lnTo>
                        <a:pt x="36" y="60"/>
                      </a:lnTo>
                      <a:lnTo>
                        <a:pt x="30" y="54"/>
                      </a:lnTo>
                      <a:lnTo>
                        <a:pt x="24" y="42"/>
                      </a:lnTo>
                      <a:lnTo>
                        <a:pt x="12" y="30"/>
                      </a:lnTo>
                      <a:lnTo>
                        <a:pt x="6" y="18"/>
                      </a:lnTo>
                      <a:lnTo>
                        <a:pt x="0" y="12"/>
                      </a:lnTo>
                      <a:lnTo>
                        <a:pt x="0" y="0"/>
                      </a:lnTo>
                      <a:lnTo>
                        <a:pt x="0" y="0"/>
                      </a:lnTo>
                      <a:lnTo>
                        <a:pt x="0" y="0"/>
                      </a:lnTo>
                      <a:lnTo>
                        <a:pt x="0"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13" name="Freeform 240"/>
                <p:cNvSpPr>
                  <a:spLocks/>
                </p:cNvSpPr>
                <p:nvPr/>
              </p:nvSpPr>
              <p:spPr bwMode="auto">
                <a:xfrm>
                  <a:off x="4549" y="2346"/>
                  <a:ext cx="42" cy="71"/>
                </a:xfrm>
                <a:custGeom>
                  <a:avLst/>
                  <a:gdLst>
                    <a:gd name="T0" fmla="*/ 0 w 42"/>
                    <a:gd name="T1" fmla="*/ 71 h 71"/>
                    <a:gd name="T2" fmla="*/ 6 w 42"/>
                    <a:gd name="T3" fmla="*/ 71 h 71"/>
                    <a:gd name="T4" fmla="*/ 18 w 42"/>
                    <a:gd name="T5" fmla="*/ 71 h 71"/>
                    <a:gd name="T6" fmla="*/ 30 w 42"/>
                    <a:gd name="T7" fmla="*/ 65 h 71"/>
                    <a:gd name="T8" fmla="*/ 36 w 42"/>
                    <a:gd name="T9" fmla="*/ 59 h 71"/>
                    <a:gd name="T10" fmla="*/ 36 w 42"/>
                    <a:gd name="T11" fmla="*/ 54 h 71"/>
                    <a:gd name="T12" fmla="*/ 42 w 42"/>
                    <a:gd name="T13" fmla="*/ 48 h 71"/>
                    <a:gd name="T14" fmla="*/ 42 w 42"/>
                    <a:gd name="T15" fmla="*/ 42 h 71"/>
                    <a:gd name="T16" fmla="*/ 42 w 42"/>
                    <a:gd name="T17" fmla="*/ 42 h 71"/>
                    <a:gd name="T18" fmla="*/ 36 w 42"/>
                    <a:gd name="T19" fmla="*/ 36 h 71"/>
                    <a:gd name="T20" fmla="*/ 30 w 42"/>
                    <a:gd name="T21" fmla="*/ 30 h 71"/>
                    <a:gd name="T22" fmla="*/ 24 w 42"/>
                    <a:gd name="T23" fmla="*/ 30 h 71"/>
                    <a:gd name="T24" fmla="*/ 30 w 42"/>
                    <a:gd name="T25" fmla="*/ 12 h 71"/>
                    <a:gd name="T26" fmla="*/ 30 w 42"/>
                    <a:gd name="T27" fmla="*/ 0 h 71"/>
                    <a:gd name="T28" fmla="*/ 24 w 42"/>
                    <a:gd name="T29" fmla="*/ 12 h 71"/>
                    <a:gd name="T30" fmla="*/ 24 w 42"/>
                    <a:gd name="T31" fmla="*/ 6 h 71"/>
                    <a:gd name="T32" fmla="*/ 24 w 42"/>
                    <a:gd name="T33" fmla="*/ 12 h 71"/>
                    <a:gd name="T34" fmla="*/ 24 w 42"/>
                    <a:gd name="T35" fmla="*/ 18 h 71"/>
                    <a:gd name="T36" fmla="*/ 24 w 42"/>
                    <a:gd name="T37" fmla="*/ 24 h 71"/>
                    <a:gd name="T38" fmla="*/ 18 w 42"/>
                    <a:gd name="T39" fmla="*/ 24 h 71"/>
                    <a:gd name="T40" fmla="*/ 18 w 42"/>
                    <a:gd name="T41" fmla="*/ 18 h 71"/>
                    <a:gd name="T42" fmla="*/ 18 w 42"/>
                    <a:gd name="T43" fmla="*/ 24 h 71"/>
                    <a:gd name="T44" fmla="*/ 18 w 42"/>
                    <a:gd name="T45" fmla="*/ 30 h 71"/>
                    <a:gd name="T46" fmla="*/ 24 w 42"/>
                    <a:gd name="T47" fmla="*/ 36 h 71"/>
                    <a:gd name="T48" fmla="*/ 36 w 42"/>
                    <a:gd name="T49" fmla="*/ 48 h 71"/>
                    <a:gd name="T50" fmla="*/ 36 w 42"/>
                    <a:gd name="T51" fmla="*/ 48 h 71"/>
                    <a:gd name="T52" fmla="*/ 30 w 42"/>
                    <a:gd name="T53" fmla="*/ 48 h 71"/>
                    <a:gd name="T54" fmla="*/ 24 w 42"/>
                    <a:gd name="T55" fmla="*/ 54 h 71"/>
                    <a:gd name="T56" fmla="*/ 12 w 42"/>
                    <a:gd name="T57" fmla="*/ 54 h 71"/>
                    <a:gd name="T58" fmla="*/ 6 w 42"/>
                    <a:gd name="T59" fmla="*/ 59 h 71"/>
                    <a:gd name="T60" fmla="*/ 0 w 42"/>
                    <a:gd name="T61" fmla="*/ 71 h 71"/>
                    <a:gd name="T62" fmla="*/ 0 w 42"/>
                    <a:gd name="T6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71">
                      <a:moveTo>
                        <a:pt x="0" y="71"/>
                      </a:moveTo>
                      <a:lnTo>
                        <a:pt x="6" y="71"/>
                      </a:lnTo>
                      <a:lnTo>
                        <a:pt x="18" y="71"/>
                      </a:lnTo>
                      <a:lnTo>
                        <a:pt x="30" y="65"/>
                      </a:lnTo>
                      <a:lnTo>
                        <a:pt x="36" y="59"/>
                      </a:lnTo>
                      <a:lnTo>
                        <a:pt x="36" y="54"/>
                      </a:lnTo>
                      <a:lnTo>
                        <a:pt x="42" y="48"/>
                      </a:lnTo>
                      <a:lnTo>
                        <a:pt x="42" y="42"/>
                      </a:lnTo>
                      <a:lnTo>
                        <a:pt x="42" y="42"/>
                      </a:lnTo>
                      <a:lnTo>
                        <a:pt x="36" y="36"/>
                      </a:lnTo>
                      <a:lnTo>
                        <a:pt x="30" y="30"/>
                      </a:lnTo>
                      <a:lnTo>
                        <a:pt x="24" y="30"/>
                      </a:lnTo>
                      <a:lnTo>
                        <a:pt x="30" y="12"/>
                      </a:lnTo>
                      <a:lnTo>
                        <a:pt x="30" y="0"/>
                      </a:lnTo>
                      <a:lnTo>
                        <a:pt x="24" y="12"/>
                      </a:lnTo>
                      <a:lnTo>
                        <a:pt x="24" y="6"/>
                      </a:lnTo>
                      <a:lnTo>
                        <a:pt x="24" y="12"/>
                      </a:lnTo>
                      <a:lnTo>
                        <a:pt x="24" y="18"/>
                      </a:lnTo>
                      <a:lnTo>
                        <a:pt x="24" y="24"/>
                      </a:lnTo>
                      <a:lnTo>
                        <a:pt x="18" y="24"/>
                      </a:lnTo>
                      <a:lnTo>
                        <a:pt x="18" y="18"/>
                      </a:lnTo>
                      <a:lnTo>
                        <a:pt x="18" y="24"/>
                      </a:lnTo>
                      <a:lnTo>
                        <a:pt x="18" y="30"/>
                      </a:lnTo>
                      <a:lnTo>
                        <a:pt x="24" y="36"/>
                      </a:lnTo>
                      <a:lnTo>
                        <a:pt x="36" y="48"/>
                      </a:lnTo>
                      <a:lnTo>
                        <a:pt x="36" y="48"/>
                      </a:lnTo>
                      <a:lnTo>
                        <a:pt x="30" y="48"/>
                      </a:lnTo>
                      <a:lnTo>
                        <a:pt x="24" y="54"/>
                      </a:lnTo>
                      <a:lnTo>
                        <a:pt x="12" y="54"/>
                      </a:lnTo>
                      <a:lnTo>
                        <a:pt x="6" y="59"/>
                      </a:lnTo>
                      <a:lnTo>
                        <a:pt x="0" y="71"/>
                      </a:lnTo>
                      <a:lnTo>
                        <a:pt x="0" y="71"/>
                      </a:lnTo>
                      <a:close/>
                    </a:path>
                  </a:pathLst>
                </a:custGeom>
                <a:solidFill>
                  <a:srgbClr val="00FF00"/>
                </a:solidFill>
                <a:ln w="9525">
                  <a:solidFill>
                    <a:srgbClr val="00FF00"/>
                  </a:solidFill>
                  <a:round/>
                  <a:headEnd/>
                  <a:tailEnd/>
                </a:ln>
              </p:spPr>
              <p:txBody>
                <a:bodyPr/>
                <a:lstStyle/>
                <a:p>
                  <a:endParaRPr lang="zh-CN" altLang="en-US"/>
                </a:p>
              </p:txBody>
            </p:sp>
            <p:sp>
              <p:nvSpPr>
                <p:cNvPr id="314" name="Freeform 241"/>
                <p:cNvSpPr>
                  <a:spLocks/>
                </p:cNvSpPr>
                <p:nvPr/>
              </p:nvSpPr>
              <p:spPr bwMode="auto">
                <a:xfrm>
                  <a:off x="4543" y="2400"/>
                  <a:ext cx="42" cy="35"/>
                </a:xfrm>
                <a:custGeom>
                  <a:avLst/>
                  <a:gdLst>
                    <a:gd name="T0" fmla="*/ 0 w 42"/>
                    <a:gd name="T1" fmla="*/ 29 h 35"/>
                    <a:gd name="T2" fmla="*/ 12 w 42"/>
                    <a:gd name="T3" fmla="*/ 35 h 35"/>
                    <a:gd name="T4" fmla="*/ 24 w 42"/>
                    <a:gd name="T5" fmla="*/ 29 h 35"/>
                    <a:gd name="T6" fmla="*/ 42 w 42"/>
                    <a:gd name="T7" fmla="*/ 17 h 35"/>
                    <a:gd name="T8" fmla="*/ 24 w 42"/>
                    <a:gd name="T9" fmla="*/ 0 h 35"/>
                    <a:gd name="T10" fmla="*/ 12 w 42"/>
                    <a:gd name="T11" fmla="*/ 5 h 35"/>
                    <a:gd name="T12" fmla="*/ 12 w 42"/>
                    <a:gd name="T13" fmla="*/ 5 h 35"/>
                    <a:gd name="T14" fmla="*/ 18 w 42"/>
                    <a:gd name="T15" fmla="*/ 11 h 35"/>
                    <a:gd name="T16" fmla="*/ 0 w 42"/>
                    <a:gd name="T1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0" y="29"/>
                      </a:moveTo>
                      <a:lnTo>
                        <a:pt x="12" y="35"/>
                      </a:lnTo>
                      <a:lnTo>
                        <a:pt x="24" y="29"/>
                      </a:lnTo>
                      <a:lnTo>
                        <a:pt x="42" y="17"/>
                      </a:lnTo>
                      <a:lnTo>
                        <a:pt x="24" y="0"/>
                      </a:lnTo>
                      <a:lnTo>
                        <a:pt x="12" y="5"/>
                      </a:lnTo>
                      <a:lnTo>
                        <a:pt x="12" y="5"/>
                      </a:lnTo>
                      <a:lnTo>
                        <a:pt x="18" y="11"/>
                      </a:lnTo>
                      <a:lnTo>
                        <a:pt x="0" y="29"/>
                      </a:lnTo>
                      <a:close/>
                    </a:path>
                  </a:pathLst>
                </a:custGeom>
                <a:solidFill>
                  <a:srgbClr val="00FF00"/>
                </a:solidFill>
                <a:ln w="9525">
                  <a:solidFill>
                    <a:srgbClr val="00FF00"/>
                  </a:solidFill>
                  <a:round/>
                  <a:headEnd/>
                  <a:tailEnd/>
                </a:ln>
              </p:spPr>
              <p:txBody>
                <a:bodyPr/>
                <a:lstStyle/>
                <a:p>
                  <a:endParaRPr lang="zh-CN" altLang="en-US"/>
                </a:p>
              </p:txBody>
            </p:sp>
            <p:sp>
              <p:nvSpPr>
                <p:cNvPr id="315" name="Freeform 242"/>
                <p:cNvSpPr>
                  <a:spLocks noEditPoints="1"/>
                </p:cNvSpPr>
                <p:nvPr/>
              </p:nvSpPr>
              <p:spPr bwMode="auto">
                <a:xfrm>
                  <a:off x="4567" y="2388"/>
                  <a:ext cx="24" cy="29"/>
                </a:xfrm>
                <a:custGeom>
                  <a:avLst/>
                  <a:gdLst>
                    <a:gd name="T0" fmla="*/ 18 w 24"/>
                    <a:gd name="T1" fmla="*/ 29 h 29"/>
                    <a:gd name="T2" fmla="*/ 24 w 24"/>
                    <a:gd name="T3" fmla="*/ 29 h 29"/>
                    <a:gd name="T4" fmla="*/ 24 w 24"/>
                    <a:gd name="T5" fmla="*/ 23 h 29"/>
                    <a:gd name="T6" fmla="*/ 18 w 24"/>
                    <a:gd name="T7" fmla="*/ 23 h 29"/>
                    <a:gd name="T8" fmla="*/ 24 w 24"/>
                    <a:gd name="T9" fmla="*/ 0 h 29"/>
                    <a:gd name="T10" fmla="*/ 12 w 24"/>
                    <a:gd name="T11" fmla="*/ 6 h 29"/>
                    <a:gd name="T12" fmla="*/ 6 w 24"/>
                    <a:gd name="T13" fmla="*/ 6 h 29"/>
                    <a:gd name="T14" fmla="*/ 0 w 24"/>
                    <a:gd name="T15" fmla="*/ 12 h 29"/>
                    <a:gd name="T16" fmla="*/ 18 w 24"/>
                    <a:gd name="T17" fmla="*/ 29 h 29"/>
                    <a:gd name="T18" fmla="*/ 18 w 24"/>
                    <a:gd name="T19" fmla="*/ 29 h 29"/>
                    <a:gd name="T20" fmla="*/ 18 w 24"/>
                    <a:gd name="T21" fmla="*/ 29 h 29"/>
                    <a:gd name="T22" fmla="*/ 18 w 24"/>
                    <a:gd name="T23" fmla="*/ 29 h 29"/>
                    <a:gd name="T24" fmla="*/ 12 w 24"/>
                    <a:gd name="T25" fmla="*/ 23 h 29"/>
                    <a:gd name="T26" fmla="*/ 18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8" y="29"/>
                      </a:moveTo>
                      <a:lnTo>
                        <a:pt x="24" y="29"/>
                      </a:lnTo>
                      <a:lnTo>
                        <a:pt x="24" y="23"/>
                      </a:lnTo>
                      <a:lnTo>
                        <a:pt x="18" y="23"/>
                      </a:lnTo>
                      <a:lnTo>
                        <a:pt x="24" y="0"/>
                      </a:lnTo>
                      <a:lnTo>
                        <a:pt x="12" y="6"/>
                      </a:lnTo>
                      <a:lnTo>
                        <a:pt x="6" y="6"/>
                      </a:lnTo>
                      <a:lnTo>
                        <a:pt x="0" y="12"/>
                      </a:lnTo>
                      <a:lnTo>
                        <a:pt x="18" y="29"/>
                      </a:lnTo>
                      <a:close/>
                      <a:moveTo>
                        <a:pt x="18" y="29"/>
                      </a:moveTo>
                      <a:lnTo>
                        <a:pt x="18" y="29"/>
                      </a:lnTo>
                      <a:lnTo>
                        <a:pt x="18" y="29"/>
                      </a:lnTo>
                      <a:lnTo>
                        <a:pt x="12" y="23"/>
                      </a:lnTo>
                      <a:lnTo>
                        <a:pt x="18" y="29"/>
                      </a:lnTo>
                      <a:close/>
                    </a:path>
                  </a:pathLst>
                </a:custGeom>
                <a:solidFill>
                  <a:srgbClr val="00FF00"/>
                </a:solidFill>
                <a:ln w="9525">
                  <a:solidFill>
                    <a:srgbClr val="00FF00"/>
                  </a:solidFill>
                  <a:round/>
                  <a:headEnd/>
                  <a:tailEnd/>
                </a:ln>
              </p:spPr>
              <p:txBody>
                <a:bodyPr/>
                <a:lstStyle/>
                <a:p>
                  <a:endParaRPr lang="zh-CN" altLang="en-US"/>
                </a:p>
              </p:txBody>
            </p:sp>
            <p:sp>
              <p:nvSpPr>
                <p:cNvPr id="316" name="Freeform 243"/>
                <p:cNvSpPr>
                  <a:spLocks noEditPoints="1"/>
                </p:cNvSpPr>
                <p:nvPr/>
              </p:nvSpPr>
              <p:spPr bwMode="auto">
                <a:xfrm>
                  <a:off x="4579" y="2382"/>
                  <a:ext cx="24" cy="29"/>
                </a:xfrm>
                <a:custGeom>
                  <a:avLst/>
                  <a:gdLst>
                    <a:gd name="T0" fmla="*/ 12 w 24"/>
                    <a:gd name="T1" fmla="*/ 29 h 29"/>
                    <a:gd name="T2" fmla="*/ 12 w 24"/>
                    <a:gd name="T3" fmla="*/ 29 h 29"/>
                    <a:gd name="T4" fmla="*/ 18 w 24"/>
                    <a:gd name="T5" fmla="*/ 23 h 29"/>
                    <a:gd name="T6" fmla="*/ 24 w 24"/>
                    <a:gd name="T7" fmla="*/ 12 h 29"/>
                    <a:gd name="T8" fmla="*/ 18 w 24"/>
                    <a:gd name="T9" fmla="*/ 0 h 29"/>
                    <a:gd name="T10" fmla="*/ 0 w 24"/>
                    <a:gd name="T11" fmla="*/ 18 h 29"/>
                    <a:gd name="T12" fmla="*/ 0 w 24"/>
                    <a:gd name="T13" fmla="*/ 12 h 29"/>
                    <a:gd name="T14" fmla="*/ 0 w 24"/>
                    <a:gd name="T15" fmla="*/ 12 h 29"/>
                    <a:gd name="T16" fmla="*/ 12 w 24"/>
                    <a:gd name="T17" fmla="*/ 29 h 29"/>
                    <a:gd name="T18" fmla="*/ 6 w 24"/>
                    <a:gd name="T19" fmla="*/ 29 h 29"/>
                    <a:gd name="T20" fmla="*/ 12 w 24"/>
                    <a:gd name="T21" fmla="*/ 29 h 29"/>
                    <a:gd name="T22" fmla="*/ 12 w 24"/>
                    <a:gd name="T23" fmla="*/ 29 h 29"/>
                    <a:gd name="T24" fmla="*/ 6 w 24"/>
                    <a:gd name="T25" fmla="*/ 18 h 29"/>
                    <a:gd name="T26" fmla="*/ 6 w 24"/>
                    <a:gd name="T2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9">
                      <a:moveTo>
                        <a:pt x="12" y="29"/>
                      </a:moveTo>
                      <a:lnTo>
                        <a:pt x="12" y="29"/>
                      </a:lnTo>
                      <a:lnTo>
                        <a:pt x="18" y="23"/>
                      </a:lnTo>
                      <a:lnTo>
                        <a:pt x="24" y="12"/>
                      </a:lnTo>
                      <a:lnTo>
                        <a:pt x="18" y="0"/>
                      </a:lnTo>
                      <a:lnTo>
                        <a:pt x="0" y="18"/>
                      </a:lnTo>
                      <a:lnTo>
                        <a:pt x="0" y="12"/>
                      </a:lnTo>
                      <a:lnTo>
                        <a:pt x="0" y="12"/>
                      </a:lnTo>
                      <a:lnTo>
                        <a:pt x="12" y="29"/>
                      </a:lnTo>
                      <a:close/>
                      <a:moveTo>
                        <a:pt x="6" y="29"/>
                      </a:moveTo>
                      <a:lnTo>
                        <a:pt x="12" y="29"/>
                      </a:lnTo>
                      <a:lnTo>
                        <a:pt x="12" y="29"/>
                      </a:lnTo>
                      <a:lnTo>
                        <a:pt x="6" y="18"/>
                      </a:lnTo>
                      <a:lnTo>
                        <a:pt x="6" y="29"/>
                      </a:lnTo>
                      <a:close/>
                    </a:path>
                  </a:pathLst>
                </a:custGeom>
                <a:solidFill>
                  <a:srgbClr val="00FF00"/>
                </a:solidFill>
                <a:ln w="9525">
                  <a:solidFill>
                    <a:srgbClr val="00FF00"/>
                  </a:solidFill>
                  <a:round/>
                  <a:headEnd/>
                  <a:tailEnd/>
                </a:ln>
              </p:spPr>
              <p:txBody>
                <a:bodyPr/>
                <a:lstStyle/>
                <a:p>
                  <a:endParaRPr lang="zh-CN" altLang="en-US"/>
                </a:p>
              </p:txBody>
            </p:sp>
            <p:sp>
              <p:nvSpPr>
                <p:cNvPr id="317" name="Freeform 244"/>
                <p:cNvSpPr>
                  <a:spLocks noEditPoints="1"/>
                </p:cNvSpPr>
                <p:nvPr/>
              </p:nvSpPr>
              <p:spPr bwMode="auto">
                <a:xfrm>
                  <a:off x="4567" y="2364"/>
                  <a:ext cx="30" cy="36"/>
                </a:xfrm>
                <a:custGeom>
                  <a:avLst/>
                  <a:gdLst>
                    <a:gd name="T0" fmla="*/ 30 w 30"/>
                    <a:gd name="T1" fmla="*/ 18 h 36"/>
                    <a:gd name="T2" fmla="*/ 30 w 30"/>
                    <a:gd name="T3" fmla="*/ 18 h 36"/>
                    <a:gd name="T4" fmla="*/ 24 w 30"/>
                    <a:gd name="T5" fmla="*/ 12 h 36"/>
                    <a:gd name="T6" fmla="*/ 18 w 30"/>
                    <a:gd name="T7" fmla="*/ 6 h 36"/>
                    <a:gd name="T8" fmla="*/ 18 w 30"/>
                    <a:gd name="T9" fmla="*/ 6 h 36"/>
                    <a:gd name="T10" fmla="*/ 0 w 30"/>
                    <a:gd name="T11" fmla="*/ 0 h 36"/>
                    <a:gd name="T12" fmla="*/ 0 w 30"/>
                    <a:gd name="T13" fmla="*/ 18 h 36"/>
                    <a:gd name="T14" fmla="*/ 6 w 30"/>
                    <a:gd name="T15" fmla="*/ 30 h 36"/>
                    <a:gd name="T16" fmla="*/ 12 w 30"/>
                    <a:gd name="T17" fmla="*/ 36 h 36"/>
                    <a:gd name="T18" fmla="*/ 12 w 30"/>
                    <a:gd name="T19" fmla="*/ 36 h 36"/>
                    <a:gd name="T20" fmla="*/ 30 w 30"/>
                    <a:gd name="T21" fmla="*/ 18 h 36"/>
                    <a:gd name="T22" fmla="*/ 30 w 30"/>
                    <a:gd name="T23" fmla="*/ 18 h 36"/>
                    <a:gd name="T24" fmla="*/ 30 w 30"/>
                    <a:gd name="T25" fmla="*/ 18 h 36"/>
                    <a:gd name="T26" fmla="*/ 30 w 30"/>
                    <a:gd name="T27" fmla="*/ 18 h 36"/>
                    <a:gd name="T28" fmla="*/ 24 w 30"/>
                    <a:gd name="T29" fmla="*/ 24 h 36"/>
                    <a:gd name="T30" fmla="*/ 30 w 30"/>
                    <a:gd name="T31"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6">
                      <a:moveTo>
                        <a:pt x="30" y="18"/>
                      </a:moveTo>
                      <a:lnTo>
                        <a:pt x="30" y="18"/>
                      </a:lnTo>
                      <a:lnTo>
                        <a:pt x="24" y="12"/>
                      </a:lnTo>
                      <a:lnTo>
                        <a:pt x="18" y="6"/>
                      </a:lnTo>
                      <a:lnTo>
                        <a:pt x="18" y="6"/>
                      </a:lnTo>
                      <a:lnTo>
                        <a:pt x="0" y="0"/>
                      </a:lnTo>
                      <a:lnTo>
                        <a:pt x="0" y="18"/>
                      </a:lnTo>
                      <a:lnTo>
                        <a:pt x="6" y="30"/>
                      </a:lnTo>
                      <a:lnTo>
                        <a:pt x="12" y="36"/>
                      </a:lnTo>
                      <a:lnTo>
                        <a:pt x="12" y="36"/>
                      </a:lnTo>
                      <a:lnTo>
                        <a:pt x="30" y="18"/>
                      </a:lnTo>
                      <a:close/>
                      <a:moveTo>
                        <a:pt x="30" y="18"/>
                      </a:moveTo>
                      <a:lnTo>
                        <a:pt x="30" y="18"/>
                      </a:lnTo>
                      <a:lnTo>
                        <a:pt x="30" y="18"/>
                      </a:lnTo>
                      <a:lnTo>
                        <a:pt x="24" y="24"/>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318" name="Freeform 245"/>
                <p:cNvSpPr>
                  <a:spLocks noEditPoints="1"/>
                </p:cNvSpPr>
                <p:nvPr/>
              </p:nvSpPr>
              <p:spPr bwMode="auto">
                <a:xfrm>
                  <a:off x="4561" y="2352"/>
                  <a:ext cx="24" cy="30"/>
                </a:xfrm>
                <a:custGeom>
                  <a:avLst/>
                  <a:gdLst>
                    <a:gd name="T0" fmla="*/ 24 w 24"/>
                    <a:gd name="T1" fmla="*/ 24 h 30"/>
                    <a:gd name="T2" fmla="*/ 24 w 24"/>
                    <a:gd name="T3" fmla="*/ 6 h 30"/>
                    <a:gd name="T4" fmla="*/ 6 w 24"/>
                    <a:gd name="T5" fmla="*/ 0 h 30"/>
                    <a:gd name="T6" fmla="*/ 0 w 24"/>
                    <a:gd name="T7" fmla="*/ 18 h 30"/>
                    <a:gd name="T8" fmla="*/ 24 w 24"/>
                    <a:gd name="T9" fmla="*/ 24 h 30"/>
                    <a:gd name="T10" fmla="*/ 24 w 24"/>
                    <a:gd name="T11" fmla="*/ 30 h 30"/>
                    <a:gd name="T12" fmla="*/ 24 w 24"/>
                    <a:gd name="T13" fmla="*/ 24 h 30"/>
                    <a:gd name="T14" fmla="*/ 24 w 24"/>
                    <a:gd name="T15" fmla="*/ 24 h 30"/>
                    <a:gd name="T16" fmla="*/ 12 w 24"/>
                    <a:gd name="T17" fmla="*/ 24 h 30"/>
                    <a:gd name="T18" fmla="*/ 24 w 24"/>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0">
                      <a:moveTo>
                        <a:pt x="24" y="24"/>
                      </a:moveTo>
                      <a:lnTo>
                        <a:pt x="24" y="6"/>
                      </a:lnTo>
                      <a:lnTo>
                        <a:pt x="6" y="0"/>
                      </a:lnTo>
                      <a:lnTo>
                        <a:pt x="0" y="18"/>
                      </a:lnTo>
                      <a:lnTo>
                        <a:pt x="24" y="24"/>
                      </a:lnTo>
                      <a:close/>
                      <a:moveTo>
                        <a:pt x="24" y="30"/>
                      </a:moveTo>
                      <a:lnTo>
                        <a:pt x="24" y="24"/>
                      </a:lnTo>
                      <a:lnTo>
                        <a:pt x="24" y="24"/>
                      </a:lnTo>
                      <a:lnTo>
                        <a:pt x="12" y="24"/>
                      </a:lnTo>
                      <a:lnTo>
                        <a:pt x="24" y="30"/>
                      </a:lnTo>
                      <a:close/>
                    </a:path>
                  </a:pathLst>
                </a:custGeom>
                <a:solidFill>
                  <a:srgbClr val="00FF00"/>
                </a:solidFill>
                <a:ln w="9525">
                  <a:solidFill>
                    <a:srgbClr val="00FF00"/>
                  </a:solidFill>
                  <a:round/>
                  <a:headEnd/>
                  <a:tailEnd/>
                </a:ln>
              </p:spPr>
              <p:txBody>
                <a:bodyPr/>
                <a:lstStyle/>
                <a:p>
                  <a:endParaRPr lang="zh-CN" altLang="en-US"/>
                </a:p>
              </p:txBody>
            </p:sp>
            <p:sp>
              <p:nvSpPr>
                <p:cNvPr id="319" name="Freeform 246"/>
                <p:cNvSpPr>
                  <a:spLocks noEditPoints="1"/>
                </p:cNvSpPr>
                <p:nvPr/>
              </p:nvSpPr>
              <p:spPr bwMode="auto">
                <a:xfrm>
                  <a:off x="4567" y="2346"/>
                  <a:ext cx="24" cy="12"/>
                </a:xfrm>
                <a:custGeom>
                  <a:avLst/>
                  <a:gdLst>
                    <a:gd name="T0" fmla="*/ 18 w 24"/>
                    <a:gd name="T1" fmla="*/ 12 h 12"/>
                    <a:gd name="T2" fmla="*/ 24 w 24"/>
                    <a:gd name="T3" fmla="*/ 6 h 12"/>
                    <a:gd name="T4" fmla="*/ 0 w 24"/>
                    <a:gd name="T5" fmla="*/ 0 h 12"/>
                    <a:gd name="T6" fmla="*/ 0 w 24"/>
                    <a:gd name="T7" fmla="*/ 6 h 12"/>
                    <a:gd name="T8" fmla="*/ 18 w 24"/>
                    <a:gd name="T9" fmla="*/ 12 h 12"/>
                    <a:gd name="T10" fmla="*/ 0 w 24"/>
                    <a:gd name="T11" fmla="*/ 6 h 12"/>
                    <a:gd name="T12" fmla="*/ 0 w 24"/>
                    <a:gd name="T13" fmla="*/ 6 h 12"/>
                    <a:gd name="T14" fmla="*/ 0 w 24"/>
                    <a:gd name="T15" fmla="*/ 6 h 12"/>
                    <a:gd name="T16" fmla="*/ 12 w 24"/>
                    <a:gd name="T17" fmla="*/ 12 h 12"/>
                    <a:gd name="T18" fmla="*/ 0 w 24"/>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2">
                      <a:moveTo>
                        <a:pt x="18" y="12"/>
                      </a:moveTo>
                      <a:lnTo>
                        <a:pt x="24" y="6"/>
                      </a:lnTo>
                      <a:lnTo>
                        <a:pt x="0" y="0"/>
                      </a:lnTo>
                      <a:lnTo>
                        <a:pt x="0" y="6"/>
                      </a:lnTo>
                      <a:lnTo>
                        <a:pt x="18" y="12"/>
                      </a:lnTo>
                      <a:close/>
                      <a:moveTo>
                        <a:pt x="0" y="6"/>
                      </a:moveTo>
                      <a:lnTo>
                        <a:pt x="0" y="6"/>
                      </a:lnTo>
                      <a:lnTo>
                        <a:pt x="0" y="6"/>
                      </a:lnTo>
                      <a:lnTo>
                        <a:pt x="12" y="12"/>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20" name="Freeform 247"/>
                <p:cNvSpPr>
                  <a:spLocks noEditPoints="1"/>
                </p:cNvSpPr>
                <p:nvPr/>
              </p:nvSpPr>
              <p:spPr bwMode="auto">
                <a:xfrm>
                  <a:off x="4561" y="2346"/>
                  <a:ext cx="30" cy="12"/>
                </a:xfrm>
                <a:custGeom>
                  <a:avLst/>
                  <a:gdLst>
                    <a:gd name="T0" fmla="*/ 6 w 30"/>
                    <a:gd name="T1" fmla="*/ 0 h 12"/>
                    <a:gd name="T2" fmla="*/ 0 w 30"/>
                    <a:gd name="T3" fmla="*/ 6 h 12"/>
                    <a:gd name="T4" fmla="*/ 24 w 30"/>
                    <a:gd name="T5" fmla="*/ 12 h 12"/>
                    <a:gd name="T6" fmla="*/ 30 w 30"/>
                    <a:gd name="T7" fmla="*/ 6 h 12"/>
                    <a:gd name="T8" fmla="*/ 6 w 30"/>
                    <a:gd name="T9" fmla="*/ 0 h 12"/>
                    <a:gd name="T10" fmla="*/ 30 w 30"/>
                    <a:gd name="T11" fmla="*/ 6 h 12"/>
                    <a:gd name="T12" fmla="*/ 6 w 30"/>
                    <a:gd name="T13" fmla="*/ 0 h 12"/>
                    <a:gd name="T14" fmla="*/ 30 w 30"/>
                    <a:gd name="T15" fmla="*/ 6 h 12"/>
                    <a:gd name="T16" fmla="*/ 6 w 30"/>
                    <a:gd name="T17" fmla="*/ 0 h 12"/>
                    <a:gd name="T18" fmla="*/ 30 w 3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2">
                      <a:moveTo>
                        <a:pt x="6" y="0"/>
                      </a:moveTo>
                      <a:lnTo>
                        <a:pt x="0" y="6"/>
                      </a:lnTo>
                      <a:lnTo>
                        <a:pt x="24" y="12"/>
                      </a:lnTo>
                      <a:lnTo>
                        <a:pt x="30" y="6"/>
                      </a:lnTo>
                      <a:lnTo>
                        <a:pt x="6" y="0"/>
                      </a:lnTo>
                      <a:close/>
                      <a:moveTo>
                        <a:pt x="30" y="6"/>
                      </a:moveTo>
                      <a:lnTo>
                        <a:pt x="6" y="0"/>
                      </a:lnTo>
                      <a:lnTo>
                        <a:pt x="30" y="6"/>
                      </a:lnTo>
                      <a:lnTo>
                        <a:pt x="6" y="0"/>
                      </a:lnTo>
                      <a:lnTo>
                        <a:pt x="30" y="6"/>
                      </a:lnTo>
                      <a:close/>
                    </a:path>
                  </a:pathLst>
                </a:custGeom>
                <a:solidFill>
                  <a:srgbClr val="00FF00"/>
                </a:solidFill>
                <a:ln w="9525">
                  <a:solidFill>
                    <a:srgbClr val="00FF00"/>
                  </a:solidFill>
                  <a:round/>
                  <a:headEnd/>
                  <a:tailEnd/>
                </a:ln>
              </p:spPr>
              <p:txBody>
                <a:bodyPr/>
                <a:lstStyle/>
                <a:p>
                  <a:endParaRPr lang="zh-CN" altLang="en-US"/>
                </a:p>
              </p:txBody>
            </p:sp>
            <p:sp>
              <p:nvSpPr>
                <p:cNvPr id="321" name="Freeform 248"/>
                <p:cNvSpPr>
                  <a:spLocks noEditPoints="1"/>
                </p:cNvSpPr>
                <p:nvPr/>
              </p:nvSpPr>
              <p:spPr bwMode="auto">
                <a:xfrm>
                  <a:off x="4561" y="2352"/>
                  <a:ext cx="24" cy="6"/>
                </a:xfrm>
                <a:custGeom>
                  <a:avLst/>
                  <a:gdLst>
                    <a:gd name="T0" fmla="*/ 24 w 24"/>
                    <a:gd name="T1" fmla="*/ 0 h 6"/>
                    <a:gd name="T2" fmla="*/ 24 w 24"/>
                    <a:gd name="T3" fmla="*/ 0 h 6"/>
                    <a:gd name="T4" fmla="*/ 0 w 24"/>
                    <a:gd name="T5" fmla="*/ 0 h 6"/>
                    <a:gd name="T6" fmla="*/ 0 w 24"/>
                    <a:gd name="T7" fmla="*/ 6 h 6"/>
                    <a:gd name="T8" fmla="*/ 24 w 24"/>
                    <a:gd name="T9" fmla="*/ 0 h 6"/>
                    <a:gd name="T10" fmla="*/ 0 w 24"/>
                    <a:gd name="T11" fmla="*/ 0 h 6"/>
                    <a:gd name="T12" fmla="*/ 24 w 24"/>
                    <a:gd name="T13" fmla="*/ 0 h 6"/>
                    <a:gd name="T14" fmla="*/ 0 w 24"/>
                    <a:gd name="T15" fmla="*/ 6 h 6"/>
                    <a:gd name="T16" fmla="*/ 24 w 24"/>
                    <a:gd name="T17" fmla="*/ 6 h 6"/>
                    <a:gd name="T18" fmla="*/ 0 w 2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24" y="0"/>
                      </a:moveTo>
                      <a:lnTo>
                        <a:pt x="24" y="0"/>
                      </a:lnTo>
                      <a:lnTo>
                        <a:pt x="0" y="0"/>
                      </a:lnTo>
                      <a:lnTo>
                        <a:pt x="0" y="6"/>
                      </a:lnTo>
                      <a:lnTo>
                        <a:pt x="24" y="0"/>
                      </a:lnTo>
                      <a:close/>
                      <a:moveTo>
                        <a:pt x="0" y="0"/>
                      </a:moveTo>
                      <a:lnTo>
                        <a:pt x="24" y="0"/>
                      </a:lnTo>
                      <a:lnTo>
                        <a:pt x="0" y="6"/>
                      </a:lnTo>
                      <a:lnTo>
                        <a:pt x="24" y="6"/>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22" name="Freeform 249"/>
                <p:cNvSpPr>
                  <a:spLocks noEditPoints="1"/>
                </p:cNvSpPr>
                <p:nvPr/>
              </p:nvSpPr>
              <p:spPr bwMode="auto">
                <a:xfrm>
                  <a:off x="4561" y="2352"/>
                  <a:ext cx="24" cy="24"/>
                </a:xfrm>
                <a:custGeom>
                  <a:avLst/>
                  <a:gdLst>
                    <a:gd name="T0" fmla="*/ 0 w 24"/>
                    <a:gd name="T1" fmla="*/ 0 h 24"/>
                    <a:gd name="T2" fmla="*/ 0 w 24"/>
                    <a:gd name="T3" fmla="*/ 6 h 24"/>
                    <a:gd name="T4" fmla="*/ 0 w 24"/>
                    <a:gd name="T5" fmla="*/ 6 h 24"/>
                    <a:gd name="T6" fmla="*/ 0 w 24"/>
                    <a:gd name="T7" fmla="*/ 6 h 24"/>
                    <a:gd name="T8" fmla="*/ 0 w 24"/>
                    <a:gd name="T9" fmla="*/ 6 h 24"/>
                    <a:gd name="T10" fmla="*/ 0 w 24"/>
                    <a:gd name="T11" fmla="*/ 24 h 24"/>
                    <a:gd name="T12" fmla="*/ 18 w 24"/>
                    <a:gd name="T13" fmla="*/ 18 h 24"/>
                    <a:gd name="T14" fmla="*/ 24 w 24"/>
                    <a:gd name="T15" fmla="*/ 12 h 24"/>
                    <a:gd name="T16" fmla="*/ 24 w 24"/>
                    <a:gd name="T17" fmla="*/ 6 h 24"/>
                    <a:gd name="T18" fmla="*/ 24 w 24"/>
                    <a:gd name="T19" fmla="*/ 0 h 24"/>
                    <a:gd name="T20" fmla="*/ 0 w 24"/>
                    <a:gd name="T21" fmla="*/ 0 h 24"/>
                    <a:gd name="T22" fmla="*/ 24 w 24"/>
                    <a:gd name="T23" fmla="*/ 0 h 24"/>
                    <a:gd name="T24" fmla="*/ 0 w 24"/>
                    <a:gd name="T25" fmla="*/ 0 h 24"/>
                    <a:gd name="T26" fmla="*/ 24 w 24"/>
                    <a:gd name="T27" fmla="*/ 0 h 24"/>
                    <a:gd name="T28" fmla="*/ 0 w 24"/>
                    <a:gd name="T29" fmla="*/ 0 h 24"/>
                    <a:gd name="T30" fmla="*/ 24 w 24"/>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0" y="0"/>
                      </a:moveTo>
                      <a:lnTo>
                        <a:pt x="0" y="6"/>
                      </a:lnTo>
                      <a:lnTo>
                        <a:pt x="0" y="6"/>
                      </a:lnTo>
                      <a:lnTo>
                        <a:pt x="0" y="6"/>
                      </a:lnTo>
                      <a:lnTo>
                        <a:pt x="0" y="6"/>
                      </a:lnTo>
                      <a:lnTo>
                        <a:pt x="0" y="24"/>
                      </a:lnTo>
                      <a:lnTo>
                        <a:pt x="18" y="18"/>
                      </a:lnTo>
                      <a:lnTo>
                        <a:pt x="24" y="12"/>
                      </a:lnTo>
                      <a:lnTo>
                        <a:pt x="24" y="6"/>
                      </a:lnTo>
                      <a:lnTo>
                        <a:pt x="24" y="0"/>
                      </a:lnTo>
                      <a:lnTo>
                        <a:pt x="0" y="0"/>
                      </a:lnTo>
                      <a:close/>
                      <a:moveTo>
                        <a:pt x="24" y="0"/>
                      </a:moveTo>
                      <a:lnTo>
                        <a:pt x="0" y="0"/>
                      </a:lnTo>
                      <a:lnTo>
                        <a:pt x="24" y="0"/>
                      </a:lnTo>
                      <a:lnTo>
                        <a:pt x="0" y="0"/>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323" name="Freeform 250"/>
                <p:cNvSpPr>
                  <a:spLocks noEditPoints="1"/>
                </p:cNvSpPr>
                <p:nvPr/>
              </p:nvSpPr>
              <p:spPr bwMode="auto">
                <a:xfrm>
                  <a:off x="4561" y="2358"/>
                  <a:ext cx="18" cy="18"/>
                </a:xfrm>
                <a:custGeom>
                  <a:avLst/>
                  <a:gdLst>
                    <a:gd name="T0" fmla="*/ 18 w 18"/>
                    <a:gd name="T1" fmla="*/ 0 h 18"/>
                    <a:gd name="T2" fmla="*/ 18 w 18"/>
                    <a:gd name="T3" fmla="*/ 0 h 18"/>
                    <a:gd name="T4" fmla="*/ 0 w 18"/>
                    <a:gd name="T5" fmla="*/ 18 h 18"/>
                    <a:gd name="T6" fmla="*/ 0 w 18"/>
                    <a:gd name="T7" fmla="*/ 18 h 18"/>
                    <a:gd name="T8" fmla="*/ 18 w 18"/>
                    <a:gd name="T9" fmla="*/ 0 h 18"/>
                    <a:gd name="T10" fmla="*/ 18 w 18"/>
                    <a:gd name="T11" fmla="*/ 6 h 18"/>
                    <a:gd name="T12" fmla="*/ 18 w 18"/>
                    <a:gd name="T13" fmla="*/ 0 h 18"/>
                    <a:gd name="T14" fmla="*/ 18 w 18"/>
                    <a:gd name="T15" fmla="*/ 0 h 18"/>
                    <a:gd name="T16" fmla="*/ 6 w 18"/>
                    <a:gd name="T17" fmla="*/ 12 h 18"/>
                    <a:gd name="T18" fmla="*/ 18 w 18"/>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8" y="0"/>
                      </a:moveTo>
                      <a:lnTo>
                        <a:pt x="18" y="0"/>
                      </a:lnTo>
                      <a:lnTo>
                        <a:pt x="0" y="18"/>
                      </a:lnTo>
                      <a:lnTo>
                        <a:pt x="0" y="18"/>
                      </a:lnTo>
                      <a:lnTo>
                        <a:pt x="18" y="0"/>
                      </a:lnTo>
                      <a:close/>
                      <a:moveTo>
                        <a:pt x="18" y="6"/>
                      </a:moveTo>
                      <a:lnTo>
                        <a:pt x="18" y="0"/>
                      </a:lnTo>
                      <a:lnTo>
                        <a:pt x="18"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24" name="Freeform 251"/>
                <p:cNvSpPr>
                  <a:spLocks noEditPoints="1"/>
                </p:cNvSpPr>
                <p:nvPr/>
              </p:nvSpPr>
              <p:spPr bwMode="auto">
                <a:xfrm>
                  <a:off x="4555" y="2346"/>
                  <a:ext cx="24" cy="36"/>
                </a:xfrm>
                <a:custGeom>
                  <a:avLst/>
                  <a:gdLst>
                    <a:gd name="T0" fmla="*/ 0 w 24"/>
                    <a:gd name="T1" fmla="*/ 18 h 36"/>
                    <a:gd name="T2" fmla="*/ 0 w 24"/>
                    <a:gd name="T3" fmla="*/ 24 h 36"/>
                    <a:gd name="T4" fmla="*/ 6 w 24"/>
                    <a:gd name="T5" fmla="*/ 36 h 36"/>
                    <a:gd name="T6" fmla="*/ 24 w 24"/>
                    <a:gd name="T7" fmla="*/ 24 h 36"/>
                    <a:gd name="T8" fmla="*/ 24 w 24"/>
                    <a:gd name="T9" fmla="*/ 24 h 36"/>
                    <a:gd name="T10" fmla="*/ 0 w 24"/>
                    <a:gd name="T11" fmla="*/ 18 h 36"/>
                    <a:gd name="T12" fmla="*/ 24 w 24"/>
                    <a:gd name="T13" fmla="*/ 12 h 36"/>
                    <a:gd name="T14" fmla="*/ 12 w 24"/>
                    <a:gd name="T15" fmla="*/ 0 h 36"/>
                    <a:gd name="T16" fmla="*/ 0 w 24"/>
                    <a:gd name="T17" fmla="*/ 18 h 36"/>
                    <a:gd name="T18" fmla="*/ 12 w 24"/>
                    <a:gd name="T19" fmla="*/ 18 h 36"/>
                    <a:gd name="T20" fmla="*/ 24 w 24"/>
                    <a:gd name="T2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6">
                      <a:moveTo>
                        <a:pt x="0" y="18"/>
                      </a:moveTo>
                      <a:lnTo>
                        <a:pt x="0" y="24"/>
                      </a:lnTo>
                      <a:lnTo>
                        <a:pt x="6" y="36"/>
                      </a:lnTo>
                      <a:lnTo>
                        <a:pt x="24" y="24"/>
                      </a:lnTo>
                      <a:lnTo>
                        <a:pt x="24" y="24"/>
                      </a:lnTo>
                      <a:lnTo>
                        <a:pt x="0" y="18"/>
                      </a:lnTo>
                      <a:close/>
                      <a:moveTo>
                        <a:pt x="24" y="12"/>
                      </a:moveTo>
                      <a:lnTo>
                        <a:pt x="12" y="0"/>
                      </a:lnTo>
                      <a:lnTo>
                        <a:pt x="0" y="18"/>
                      </a:lnTo>
                      <a:lnTo>
                        <a:pt x="12" y="18"/>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25" name="Freeform 252"/>
                <p:cNvSpPr>
                  <a:spLocks noEditPoints="1"/>
                </p:cNvSpPr>
                <p:nvPr/>
              </p:nvSpPr>
              <p:spPr bwMode="auto">
                <a:xfrm>
                  <a:off x="4555" y="2370"/>
                  <a:ext cx="36" cy="30"/>
                </a:xfrm>
                <a:custGeom>
                  <a:avLst/>
                  <a:gdLst>
                    <a:gd name="T0" fmla="*/ 0 w 36"/>
                    <a:gd name="T1" fmla="*/ 6 h 30"/>
                    <a:gd name="T2" fmla="*/ 6 w 36"/>
                    <a:gd name="T3" fmla="*/ 18 h 30"/>
                    <a:gd name="T4" fmla="*/ 24 w 36"/>
                    <a:gd name="T5" fmla="*/ 30 h 30"/>
                    <a:gd name="T6" fmla="*/ 36 w 36"/>
                    <a:gd name="T7" fmla="*/ 12 h 30"/>
                    <a:gd name="T8" fmla="*/ 24 w 36"/>
                    <a:gd name="T9" fmla="*/ 6 h 30"/>
                    <a:gd name="T10" fmla="*/ 24 w 36"/>
                    <a:gd name="T11" fmla="*/ 6 h 30"/>
                    <a:gd name="T12" fmla="*/ 0 w 36"/>
                    <a:gd name="T13" fmla="*/ 6 h 30"/>
                    <a:gd name="T14" fmla="*/ 24 w 36"/>
                    <a:gd name="T15" fmla="*/ 6 h 30"/>
                    <a:gd name="T16" fmla="*/ 24 w 36"/>
                    <a:gd name="T17" fmla="*/ 0 h 30"/>
                    <a:gd name="T18" fmla="*/ 24 w 36"/>
                    <a:gd name="T19" fmla="*/ 0 h 30"/>
                    <a:gd name="T20" fmla="*/ 12 w 36"/>
                    <a:gd name="T21" fmla="*/ 6 h 30"/>
                    <a:gd name="T22" fmla="*/ 24 w 36"/>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30">
                      <a:moveTo>
                        <a:pt x="0" y="6"/>
                      </a:moveTo>
                      <a:lnTo>
                        <a:pt x="6" y="18"/>
                      </a:lnTo>
                      <a:lnTo>
                        <a:pt x="24" y="30"/>
                      </a:lnTo>
                      <a:lnTo>
                        <a:pt x="36" y="12"/>
                      </a:lnTo>
                      <a:lnTo>
                        <a:pt x="24" y="6"/>
                      </a:lnTo>
                      <a:lnTo>
                        <a:pt x="24" y="6"/>
                      </a:lnTo>
                      <a:lnTo>
                        <a:pt x="0" y="6"/>
                      </a:lnTo>
                      <a:close/>
                      <a:moveTo>
                        <a:pt x="24" y="6"/>
                      </a:moveTo>
                      <a:lnTo>
                        <a:pt x="24" y="0"/>
                      </a:lnTo>
                      <a:lnTo>
                        <a:pt x="24" y="0"/>
                      </a:lnTo>
                      <a:lnTo>
                        <a:pt x="12" y="6"/>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26" name="Freeform 253"/>
                <p:cNvSpPr>
                  <a:spLocks noEditPoints="1"/>
                </p:cNvSpPr>
                <p:nvPr/>
              </p:nvSpPr>
              <p:spPr bwMode="auto">
                <a:xfrm>
                  <a:off x="4573" y="2382"/>
                  <a:ext cx="36" cy="18"/>
                </a:xfrm>
                <a:custGeom>
                  <a:avLst/>
                  <a:gdLst>
                    <a:gd name="T0" fmla="*/ 6 w 36"/>
                    <a:gd name="T1" fmla="*/ 0 h 18"/>
                    <a:gd name="T2" fmla="*/ 6 w 36"/>
                    <a:gd name="T3" fmla="*/ 0 h 18"/>
                    <a:gd name="T4" fmla="*/ 0 w 36"/>
                    <a:gd name="T5" fmla="*/ 6 h 18"/>
                    <a:gd name="T6" fmla="*/ 18 w 36"/>
                    <a:gd name="T7" fmla="*/ 18 h 18"/>
                    <a:gd name="T8" fmla="*/ 18 w 36"/>
                    <a:gd name="T9" fmla="*/ 18 h 18"/>
                    <a:gd name="T10" fmla="*/ 6 w 36"/>
                    <a:gd name="T11" fmla="*/ 0 h 18"/>
                    <a:gd name="T12" fmla="*/ 18 w 36"/>
                    <a:gd name="T13" fmla="*/ 18 h 18"/>
                    <a:gd name="T14" fmla="*/ 36 w 36"/>
                    <a:gd name="T15" fmla="*/ 6 h 18"/>
                    <a:gd name="T16" fmla="*/ 18 w 36"/>
                    <a:gd name="T17" fmla="*/ 0 h 18"/>
                    <a:gd name="T18" fmla="*/ 12 w 36"/>
                    <a:gd name="T19" fmla="*/ 12 h 18"/>
                    <a:gd name="T20" fmla="*/ 18 w 36"/>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8">
                      <a:moveTo>
                        <a:pt x="6" y="0"/>
                      </a:moveTo>
                      <a:lnTo>
                        <a:pt x="6" y="0"/>
                      </a:lnTo>
                      <a:lnTo>
                        <a:pt x="0" y="6"/>
                      </a:lnTo>
                      <a:lnTo>
                        <a:pt x="18" y="18"/>
                      </a:lnTo>
                      <a:lnTo>
                        <a:pt x="18" y="18"/>
                      </a:lnTo>
                      <a:lnTo>
                        <a:pt x="6" y="0"/>
                      </a:lnTo>
                      <a:close/>
                      <a:moveTo>
                        <a:pt x="18" y="18"/>
                      </a:moveTo>
                      <a:lnTo>
                        <a:pt x="36" y="6"/>
                      </a:lnTo>
                      <a:lnTo>
                        <a:pt x="18" y="0"/>
                      </a:lnTo>
                      <a:lnTo>
                        <a:pt x="12"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327" name="Freeform 254"/>
                <p:cNvSpPr>
                  <a:spLocks noEditPoints="1"/>
                </p:cNvSpPr>
                <p:nvPr/>
              </p:nvSpPr>
              <p:spPr bwMode="auto">
                <a:xfrm>
                  <a:off x="4543" y="2382"/>
                  <a:ext cx="48" cy="29"/>
                </a:xfrm>
                <a:custGeom>
                  <a:avLst/>
                  <a:gdLst>
                    <a:gd name="T0" fmla="*/ 36 w 48"/>
                    <a:gd name="T1" fmla="*/ 0 h 29"/>
                    <a:gd name="T2" fmla="*/ 30 w 48"/>
                    <a:gd name="T3" fmla="*/ 0 h 29"/>
                    <a:gd name="T4" fmla="*/ 24 w 48"/>
                    <a:gd name="T5" fmla="*/ 6 h 29"/>
                    <a:gd name="T6" fmla="*/ 0 w 48"/>
                    <a:gd name="T7" fmla="*/ 12 h 29"/>
                    <a:gd name="T8" fmla="*/ 18 w 48"/>
                    <a:gd name="T9" fmla="*/ 29 h 29"/>
                    <a:gd name="T10" fmla="*/ 18 w 48"/>
                    <a:gd name="T11" fmla="*/ 29 h 29"/>
                    <a:gd name="T12" fmla="*/ 30 w 48"/>
                    <a:gd name="T13" fmla="*/ 29 h 29"/>
                    <a:gd name="T14" fmla="*/ 36 w 48"/>
                    <a:gd name="T15" fmla="*/ 23 h 29"/>
                    <a:gd name="T16" fmla="*/ 42 w 48"/>
                    <a:gd name="T17" fmla="*/ 23 h 29"/>
                    <a:gd name="T18" fmla="*/ 36 w 48"/>
                    <a:gd name="T19" fmla="*/ 0 h 29"/>
                    <a:gd name="T20" fmla="*/ 42 w 48"/>
                    <a:gd name="T21" fmla="*/ 23 h 29"/>
                    <a:gd name="T22" fmla="*/ 48 w 48"/>
                    <a:gd name="T23" fmla="*/ 23 h 29"/>
                    <a:gd name="T24" fmla="*/ 48 w 48"/>
                    <a:gd name="T25" fmla="*/ 18 h 29"/>
                    <a:gd name="T26" fmla="*/ 42 w 48"/>
                    <a:gd name="T27" fmla="*/ 12 h 29"/>
                    <a:gd name="T28" fmla="*/ 42 w 48"/>
                    <a:gd name="T2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9">
                      <a:moveTo>
                        <a:pt x="36" y="0"/>
                      </a:moveTo>
                      <a:lnTo>
                        <a:pt x="30" y="0"/>
                      </a:lnTo>
                      <a:lnTo>
                        <a:pt x="24" y="6"/>
                      </a:lnTo>
                      <a:lnTo>
                        <a:pt x="0" y="12"/>
                      </a:lnTo>
                      <a:lnTo>
                        <a:pt x="18" y="29"/>
                      </a:lnTo>
                      <a:lnTo>
                        <a:pt x="18" y="29"/>
                      </a:lnTo>
                      <a:lnTo>
                        <a:pt x="30" y="29"/>
                      </a:lnTo>
                      <a:lnTo>
                        <a:pt x="36" y="23"/>
                      </a:lnTo>
                      <a:lnTo>
                        <a:pt x="42" y="23"/>
                      </a:lnTo>
                      <a:lnTo>
                        <a:pt x="36" y="0"/>
                      </a:lnTo>
                      <a:close/>
                      <a:moveTo>
                        <a:pt x="42" y="23"/>
                      </a:moveTo>
                      <a:lnTo>
                        <a:pt x="48" y="23"/>
                      </a:lnTo>
                      <a:lnTo>
                        <a:pt x="48" y="18"/>
                      </a:lnTo>
                      <a:lnTo>
                        <a:pt x="42" y="12"/>
                      </a:lnTo>
                      <a:lnTo>
                        <a:pt x="42" y="23"/>
                      </a:lnTo>
                      <a:close/>
                    </a:path>
                  </a:pathLst>
                </a:custGeom>
                <a:solidFill>
                  <a:srgbClr val="00FF00"/>
                </a:solidFill>
                <a:ln w="9525">
                  <a:solidFill>
                    <a:srgbClr val="00FF00"/>
                  </a:solidFill>
                  <a:round/>
                  <a:headEnd/>
                  <a:tailEnd/>
                </a:ln>
              </p:spPr>
              <p:txBody>
                <a:bodyPr/>
                <a:lstStyle/>
                <a:p>
                  <a:endParaRPr lang="zh-CN" altLang="en-US"/>
                </a:p>
              </p:txBody>
            </p:sp>
            <p:sp>
              <p:nvSpPr>
                <p:cNvPr id="328" name="Freeform 255"/>
                <p:cNvSpPr>
                  <a:spLocks noEditPoints="1"/>
                </p:cNvSpPr>
                <p:nvPr/>
              </p:nvSpPr>
              <p:spPr bwMode="auto">
                <a:xfrm>
                  <a:off x="4537" y="2394"/>
                  <a:ext cx="30" cy="29"/>
                </a:xfrm>
                <a:custGeom>
                  <a:avLst/>
                  <a:gdLst>
                    <a:gd name="T0" fmla="*/ 6 w 30"/>
                    <a:gd name="T1" fmla="*/ 6 h 29"/>
                    <a:gd name="T2" fmla="*/ 0 w 30"/>
                    <a:gd name="T3" fmla="*/ 23 h 29"/>
                    <a:gd name="T4" fmla="*/ 24 w 30"/>
                    <a:gd name="T5" fmla="*/ 29 h 29"/>
                    <a:gd name="T6" fmla="*/ 30 w 30"/>
                    <a:gd name="T7" fmla="*/ 11 h 29"/>
                    <a:gd name="T8" fmla="*/ 6 w 30"/>
                    <a:gd name="T9" fmla="*/ 6 h 29"/>
                    <a:gd name="T10" fmla="*/ 6 w 30"/>
                    <a:gd name="T11" fmla="*/ 0 h 29"/>
                    <a:gd name="T12" fmla="*/ 6 w 30"/>
                    <a:gd name="T13" fmla="*/ 6 h 29"/>
                    <a:gd name="T14" fmla="*/ 6 w 30"/>
                    <a:gd name="T15" fmla="*/ 6 h 29"/>
                    <a:gd name="T16" fmla="*/ 18 w 30"/>
                    <a:gd name="T17" fmla="*/ 11 h 29"/>
                    <a:gd name="T18" fmla="*/ 6 w 3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6" y="6"/>
                      </a:moveTo>
                      <a:lnTo>
                        <a:pt x="0" y="23"/>
                      </a:lnTo>
                      <a:lnTo>
                        <a:pt x="24" y="29"/>
                      </a:lnTo>
                      <a:lnTo>
                        <a:pt x="30" y="11"/>
                      </a:lnTo>
                      <a:lnTo>
                        <a:pt x="6" y="6"/>
                      </a:lnTo>
                      <a:close/>
                      <a:moveTo>
                        <a:pt x="6" y="0"/>
                      </a:moveTo>
                      <a:lnTo>
                        <a:pt x="6" y="6"/>
                      </a:lnTo>
                      <a:lnTo>
                        <a:pt x="6" y="6"/>
                      </a:lnTo>
                      <a:lnTo>
                        <a:pt x="18"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29" name="Freeform 256"/>
                <p:cNvSpPr>
                  <a:spLocks/>
                </p:cNvSpPr>
                <p:nvPr/>
              </p:nvSpPr>
              <p:spPr bwMode="auto">
                <a:xfrm>
                  <a:off x="4537" y="2417"/>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30" name="Freeform 257"/>
                <p:cNvSpPr>
                  <a:spLocks/>
                </p:cNvSpPr>
                <p:nvPr/>
              </p:nvSpPr>
              <p:spPr bwMode="auto">
                <a:xfrm>
                  <a:off x="4495" y="2411"/>
                  <a:ext cx="48" cy="18"/>
                </a:xfrm>
                <a:custGeom>
                  <a:avLst/>
                  <a:gdLst>
                    <a:gd name="T0" fmla="*/ 48 w 48"/>
                    <a:gd name="T1" fmla="*/ 18 h 18"/>
                    <a:gd name="T2" fmla="*/ 42 w 48"/>
                    <a:gd name="T3" fmla="*/ 18 h 18"/>
                    <a:gd name="T4" fmla="*/ 30 w 48"/>
                    <a:gd name="T5" fmla="*/ 18 h 18"/>
                    <a:gd name="T6" fmla="*/ 30 w 48"/>
                    <a:gd name="T7" fmla="*/ 18 h 18"/>
                    <a:gd name="T8" fmla="*/ 24 w 48"/>
                    <a:gd name="T9" fmla="*/ 12 h 18"/>
                    <a:gd name="T10" fmla="*/ 18 w 48"/>
                    <a:gd name="T11" fmla="*/ 6 h 18"/>
                    <a:gd name="T12" fmla="*/ 18 w 48"/>
                    <a:gd name="T13" fmla="*/ 6 h 18"/>
                    <a:gd name="T14" fmla="*/ 18 w 48"/>
                    <a:gd name="T15" fmla="*/ 6 h 18"/>
                    <a:gd name="T16" fmla="*/ 12 w 48"/>
                    <a:gd name="T17" fmla="*/ 6 h 18"/>
                    <a:gd name="T18" fmla="*/ 12 w 48"/>
                    <a:gd name="T19" fmla="*/ 6 h 18"/>
                    <a:gd name="T20" fmla="*/ 12 w 48"/>
                    <a:gd name="T21" fmla="*/ 6 h 18"/>
                    <a:gd name="T22" fmla="*/ 6 w 48"/>
                    <a:gd name="T23" fmla="*/ 0 h 18"/>
                    <a:gd name="T24" fmla="*/ 6 w 48"/>
                    <a:gd name="T25" fmla="*/ 0 h 18"/>
                    <a:gd name="T26" fmla="*/ 6 w 48"/>
                    <a:gd name="T27" fmla="*/ 0 h 18"/>
                    <a:gd name="T28" fmla="*/ 0 w 48"/>
                    <a:gd name="T29" fmla="*/ 0 h 18"/>
                    <a:gd name="T30" fmla="*/ 6 w 48"/>
                    <a:gd name="T31" fmla="*/ 0 h 18"/>
                    <a:gd name="T32" fmla="*/ 6 w 48"/>
                    <a:gd name="T33" fmla="*/ 0 h 18"/>
                    <a:gd name="T34" fmla="*/ 12 w 48"/>
                    <a:gd name="T35" fmla="*/ 0 h 18"/>
                    <a:gd name="T36" fmla="*/ 12 w 48"/>
                    <a:gd name="T37" fmla="*/ 0 h 18"/>
                    <a:gd name="T38" fmla="*/ 18 w 48"/>
                    <a:gd name="T39" fmla="*/ 6 h 18"/>
                    <a:gd name="T40" fmla="*/ 18 w 48"/>
                    <a:gd name="T41" fmla="*/ 6 h 18"/>
                    <a:gd name="T42" fmla="*/ 24 w 48"/>
                    <a:gd name="T43" fmla="*/ 12 h 18"/>
                    <a:gd name="T44" fmla="*/ 30 w 48"/>
                    <a:gd name="T45" fmla="*/ 12 h 18"/>
                    <a:gd name="T46" fmla="*/ 30 w 48"/>
                    <a:gd name="T47" fmla="*/ 12 h 18"/>
                    <a:gd name="T48" fmla="*/ 36 w 48"/>
                    <a:gd name="T49" fmla="*/ 12 h 18"/>
                    <a:gd name="T50" fmla="*/ 42 w 48"/>
                    <a:gd name="T51" fmla="*/ 12 h 18"/>
                    <a:gd name="T52" fmla="*/ 42 w 48"/>
                    <a:gd name="T53" fmla="*/ 12 h 18"/>
                    <a:gd name="T54" fmla="*/ 48 w 48"/>
                    <a:gd name="T55" fmla="*/ 18 h 18"/>
                    <a:gd name="T56" fmla="*/ 48 w 48"/>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18">
                      <a:moveTo>
                        <a:pt x="48" y="18"/>
                      </a:moveTo>
                      <a:lnTo>
                        <a:pt x="42" y="18"/>
                      </a:lnTo>
                      <a:lnTo>
                        <a:pt x="30" y="18"/>
                      </a:lnTo>
                      <a:lnTo>
                        <a:pt x="30" y="18"/>
                      </a:lnTo>
                      <a:lnTo>
                        <a:pt x="24" y="12"/>
                      </a:lnTo>
                      <a:lnTo>
                        <a:pt x="18" y="6"/>
                      </a:lnTo>
                      <a:lnTo>
                        <a:pt x="18" y="6"/>
                      </a:lnTo>
                      <a:lnTo>
                        <a:pt x="18" y="6"/>
                      </a:lnTo>
                      <a:lnTo>
                        <a:pt x="12" y="6"/>
                      </a:lnTo>
                      <a:lnTo>
                        <a:pt x="12" y="6"/>
                      </a:lnTo>
                      <a:lnTo>
                        <a:pt x="12" y="6"/>
                      </a:lnTo>
                      <a:lnTo>
                        <a:pt x="6" y="0"/>
                      </a:lnTo>
                      <a:lnTo>
                        <a:pt x="6" y="0"/>
                      </a:lnTo>
                      <a:lnTo>
                        <a:pt x="6" y="0"/>
                      </a:lnTo>
                      <a:lnTo>
                        <a:pt x="0" y="0"/>
                      </a:lnTo>
                      <a:lnTo>
                        <a:pt x="6" y="0"/>
                      </a:lnTo>
                      <a:lnTo>
                        <a:pt x="6" y="0"/>
                      </a:lnTo>
                      <a:lnTo>
                        <a:pt x="12" y="0"/>
                      </a:lnTo>
                      <a:lnTo>
                        <a:pt x="12" y="0"/>
                      </a:lnTo>
                      <a:lnTo>
                        <a:pt x="18" y="6"/>
                      </a:lnTo>
                      <a:lnTo>
                        <a:pt x="18" y="6"/>
                      </a:lnTo>
                      <a:lnTo>
                        <a:pt x="24" y="12"/>
                      </a:lnTo>
                      <a:lnTo>
                        <a:pt x="30" y="12"/>
                      </a:lnTo>
                      <a:lnTo>
                        <a:pt x="30" y="12"/>
                      </a:lnTo>
                      <a:lnTo>
                        <a:pt x="36" y="12"/>
                      </a:lnTo>
                      <a:lnTo>
                        <a:pt x="42" y="12"/>
                      </a:lnTo>
                      <a:lnTo>
                        <a:pt x="42" y="12"/>
                      </a:lnTo>
                      <a:lnTo>
                        <a:pt x="48" y="18"/>
                      </a:lnTo>
                      <a:lnTo>
                        <a:pt x="48" y="18"/>
                      </a:lnTo>
                      <a:close/>
                    </a:path>
                  </a:pathLst>
                </a:custGeom>
                <a:solidFill>
                  <a:srgbClr val="00FF00"/>
                </a:solidFill>
                <a:ln w="9525">
                  <a:solidFill>
                    <a:srgbClr val="00FF00"/>
                  </a:solidFill>
                  <a:round/>
                  <a:headEnd/>
                  <a:tailEnd/>
                </a:ln>
              </p:spPr>
              <p:txBody>
                <a:bodyPr/>
                <a:lstStyle/>
                <a:p>
                  <a:endParaRPr lang="zh-CN" altLang="en-US"/>
                </a:p>
              </p:txBody>
            </p:sp>
            <p:sp>
              <p:nvSpPr>
                <p:cNvPr id="331" name="Freeform 258"/>
                <p:cNvSpPr>
                  <a:spLocks/>
                </p:cNvSpPr>
                <p:nvPr/>
              </p:nvSpPr>
              <p:spPr bwMode="auto">
                <a:xfrm>
                  <a:off x="4519" y="2417"/>
                  <a:ext cx="24" cy="24"/>
                </a:xfrm>
                <a:custGeom>
                  <a:avLst/>
                  <a:gdLst>
                    <a:gd name="T0" fmla="*/ 18 w 24"/>
                    <a:gd name="T1" fmla="*/ 0 h 24"/>
                    <a:gd name="T2" fmla="*/ 18 w 24"/>
                    <a:gd name="T3" fmla="*/ 0 h 24"/>
                    <a:gd name="T4" fmla="*/ 18 w 24"/>
                    <a:gd name="T5" fmla="*/ 0 h 24"/>
                    <a:gd name="T6" fmla="*/ 12 w 24"/>
                    <a:gd name="T7" fmla="*/ 0 h 24"/>
                    <a:gd name="T8" fmla="*/ 18 w 24"/>
                    <a:gd name="T9" fmla="*/ 6 h 24"/>
                    <a:gd name="T10" fmla="*/ 0 w 24"/>
                    <a:gd name="T11" fmla="*/ 18 h 24"/>
                    <a:gd name="T12" fmla="*/ 12 w 24"/>
                    <a:gd name="T13" fmla="*/ 24 h 24"/>
                    <a:gd name="T14" fmla="*/ 18 w 24"/>
                    <a:gd name="T15" fmla="*/ 24 h 24"/>
                    <a:gd name="T16" fmla="*/ 24 w 24"/>
                    <a:gd name="T17" fmla="*/ 24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8" y="0"/>
                      </a:lnTo>
                      <a:lnTo>
                        <a:pt x="18" y="0"/>
                      </a:lnTo>
                      <a:lnTo>
                        <a:pt x="12" y="0"/>
                      </a:lnTo>
                      <a:lnTo>
                        <a:pt x="18" y="6"/>
                      </a:lnTo>
                      <a:lnTo>
                        <a:pt x="0" y="18"/>
                      </a:lnTo>
                      <a:lnTo>
                        <a:pt x="12" y="24"/>
                      </a:lnTo>
                      <a:lnTo>
                        <a:pt x="18" y="24"/>
                      </a:lnTo>
                      <a:lnTo>
                        <a:pt x="24" y="24"/>
                      </a:lnTo>
                      <a:lnTo>
                        <a:pt x="18" y="0"/>
                      </a:lnTo>
                      <a:close/>
                    </a:path>
                  </a:pathLst>
                </a:custGeom>
                <a:solidFill>
                  <a:srgbClr val="00FF00"/>
                </a:solidFill>
                <a:ln w="9525">
                  <a:solidFill>
                    <a:srgbClr val="00FF00"/>
                  </a:solidFill>
                  <a:round/>
                  <a:headEnd/>
                  <a:tailEnd/>
                </a:ln>
              </p:spPr>
              <p:txBody>
                <a:bodyPr/>
                <a:lstStyle/>
                <a:p>
                  <a:endParaRPr lang="zh-CN" altLang="en-US"/>
                </a:p>
              </p:txBody>
            </p:sp>
            <p:sp>
              <p:nvSpPr>
                <p:cNvPr id="332" name="Freeform 259"/>
                <p:cNvSpPr>
                  <a:spLocks noEditPoints="1"/>
                </p:cNvSpPr>
                <p:nvPr/>
              </p:nvSpPr>
              <p:spPr bwMode="auto">
                <a:xfrm>
                  <a:off x="4513" y="2417"/>
                  <a:ext cx="24" cy="24"/>
                </a:xfrm>
                <a:custGeom>
                  <a:avLst/>
                  <a:gdLst>
                    <a:gd name="T0" fmla="*/ 12 w 24"/>
                    <a:gd name="T1" fmla="*/ 0 h 24"/>
                    <a:gd name="T2" fmla="*/ 12 w 24"/>
                    <a:gd name="T3" fmla="*/ 0 h 24"/>
                    <a:gd name="T4" fmla="*/ 18 w 24"/>
                    <a:gd name="T5" fmla="*/ 6 h 24"/>
                    <a:gd name="T6" fmla="*/ 0 w 24"/>
                    <a:gd name="T7" fmla="*/ 18 h 24"/>
                    <a:gd name="T8" fmla="*/ 6 w 24"/>
                    <a:gd name="T9" fmla="*/ 24 h 24"/>
                    <a:gd name="T10" fmla="*/ 12 w 24"/>
                    <a:gd name="T11" fmla="*/ 24 h 24"/>
                    <a:gd name="T12" fmla="*/ 18 w 24"/>
                    <a:gd name="T13" fmla="*/ 24 h 24"/>
                    <a:gd name="T14" fmla="*/ 12 w 24"/>
                    <a:gd name="T15" fmla="*/ 0 h 24"/>
                    <a:gd name="T16" fmla="*/ 24 w 24"/>
                    <a:gd name="T17" fmla="*/ 6 h 24"/>
                    <a:gd name="T18" fmla="*/ 18 w 24"/>
                    <a:gd name="T19" fmla="*/ 0 h 24"/>
                    <a:gd name="T20" fmla="*/ 12 w 24"/>
                    <a:gd name="T21" fmla="*/ 0 h 24"/>
                    <a:gd name="T22" fmla="*/ 12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12" y="0"/>
                      </a:lnTo>
                      <a:lnTo>
                        <a:pt x="18" y="6"/>
                      </a:lnTo>
                      <a:lnTo>
                        <a:pt x="0" y="18"/>
                      </a:lnTo>
                      <a:lnTo>
                        <a:pt x="6" y="24"/>
                      </a:lnTo>
                      <a:lnTo>
                        <a:pt x="12" y="24"/>
                      </a:lnTo>
                      <a:lnTo>
                        <a:pt x="18" y="24"/>
                      </a:lnTo>
                      <a:lnTo>
                        <a:pt x="12" y="0"/>
                      </a:lnTo>
                      <a:close/>
                      <a:moveTo>
                        <a:pt x="24" y="6"/>
                      </a:moveTo>
                      <a:lnTo>
                        <a:pt x="18" y="0"/>
                      </a:lnTo>
                      <a:lnTo>
                        <a:pt x="12"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33" name="Freeform 260"/>
                <p:cNvSpPr>
                  <a:spLocks noEditPoints="1"/>
                </p:cNvSpPr>
                <p:nvPr/>
              </p:nvSpPr>
              <p:spPr bwMode="auto">
                <a:xfrm>
                  <a:off x="4501" y="2411"/>
                  <a:ext cx="30" cy="24"/>
                </a:xfrm>
                <a:custGeom>
                  <a:avLst/>
                  <a:gdLst>
                    <a:gd name="T0" fmla="*/ 30 w 30"/>
                    <a:gd name="T1" fmla="*/ 6 h 24"/>
                    <a:gd name="T2" fmla="*/ 24 w 30"/>
                    <a:gd name="T3" fmla="*/ 0 h 24"/>
                    <a:gd name="T4" fmla="*/ 24 w 30"/>
                    <a:gd name="T5" fmla="*/ 6 h 24"/>
                    <a:gd name="T6" fmla="*/ 24 w 30"/>
                    <a:gd name="T7" fmla="*/ 12 h 24"/>
                    <a:gd name="T8" fmla="*/ 0 w 30"/>
                    <a:gd name="T9" fmla="*/ 6 h 24"/>
                    <a:gd name="T10" fmla="*/ 6 w 30"/>
                    <a:gd name="T11" fmla="*/ 18 h 24"/>
                    <a:gd name="T12" fmla="*/ 12 w 30"/>
                    <a:gd name="T13" fmla="*/ 24 h 24"/>
                    <a:gd name="T14" fmla="*/ 18 w 30"/>
                    <a:gd name="T15" fmla="*/ 24 h 24"/>
                    <a:gd name="T16" fmla="*/ 30 w 30"/>
                    <a:gd name="T17" fmla="*/ 6 h 24"/>
                    <a:gd name="T18" fmla="*/ 30 w 30"/>
                    <a:gd name="T19" fmla="*/ 12 h 24"/>
                    <a:gd name="T20" fmla="*/ 30 w 30"/>
                    <a:gd name="T21" fmla="*/ 6 h 24"/>
                    <a:gd name="T22" fmla="*/ 30 w 30"/>
                    <a:gd name="T23" fmla="*/ 6 h 24"/>
                    <a:gd name="T24" fmla="*/ 24 w 30"/>
                    <a:gd name="T25" fmla="*/ 18 h 24"/>
                    <a:gd name="T26" fmla="*/ 30 w 30"/>
                    <a:gd name="T2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30" y="6"/>
                      </a:moveTo>
                      <a:lnTo>
                        <a:pt x="24" y="0"/>
                      </a:lnTo>
                      <a:lnTo>
                        <a:pt x="24" y="6"/>
                      </a:lnTo>
                      <a:lnTo>
                        <a:pt x="24" y="12"/>
                      </a:lnTo>
                      <a:lnTo>
                        <a:pt x="0" y="6"/>
                      </a:lnTo>
                      <a:lnTo>
                        <a:pt x="6" y="18"/>
                      </a:lnTo>
                      <a:lnTo>
                        <a:pt x="12" y="24"/>
                      </a:lnTo>
                      <a:lnTo>
                        <a:pt x="18" y="24"/>
                      </a:lnTo>
                      <a:lnTo>
                        <a:pt x="30" y="6"/>
                      </a:lnTo>
                      <a:close/>
                      <a:moveTo>
                        <a:pt x="30" y="12"/>
                      </a:moveTo>
                      <a:lnTo>
                        <a:pt x="30" y="6"/>
                      </a:lnTo>
                      <a:lnTo>
                        <a:pt x="30" y="6"/>
                      </a:lnTo>
                      <a:lnTo>
                        <a:pt x="24" y="18"/>
                      </a:lnTo>
                      <a:lnTo>
                        <a:pt x="30" y="12"/>
                      </a:lnTo>
                      <a:close/>
                    </a:path>
                  </a:pathLst>
                </a:custGeom>
                <a:solidFill>
                  <a:srgbClr val="00FF00"/>
                </a:solidFill>
                <a:ln w="9525">
                  <a:solidFill>
                    <a:srgbClr val="00FF00"/>
                  </a:solidFill>
                  <a:round/>
                  <a:headEnd/>
                  <a:tailEnd/>
                </a:ln>
              </p:spPr>
              <p:txBody>
                <a:bodyPr/>
                <a:lstStyle/>
                <a:p>
                  <a:endParaRPr lang="zh-CN" altLang="en-US"/>
                </a:p>
              </p:txBody>
            </p:sp>
            <p:sp>
              <p:nvSpPr>
                <p:cNvPr id="334" name="Freeform 261"/>
                <p:cNvSpPr>
                  <a:spLocks noEditPoints="1"/>
                </p:cNvSpPr>
                <p:nvPr/>
              </p:nvSpPr>
              <p:spPr bwMode="auto">
                <a:xfrm>
                  <a:off x="4507" y="2405"/>
                  <a:ext cx="18" cy="24"/>
                </a:xfrm>
                <a:custGeom>
                  <a:avLst/>
                  <a:gdLst>
                    <a:gd name="T0" fmla="*/ 6 w 18"/>
                    <a:gd name="T1" fmla="*/ 0 h 24"/>
                    <a:gd name="T2" fmla="*/ 6 w 18"/>
                    <a:gd name="T3" fmla="*/ 0 h 24"/>
                    <a:gd name="T4" fmla="*/ 6 w 18"/>
                    <a:gd name="T5" fmla="*/ 0 h 24"/>
                    <a:gd name="T6" fmla="*/ 0 w 18"/>
                    <a:gd name="T7" fmla="*/ 24 h 24"/>
                    <a:gd name="T8" fmla="*/ 6 w 18"/>
                    <a:gd name="T9" fmla="*/ 24 h 24"/>
                    <a:gd name="T10" fmla="*/ 6 w 18"/>
                    <a:gd name="T11" fmla="*/ 24 h 24"/>
                    <a:gd name="T12" fmla="*/ 6 w 18"/>
                    <a:gd name="T13" fmla="*/ 0 h 24"/>
                    <a:gd name="T14" fmla="*/ 18 w 18"/>
                    <a:gd name="T15" fmla="*/ 18 h 24"/>
                    <a:gd name="T16" fmla="*/ 18 w 18"/>
                    <a:gd name="T17" fmla="*/ 6 h 24"/>
                    <a:gd name="T18" fmla="*/ 6 w 18"/>
                    <a:gd name="T19" fmla="*/ 0 h 24"/>
                    <a:gd name="T20" fmla="*/ 6 w 18"/>
                    <a:gd name="T21" fmla="*/ 12 h 24"/>
                    <a:gd name="T22" fmla="*/ 18 w 18"/>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6" y="0"/>
                      </a:moveTo>
                      <a:lnTo>
                        <a:pt x="6" y="0"/>
                      </a:lnTo>
                      <a:lnTo>
                        <a:pt x="6" y="0"/>
                      </a:lnTo>
                      <a:lnTo>
                        <a:pt x="0" y="24"/>
                      </a:lnTo>
                      <a:lnTo>
                        <a:pt x="6" y="24"/>
                      </a:lnTo>
                      <a:lnTo>
                        <a:pt x="6" y="24"/>
                      </a:lnTo>
                      <a:lnTo>
                        <a:pt x="6" y="0"/>
                      </a:lnTo>
                      <a:close/>
                      <a:moveTo>
                        <a:pt x="18" y="18"/>
                      </a:moveTo>
                      <a:lnTo>
                        <a:pt x="18" y="6"/>
                      </a:lnTo>
                      <a:lnTo>
                        <a:pt x="6" y="0"/>
                      </a:lnTo>
                      <a:lnTo>
                        <a:pt x="6" y="12"/>
                      </a:lnTo>
                      <a:lnTo>
                        <a:pt x="18" y="18"/>
                      </a:lnTo>
                      <a:close/>
                    </a:path>
                  </a:pathLst>
                </a:custGeom>
                <a:solidFill>
                  <a:srgbClr val="00FF00"/>
                </a:solidFill>
                <a:ln w="9525">
                  <a:solidFill>
                    <a:srgbClr val="00FF00"/>
                  </a:solidFill>
                  <a:round/>
                  <a:headEnd/>
                  <a:tailEnd/>
                </a:ln>
              </p:spPr>
              <p:txBody>
                <a:bodyPr/>
                <a:lstStyle/>
                <a:p>
                  <a:endParaRPr lang="zh-CN" altLang="en-US"/>
                </a:p>
              </p:txBody>
            </p:sp>
            <p:sp>
              <p:nvSpPr>
                <p:cNvPr id="335" name="Freeform 262"/>
                <p:cNvSpPr>
                  <a:spLocks noEditPoints="1"/>
                </p:cNvSpPr>
                <p:nvPr/>
              </p:nvSpPr>
              <p:spPr bwMode="auto">
                <a:xfrm>
                  <a:off x="4501" y="2405"/>
                  <a:ext cx="18" cy="24"/>
                </a:xfrm>
                <a:custGeom>
                  <a:avLst/>
                  <a:gdLst>
                    <a:gd name="T0" fmla="*/ 18 w 18"/>
                    <a:gd name="T1" fmla="*/ 6 h 24"/>
                    <a:gd name="T2" fmla="*/ 18 w 18"/>
                    <a:gd name="T3" fmla="*/ 6 h 24"/>
                    <a:gd name="T4" fmla="*/ 12 w 18"/>
                    <a:gd name="T5" fmla="*/ 0 h 24"/>
                    <a:gd name="T6" fmla="*/ 6 w 18"/>
                    <a:gd name="T7" fmla="*/ 24 h 24"/>
                    <a:gd name="T8" fmla="*/ 6 w 18"/>
                    <a:gd name="T9" fmla="*/ 24 h 24"/>
                    <a:gd name="T10" fmla="*/ 0 w 18"/>
                    <a:gd name="T11" fmla="*/ 24 h 24"/>
                    <a:gd name="T12" fmla="*/ 18 w 18"/>
                    <a:gd name="T13" fmla="*/ 6 h 24"/>
                    <a:gd name="T14" fmla="*/ 0 w 18"/>
                    <a:gd name="T15" fmla="*/ 24 h 24"/>
                    <a:gd name="T16" fmla="*/ 6 w 18"/>
                    <a:gd name="T17" fmla="*/ 24 h 24"/>
                    <a:gd name="T18" fmla="*/ 6 w 18"/>
                    <a:gd name="T19" fmla="*/ 24 h 24"/>
                    <a:gd name="T20" fmla="*/ 12 w 18"/>
                    <a:gd name="T21" fmla="*/ 12 h 24"/>
                    <a:gd name="T22" fmla="*/ 0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6"/>
                      </a:moveTo>
                      <a:lnTo>
                        <a:pt x="18" y="6"/>
                      </a:lnTo>
                      <a:lnTo>
                        <a:pt x="12" y="0"/>
                      </a:lnTo>
                      <a:lnTo>
                        <a:pt x="6" y="24"/>
                      </a:lnTo>
                      <a:lnTo>
                        <a:pt x="6" y="24"/>
                      </a:lnTo>
                      <a:lnTo>
                        <a:pt x="0" y="24"/>
                      </a:lnTo>
                      <a:lnTo>
                        <a:pt x="18" y="6"/>
                      </a:lnTo>
                      <a:close/>
                      <a:moveTo>
                        <a:pt x="0" y="24"/>
                      </a:moveTo>
                      <a:lnTo>
                        <a:pt x="6" y="24"/>
                      </a:lnTo>
                      <a:lnTo>
                        <a:pt x="6" y="24"/>
                      </a:lnTo>
                      <a:lnTo>
                        <a:pt x="12"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36" name="Freeform 263"/>
                <p:cNvSpPr>
                  <a:spLocks noEditPoints="1"/>
                </p:cNvSpPr>
                <p:nvPr/>
              </p:nvSpPr>
              <p:spPr bwMode="auto">
                <a:xfrm>
                  <a:off x="4501" y="2405"/>
                  <a:ext cx="12" cy="24"/>
                </a:xfrm>
                <a:custGeom>
                  <a:avLst/>
                  <a:gdLst>
                    <a:gd name="T0" fmla="*/ 6 w 12"/>
                    <a:gd name="T1" fmla="*/ 0 h 24"/>
                    <a:gd name="T2" fmla="*/ 6 w 12"/>
                    <a:gd name="T3" fmla="*/ 0 h 24"/>
                    <a:gd name="T4" fmla="*/ 6 w 12"/>
                    <a:gd name="T5" fmla="*/ 0 h 24"/>
                    <a:gd name="T6" fmla="*/ 0 w 12"/>
                    <a:gd name="T7" fmla="*/ 24 h 24"/>
                    <a:gd name="T8" fmla="*/ 6 w 12"/>
                    <a:gd name="T9" fmla="*/ 24 h 24"/>
                    <a:gd name="T10" fmla="*/ 6 w 12"/>
                    <a:gd name="T11" fmla="*/ 24 h 24"/>
                    <a:gd name="T12" fmla="*/ 6 w 12"/>
                    <a:gd name="T13" fmla="*/ 0 h 24"/>
                    <a:gd name="T14" fmla="*/ 12 w 12"/>
                    <a:gd name="T15" fmla="*/ 0 h 24"/>
                    <a:gd name="T16" fmla="*/ 12 w 12"/>
                    <a:gd name="T17" fmla="*/ 0 h 24"/>
                    <a:gd name="T18" fmla="*/ 6 w 12"/>
                    <a:gd name="T19" fmla="*/ 0 h 24"/>
                    <a:gd name="T20" fmla="*/ 6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6" y="0"/>
                      </a:lnTo>
                      <a:lnTo>
                        <a:pt x="0" y="24"/>
                      </a:lnTo>
                      <a:lnTo>
                        <a:pt x="6" y="24"/>
                      </a:lnTo>
                      <a:lnTo>
                        <a:pt x="6" y="24"/>
                      </a:lnTo>
                      <a:lnTo>
                        <a:pt x="6" y="0"/>
                      </a:lnTo>
                      <a:close/>
                      <a:moveTo>
                        <a:pt x="12" y="0"/>
                      </a:moveTo>
                      <a:lnTo>
                        <a:pt x="12" y="0"/>
                      </a:lnTo>
                      <a:lnTo>
                        <a:pt x="6" y="0"/>
                      </a:lnTo>
                      <a:lnTo>
                        <a:pt x="6"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37" name="Freeform 264"/>
                <p:cNvSpPr>
                  <a:spLocks noEditPoints="1"/>
                </p:cNvSpPr>
                <p:nvPr/>
              </p:nvSpPr>
              <p:spPr bwMode="auto">
                <a:xfrm>
                  <a:off x="4495" y="2405"/>
                  <a:ext cx="12" cy="18"/>
                </a:xfrm>
                <a:custGeom>
                  <a:avLst/>
                  <a:gdLst>
                    <a:gd name="T0" fmla="*/ 12 w 12"/>
                    <a:gd name="T1" fmla="*/ 0 h 18"/>
                    <a:gd name="T2" fmla="*/ 12 w 12"/>
                    <a:gd name="T3" fmla="*/ 0 h 18"/>
                    <a:gd name="T4" fmla="*/ 12 w 12"/>
                    <a:gd name="T5" fmla="*/ 0 h 18"/>
                    <a:gd name="T6" fmla="*/ 12 w 12"/>
                    <a:gd name="T7" fmla="*/ 0 h 18"/>
                    <a:gd name="T8" fmla="*/ 12 w 12"/>
                    <a:gd name="T9" fmla="*/ 0 h 18"/>
                    <a:gd name="T10" fmla="*/ 12 w 12"/>
                    <a:gd name="T11" fmla="*/ 0 h 18"/>
                    <a:gd name="T12" fmla="*/ 12 w 12"/>
                    <a:gd name="T13" fmla="*/ 0 h 18"/>
                    <a:gd name="T14" fmla="*/ 12 w 12"/>
                    <a:gd name="T15" fmla="*/ 0 h 18"/>
                    <a:gd name="T16" fmla="*/ 12 w 12"/>
                    <a:gd name="T17" fmla="*/ 0 h 18"/>
                    <a:gd name="T18" fmla="*/ 6 w 12"/>
                    <a:gd name="T19" fmla="*/ 18 h 18"/>
                    <a:gd name="T20" fmla="*/ 0 w 12"/>
                    <a:gd name="T21" fmla="*/ 18 h 18"/>
                    <a:gd name="T22" fmla="*/ 0 w 12"/>
                    <a:gd name="T23" fmla="*/ 18 h 18"/>
                    <a:gd name="T24" fmla="*/ 0 w 12"/>
                    <a:gd name="T25" fmla="*/ 18 h 18"/>
                    <a:gd name="T26" fmla="*/ 0 w 12"/>
                    <a:gd name="T27" fmla="*/ 18 h 18"/>
                    <a:gd name="T28" fmla="*/ 6 w 12"/>
                    <a:gd name="T29" fmla="*/ 18 h 18"/>
                    <a:gd name="T30" fmla="*/ 6 w 12"/>
                    <a:gd name="T31" fmla="*/ 18 h 18"/>
                    <a:gd name="T32" fmla="*/ 6 w 12"/>
                    <a:gd name="T33" fmla="*/ 18 h 18"/>
                    <a:gd name="T34" fmla="*/ 6 w 12"/>
                    <a:gd name="T35" fmla="*/ 18 h 18"/>
                    <a:gd name="T36" fmla="*/ 12 w 12"/>
                    <a:gd name="T37" fmla="*/ 0 h 18"/>
                    <a:gd name="T38" fmla="*/ 12 w 12"/>
                    <a:gd name="T39" fmla="*/ 0 h 18"/>
                    <a:gd name="T40" fmla="*/ 12 w 12"/>
                    <a:gd name="T41" fmla="*/ 0 h 18"/>
                    <a:gd name="T42" fmla="*/ 12 w 12"/>
                    <a:gd name="T43" fmla="*/ 0 h 18"/>
                    <a:gd name="T44" fmla="*/ 12 w 12"/>
                    <a:gd name="T45" fmla="*/ 12 h 18"/>
                    <a:gd name="T46" fmla="*/ 12 w 12"/>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 h="18">
                      <a:moveTo>
                        <a:pt x="12" y="0"/>
                      </a:moveTo>
                      <a:lnTo>
                        <a:pt x="12" y="0"/>
                      </a:lnTo>
                      <a:lnTo>
                        <a:pt x="12" y="0"/>
                      </a:lnTo>
                      <a:lnTo>
                        <a:pt x="12" y="0"/>
                      </a:lnTo>
                      <a:lnTo>
                        <a:pt x="12" y="0"/>
                      </a:lnTo>
                      <a:lnTo>
                        <a:pt x="12" y="0"/>
                      </a:lnTo>
                      <a:lnTo>
                        <a:pt x="12" y="0"/>
                      </a:lnTo>
                      <a:lnTo>
                        <a:pt x="12" y="0"/>
                      </a:lnTo>
                      <a:lnTo>
                        <a:pt x="12" y="0"/>
                      </a:lnTo>
                      <a:lnTo>
                        <a:pt x="6" y="18"/>
                      </a:lnTo>
                      <a:lnTo>
                        <a:pt x="0" y="18"/>
                      </a:lnTo>
                      <a:lnTo>
                        <a:pt x="0" y="18"/>
                      </a:lnTo>
                      <a:lnTo>
                        <a:pt x="0" y="18"/>
                      </a:lnTo>
                      <a:lnTo>
                        <a:pt x="0" y="18"/>
                      </a:lnTo>
                      <a:lnTo>
                        <a:pt x="6" y="18"/>
                      </a:lnTo>
                      <a:lnTo>
                        <a:pt x="6" y="18"/>
                      </a:lnTo>
                      <a:lnTo>
                        <a:pt x="6" y="18"/>
                      </a:lnTo>
                      <a:lnTo>
                        <a:pt x="6" y="18"/>
                      </a:lnTo>
                      <a:lnTo>
                        <a:pt x="12" y="0"/>
                      </a:lnTo>
                      <a:close/>
                      <a:moveTo>
                        <a:pt x="12" y="0"/>
                      </a:moveTo>
                      <a:lnTo>
                        <a:pt x="12" y="0"/>
                      </a:lnTo>
                      <a:lnTo>
                        <a:pt x="12"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38" name="Freeform 265"/>
                <p:cNvSpPr>
                  <a:spLocks noEditPoints="1"/>
                </p:cNvSpPr>
                <p:nvPr/>
              </p:nvSpPr>
              <p:spPr bwMode="auto">
                <a:xfrm>
                  <a:off x="4495" y="2400"/>
                  <a:ext cx="12" cy="23"/>
                </a:xfrm>
                <a:custGeom>
                  <a:avLst/>
                  <a:gdLst>
                    <a:gd name="T0" fmla="*/ 12 w 12"/>
                    <a:gd name="T1" fmla="*/ 5 h 23"/>
                    <a:gd name="T2" fmla="*/ 12 w 12"/>
                    <a:gd name="T3" fmla="*/ 5 h 23"/>
                    <a:gd name="T4" fmla="*/ 12 w 12"/>
                    <a:gd name="T5" fmla="*/ 0 h 23"/>
                    <a:gd name="T6" fmla="*/ 0 w 12"/>
                    <a:gd name="T7" fmla="*/ 23 h 23"/>
                    <a:gd name="T8" fmla="*/ 0 w 12"/>
                    <a:gd name="T9" fmla="*/ 23 h 23"/>
                    <a:gd name="T10" fmla="*/ 12 w 12"/>
                    <a:gd name="T11" fmla="*/ 5 h 23"/>
                    <a:gd name="T12" fmla="*/ 0 w 12"/>
                    <a:gd name="T13" fmla="*/ 23 h 23"/>
                    <a:gd name="T14" fmla="*/ 0 w 12"/>
                    <a:gd name="T15" fmla="*/ 23 h 23"/>
                    <a:gd name="T16" fmla="*/ 6 w 12"/>
                    <a:gd name="T17" fmla="*/ 23 h 23"/>
                    <a:gd name="T18" fmla="*/ 6 w 12"/>
                    <a:gd name="T19" fmla="*/ 11 h 23"/>
                    <a:gd name="T20" fmla="*/ 0 w 1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3">
                      <a:moveTo>
                        <a:pt x="12" y="5"/>
                      </a:moveTo>
                      <a:lnTo>
                        <a:pt x="12" y="5"/>
                      </a:lnTo>
                      <a:lnTo>
                        <a:pt x="12" y="0"/>
                      </a:lnTo>
                      <a:lnTo>
                        <a:pt x="0" y="23"/>
                      </a:lnTo>
                      <a:lnTo>
                        <a:pt x="0" y="23"/>
                      </a:lnTo>
                      <a:lnTo>
                        <a:pt x="12" y="5"/>
                      </a:lnTo>
                      <a:close/>
                      <a:moveTo>
                        <a:pt x="0" y="23"/>
                      </a:moveTo>
                      <a:lnTo>
                        <a:pt x="0" y="23"/>
                      </a:lnTo>
                      <a:lnTo>
                        <a:pt x="6" y="23"/>
                      </a:lnTo>
                      <a:lnTo>
                        <a:pt x="6" y="11"/>
                      </a:lnTo>
                      <a:lnTo>
                        <a:pt x="0" y="23"/>
                      </a:lnTo>
                      <a:close/>
                    </a:path>
                  </a:pathLst>
                </a:custGeom>
                <a:solidFill>
                  <a:srgbClr val="00FF00"/>
                </a:solidFill>
                <a:ln w="9525">
                  <a:solidFill>
                    <a:srgbClr val="00FF00"/>
                  </a:solidFill>
                  <a:round/>
                  <a:headEnd/>
                  <a:tailEnd/>
                </a:ln>
              </p:spPr>
              <p:txBody>
                <a:bodyPr/>
                <a:lstStyle/>
                <a:p>
                  <a:endParaRPr lang="zh-CN" altLang="en-US"/>
                </a:p>
              </p:txBody>
            </p:sp>
            <p:sp>
              <p:nvSpPr>
                <p:cNvPr id="339" name="Freeform 266"/>
                <p:cNvSpPr>
                  <a:spLocks noEditPoints="1"/>
                </p:cNvSpPr>
                <p:nvPr/>
              </p:nvSpPr>
              <p:spPr bwMode="auto">
                <a:xfrm>
                  <a:off x="4495" y="2400"/>
                  <a:ext cx="12" cy="23"/>
                </a:xfrm>
                <a:custGeom>
                  <a:avLst/>
                  <a:gdLst>
                    <a:gd name="T0" fmla="*/ 6 w 12"/>
                    <a:gd name="T1" fmla="*/ 0 h 23"/>
                    <a:gd name="T2" fmla="*/ 6 w 12"/>
                    <a:gd name="T3" fmla="*/ 0 h 23"/>
                    <a:gd name="T4" fmla="*/ 6 w 12"/>
                    <a:gd name="T5" fmla="*/ 0 h 23"/>
                    <a:gd name="T6" fmla="*/ 0 w 12"/>
                    <a:gd name="T7" fmla="*/ 23 h 23"/>
                    <a:gd name="T8" fmla="*/ 0 w 12"/>
                    <a:gd name="T9" fmla="*/ 23 h 23"/>
                    <a:gd name="T10" fmla="*/ 0 w 12"/>
                    <a:gd name="T11" fmla="*/ 23 h 23"/>
                    <a:gd name="T12" fmla="*/ 6 w 12"/>
                    <a:gd name="T13" fmla="*/ 0 h 23"/>
                    <a:gd name="T14" fmla="*/ 12 w 12"/>
                    <a:gd name="T15" fmla="*/ 0 h 23"/>
                    <a:gd name="T16" fmla="*/ 6 w 12"/>
                    <a:gd name="T17" fmla="*/ 0 h 23"/>
                    <a:gd name="T18" fmla="*/ 6 w 12"/>
                    <a:gd name="T19" fmla="*/ 0 h 23"/>
                    <a:gd name="T20" fmla="*/ 6 w 12"/>
                    <a:gd name="T21" fmla="*/ 11 h 23"/>
                    <a:gd name="T22" fmla="*/ 12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6" y="0"/>
                      </a:moveTo>
                      <a:lnTo>
                        <a:pt x="6" y="0"/>
                      </a:lnTo>
                      <a:lnTo>
                        <a:pt x="6" y="0"/>
                      </a:lnTo>
                      <a:lnTo>
                        <a:pt x="0" y="23"/>
                      </a:lnTo>
                      <a:lnTo>
                        <a:pt x="0" y="23"/>
                      </a:lnTo>
                      <a:lnTo>
                        <a:pt x="0" y="23"/>
                      </a:lnTo>
                      <a:lnTo>
                        <a:pt x="6" y="0"/>
                      </a:lnTo>
                      <a:close/>
                      <a:moveTo>
                        <a:pt x="12" y="0"/>
                      </a:moveTo>
                      <a:lnTo>
                        <a:pt x="6"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0" name="Freeform 267"/>
                <p:cNvSpPr>
                  <a:spLocks noEditPoints="1"/>
                </p:cNvSpPr>
                <p:nvPr/>
              </p:nvSpPr>
              <p:spPr bwMode="auto">
                <a:xfrm>
                  <a:off x="4495" y="2400"/>
                  <a:ext cx="6" cy="23"/>
                </a:xfrm>
                <a:custGeom>
                  <a:avLst/>
                  <a:gdLst>
                    <a:gd name="T0" fmla="*/ 6 w 6"/>
                    <a:gd name="T1" fmla="*/ 23 h 23"/>
                    <a:gd name="T2" fmla="*/ 6 w 6"/>
                    <a:gd name="T3" fmla="*/ 23 h 23"/>
                    <a:gd name="T4" fmla="*/ 6 w 6"/>
                    <a:gd name="T5" fmla="*/ 0 h 23"/>
                    <a:gd name="T6" fmla="*/ 6 w 6"/>
                    <a:gd name="T7" fmla="*/ 0 h 23"/>
                    <a:gd name="T8" fmla="*/ 0 w 6"/>
                    <a:gd name="T9" fmla="*/ 0 h 23"/>
                    <a:gd name="T10" fmla="*/ 6 w 6"/>
                    <a:gd name="T11" fmla="*/ 23 h 23"/>
                    <a:gd name="T12" fmla="*/ 6 w 6"/>
                    <a:gd name="T13" fmla="*/ 0 h 23"/>
                    <a:gd name="T14" fmla="*/ 6 w 6"/>
                    <a:gd name="T15" fmla="*/ 23 h 23"/>
                    <a:gd name="T16" fmla="*/ 0 w 6"/>
                    <a:gd name="T17" fmla="*/ 0 h 23"/>
                    <a:gd name="T18" fmla="*/ 0 w 6"/>
                    <a:gd name="T19" fmla="*/ 23 h 23"/>
                    <a:gd name="T20" fmla="*/ 6 w 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23"/>
                      </a:moveTo>
                      <a:lnTo>
                        <a:pt x="6" y="23"/>
                      </a:lnTo>
                      <a:lnTo>
                        <a:pt x="6" y="0"/>
                      </a:lnTo>
                      <a:lnTo>
                        <a:pt x="6" y="0"/>
                      </a:lnTo>
                      <a:lnTo>
                        <a:pt x="0" y="0"/>
                      </a:lnTo>
                      <a:lnTo>
                        <a:pt x="6" y="23"/>
                      </a:lnTo>
                      <a:close/>
                      <a:moveTo>
                        <a:pt x="6" y="0"/>
                      </a:moveTo>
                      <a:lnTo>
                        <a:pt x="6" y="23"/>
                      </a:lnTo>
                      <a:lnTo>
                        <a:pt x="0" y="0"/>
                      </a:lnTo>
                      <a:lnTo>
                        <a:pt x="0" y="23"/>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41" name="Freeform 268"/>
                <p:cNvSpPr>
                  <a:spLocks noEditPoints="1"/>
                </p:cNvSpPr>
                <p:nvPr/>
              </p:nvSpPr>
              <p:spPr bwMode="auto">
                <a:xfrm>
                  <a:off x="4495" y="2400"/>
                  <a:ext cx="18" cy="23"/>
                </a:xfrm>
                <a:custGeom>
                  <a:avLst/>
                  <a:gdLst>
                    <a:gd name="T0" fmla="*/ 0 w 18"/>
                    <a:gd name="T1" fmla="*/ 23 h 23"/>
                    <a:gd name="T2" fmla="*/ 6 w 18"/>
                    <a:gd name="T3" fmla="*/ 23 h 23"/>
                    <a:gd name="T4" fmla="*/ 6 w 18"/>
                    <a:gd name="T5" fmla="*/ 23 h 23"/>
                    <a:gd name="T6" fmla="*/ 18 w 18"/>
                    <a:gd name="T7" fmla="*/ 5 h 23"/>
                    <a:gd name="T8" fmla="*/ 18 w 18"/>
                    <a:gd name="T9" fmla="*/ 5 h 23"/>
                    <a:gd name="T10" fmla="*/ 12 w 18"/>
                    <a:gd name="T11" fmla="*/ 0 h 23"/>
                    <a:gd name="T12" fmla="*/ 0 w 18"/>
                    <a:gd name="T13" fmla="*/ 23 h 23"/>
                    <a:gd name="T14" fmla="*/ 12 w 18"/>
                    <a:gd name="T15" fmla="*/ 0 h 23"/>
                    <a:gd name="T16" fmla="*/ 12 w 18"/>
                    <a:gd name="T17" fmla="*/ 0 h 23"/>
                    <a:gd name="T18" fmla="*/ 6 w 18"/>
                    <a:gd name="T19" fmla="*/ 0 h 23"/>
                    <a:gd name="T20" fmla="*/ 6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0" y="23"/>
                      </a:moveTo>
                      <a:lnTo>
                        <a:pt x="6" y="23"/>
                      </a:lnTo>
                      <a:lnTo>
                        <a:pt x="6" y="23"/>
                      </a:lnTo>
                      <a:lnTo>
                        <a:pt x="18" y="5"/>
                      </a:lnTo>
                      <a:lnTo>
                        <a:pt x="18" y="5"/>
                      </a:lnTo>
                      <a:lnTo>
                        <a:pt x="12" y="0"/>
                      </a:lnTo>
                      <a:lnTo>
                        <a:pt x="0" y="23"/>
                      </a:lnTo>
                      <a:close/>
                      <a:moveTo>
                        <a:pt x="12" y="0"/>
                      </a:moveTo>
                      <a:lnTo>
                        <a:pt x="12" y="0"/>
                      </a:lnTo>
                      <a:lnTo>
                        <a:pt x="6" y="0"/>
                      </a:lnTo>
                      <a:lnTo>
                        <a:pt x="6"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2" name="Freeform 269"/>
                <p:cNvSpPr>
                  <a:spLocks noEditPoints="1"/>
                </p:cNvSpPr>
                <p:nvPr/>
              </p:nvSpPr>
              <p:spPr bwMode="auto">
                <a:xfrm>
                  <a:off x="4501" y="2405"/>
                  <a:ext cx="18" cy="24"/>
                </a:xfrm>
                <a:custGeom>
                  <a:avLst/>
                  <a:gdLst>
                    <a:gd name="T0" fmla="*/ 0 w 18"/>
                    <a:gd name="T1" fmla="*/ 18 h 24"/>
                    <a:gd name="T2" fmla="*/ 0 w 18"/>
                    <a:gd name="T3" fmla="*/ 24 h 24"/>
                    <a:gd name="T4" fmla="*/ 6 w 18"/>
                    <a:gd name="T5" fmla="*/ 24 h 24"/>
                    <a:gd name="T6" fmla="*/ 18 w 18"/>
                    <a:gd name="T7" fmla="*/ 24 h 24"/>
                    <a:gd name="T8" fmla="*/ 12 w 18"/>
                    <a:gd name="T9" fmla="*/ 0 h 24"/>
                    <a:gd name="T10" fmla="*/ 18 w 18"/>
                    <a:gd name="T11" fmla="*/ 0 h 24"/>
                    <a:gd name="T12" fmla="*/ 18 w 18"/>
                    <a:gd name="T13" fmla="*/ 0 h 24"/>
                    <a:gd name="T14" fmla="*/ 12 w 18"/>
                    <a:gd name="T15" fmla="*/ 0 h 24"/>
                    <a:gd name="T16" fmla="*/ 0 w 18"/>
                    <a:gd name="T17" fmla="*/ 18 h 24"/>
                    <a:gd name="T18" fmla="*/ 12 w 18"/>
                    <a:gd name="T19" fmla="*/ 0 h 24"/>
                    <a:gd name="T20" fmla="*/ 12 w 18"/>
                    <a:gd name="T21" fmla="*/ 0 h 24"/>
                    <a:gd name="T22" fmla="*/ 12 w 18"/>
                    <a:gd name="T23" fmla="*/ 0 h 24"/>
                    <a:gd name="T24" fmla="*/ 6 w 18"/>
                    <a:gd name="T25" fmla="*/ 6 h 24"/>
                    <a:gd name="T26" fmla="*/ 12 w 1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0" y="18"/>
                      </a:moveTo>
                      <a:lnTo>
                        <a:pt x="0" y="24"/>
                      </a:lnTo>
                      <a:lnTo>
                        <a:pt x="6" y="24"/>
                      </a:lnTo>
                      <a:lnTo>
                        <a:pt x="18" y="24"/>
                      </a:lnTo>
                      <a:lnTo>
                        <a:pt x="12" y="0"/>
                      </a:lnTo>
                      <a:lnTo>
                        <a:pt x="18" y="0"/>
                      </a:lnTo>
                      <a:lnTo>
                        <a:pt x="18" y="0"/>
                      </a:lnTo>
                      <a:lnTo>
                        <a:pt x="12" y="0"/>
                      </a:lnTo>
                      <a:lnTo>
                        <a:pt x="0" y="18"/>
                      </a:lnTo>
                      <a:close/>
                      <a:moveTo>
                        <a:pt x="12" y="0"/>
                      </a:moveTo>
                      <a:lnTo>
                        <a:pt x="12" y="0"/>
                      </a:lnTo>
                      <a:lnTo>
                        <a:pt x="12" y="0"/>
                      </a:lnTo>
                      <a:lnTo>
                        <a:pt x="6"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43" name="Freeform 270"/>
                <p:cNvSpPr>
                  <a:spLocks noEditPoints="1"/>
                </p:cNvSpPr>
                <p:nvPr/>
              </p:nvSpPr>
              <p:spPr bwMode="auto">
                <a:xfrm>
                  <a:off x="4507" y="2405"/>
                  <a:ext cx="18" cy="30"/>
                </a:xfrm>
                <a:custGeom>
                  <a:avLst/>
                  <a:gdLst>
                    <a:gd name="T0" fmla="*/ 0 w 18"/>
                    <a:gd name="T1" fmla="*/ 18 h 30"/>
                    <a:gd name="T2" fmla="*/ 0 w 18"/>
                    <a:gd name="T3" fmla="*/ 24 h 30"/>
                    <a:gd name="T4" fmla="*/ 6 w 18"/>
                    <a:gd name="T5" fmla="*/ 24 h 30"/>
                    <a:gd name="T6" fmla="*/ 18 w 18"/>
                    <a:gd name="T7" fmla="*/ 30 h 30"/>
                    <a:gd name="T8" fmla="*/ 12 w 18"/>
                    <a:gd name="T9" fmla="*/ 6 h 30"/>
                    <a:gd name="T10" fmla="*/ 18 w 18"/>
                    <a:gd name="T11" fmla="*/ 6 h 30"/>
                    <a:gd name="T12" fmla="*/ 18 w 18"/>
                    <a:gd name="T13" fmla="*/ 6 h 30"/>
                    <a:gd name="T14" fmla="*/ 18 w 18"/>
                    <a:gd name="T15" fmla="*/ 6 h 30"/>
                    <a:gd name="T16" fmla="*/ 18 w 18"/>
                    <a:gd name="T17" fmla="*/ 6 h 30"/>
                    <a:gd name="T18" fmla="*/ 0 w 18"/>
                    <a:gd name="T19" fmla="*/ 18 h 30"/>
                    <a:gd name="T20" fmla="*/ 18 w 18"/>
                    <a:gd name="T21" fmla="*/ 6 h 30"/>
                    <a:gd name="T22" fmla="*/ 12 w 18"/>
                    <a:gd name="T23" fmla="*/ 0 h 30"/>
                    <a:gd name="T24" fmla="*/ 6 w 18"/>
                    <a:gd name="T25" fmla="*/ 0 h 30"/>
                    <a:gd name="T26" fmla="*/ 6 w 18"/>
                    <a:gd name="T27" fmla="*/ 12 h 30"/>
                    <a:gd name="T28" fmla="*/ 18 w 18"/>
                    <a:gd name="T2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30">
                      <a:moveTo>
                        <a:pt x="0" y="18"/>
                      </a:moveTo>
                      <a:lnTo>
                        <a:pt x="0" y="24"/>
                      </a:lnTo>
                      <a:lnTo>
                        <a:pt x="6" y="24"/>
                      </a:lnTo>
                      <a:lnTo>
                        <a:pt x="18" y="30"/>
                      </a:lnTo>
                      <a:lnTo>
                        <a:pt x="12" y="6"/>
                      </a:lnTo>
                      <a:lnTo>
                        <a:pt x="18" y="6"/>
                      </a:lnTo>
                      <a:lnTo>
                        <a:pt x="18" y="6"/>
                      </a:lnTo>
                      <a:lnTo>
                        <a:pt x="18" y="6"/>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44" name="Freeform 271"/>
                <p:cNvSpPr>
                  <a:spLocks noEditPoints="1"/>
                </p:cNvSpPr>
                <p:nvPr/>
              </p:nvSpPr>
              <p:spPr bwMode="auto">
                <a:xfrm>
                  <a:off x="4519" y="2411"/>
                  <a:ext cx="12" cy="24"/>
                </a:xfrm>
                <a:custGeom>
                  <a:avLst/>
                  <a:gdLst>
                    <a:gd name="T0" fmla="*/ 0 w 12"/>
                    <a:gd name="T1" fmla="*/ 24 h 24"/>
                    <a:gd name="T2" fmla="*/ 6 w 12"/>
                    <a:gd name="T3" fmla="*/ 24 h 24"/>
                    <a:gd name="T4" fmla="*/ 6 w 12"/>
                    <a:gd name="T5" fmla="*/ 24 h 24"/>
                    <a:gd name="T6" fmla="*/ 12 w 12"/>
                    <a:gd name="T7" fmla="*/ 0 h 24"/>
                    <a:gd name="T8" fmla="*/ 6 w 12"/>
                    <a:gd name="T9" fmla="*/ 0 h 24"/>
                    <a:gd name="T10" fmla="*/ 6 w 12"/>
                    <a:gd name="T11" fmla="*/ 0 h 24"/>
                    <a:gd name="T12" fmla="*/ 0 w 12"/>
                    <a:gd name="T13" fmla="*/ 24 h 24"/>
                    <a:gd name="T14" fmla="*/ 6 w 12"/>
                    <a:gd name="T15" fmla="*/ 0 h 24"/>
                    <a:gd name="T16" fmla="*/ 6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0" y="24"/>
                      </a:moveTo>
                      <a:lnTo>
                        <a:pt x="6" y="24"/>
                      </a:lnTo>
                      <a:lnTo>
                        <a:pt x="6" y="24"/>
                      </a:lnTo>
                      <a:lnTo>
                        <a:pt x="12" y="0"/>
                      </a:lnTo>
                      <a:lnTo>
                        <a:pt x="6" y="0"/>
                      </a:lnTo>
                      <a:lnTo>
                        <a:pt x="6" y="0"/>
                      </a:lnTo>
                      <a:lnTo>
                        <a:pt x="0" y="24"/>
                      </a:lnTo>
                      <a:close/>
                      <a:moveTo>
                        <a:pt x="6" y="0"/>
                      </a:moveTo>
                      <a:lnTo>
                        <a:pt x="6"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45" name="Freeform 272"/>
                <p:cNvSpPr>
                  <a:spLocks noEditPoints="1"/>
                </p:cNvSpPr>
                <p:nvPr/>
              </p:nvSpPr>
              <p:spPr bwMode="auto">
                <a:xfrm>
                  <a:off x="4525" y="2411"/>
                  <a:ext cx="18" cy="24"/>
                </a:xfrm>
                <a:custGeom>
                  <a:avLst/>
                  <a:gdLst>
                    <a:gd name="T0" fmla="*/ 6 w 18"/>
                    <a:gd name="T1" fmla="*/ 24 h 24"/>
                    <a:gd name="T2" fmla="*/ 6 w 18"/>
                    <a:gd name="T3" fmla="*/ 24 h 24"/>
                    <a:gd name="T4" fmla="*/ 12 w 18"/>
                    <a:gd name="T5" fmla="*/ 24 h 24"/>
                    <a:gd name="T6" fmla="*/ 18 w 18"/>
                    <a:gd name="T7" fmla="*/ 24 h 24"/>
                    <a:gd name="T8" fmla="*/ 18 w 18"/>
                    <a:gd name="T9" fmla="*/ 24 h 24"/>
                    <a:gd name="T10" fmla="*/ 12 w 18"/>
                    <a:gd name="T11" fmla="*/ 0 h 24"/>
                    <a:gd name="T12" fmla="*/ 6 w 18"/>
                    <a:gd name="T13" fmla="*/ 0 h 24"/>
                    <a:gd name="T14" fmla="*/ 0 w 18"/>
                    <a:gd name="T15" fmla="*/ 0 h 24"/>
                    <a:gd name="T16" fmla="*/ 6 w 18"/>
                    <a:gd name="T17" fmla="*/ 24 h 24"/>
                    <a:gd name="T18" fmla="*/ 0 w 18"/>
                    <a:gd name="T19" fmla="*/ 24 h 24"/>
                    <a:gd name="T20" fmla="*/ 0 w 18"/>
                    <a:gd name="T21" fmla="*/ 24 h 24"/>
                    <a:gd name="T22" fmla="*/ 6 w 18"/>
                    <a:gd name="T23" fmla="*/ 24 h 24"/>
                    <a:gd name="T24" fmla="*/ 6 w 18"/>
                    <a:gd name="T25" fmla="*/ 12 h 24"/>
                    <a:gd name="T26" fmla="*/ 0 w 18"/>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4">
                      <a:moveTo>
                        <a:pt x="6" y="24"/>
                      </a:moveTo>
                      <a:lnTo>
                        <a:pt x="6" y="24"/>
                      </a:lnTo>
                      <a:lnTo>
                        <a:pt x="12" y="24"/>
                      </a:lnTo>
                      <a:lnTo>
                        <a:pt x="18" y="24"/>
                      </a:lnTo>
                      <a:lnTo>
                        <a:pt x="18" y="24"/>
                      </a:lnTo>
                      <a:lnTo>
                        <a:pt x="12" y="0"/>
                      </a:lnTo>
                      <a:lnTo>
                        <a:pt x="6" y="0"/>
                      </a:lnTo>
                      <a:lnTo>
                        <a:pt x="0" y="0"/>
                      </a:lnTo>
                      <a:lnTo>
                        <a:pt x="6" y="24"/>
                      </a:lnTo>
                      <a:close/>
                      <a:moveTo>
                        <a:pt x="0" y="24"/>
                      </a:moveTo>
                      <a:lnTo>
                        <a:pt x="0" y="24"/>
                      </a:lnTo>
                      <a:lnTo>
                        <a:pt x="6" y="24"/>
                      </a:lnTo>
                      <a:lnTo>
                        <a:pt x="6" y="12"/>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46" name="Freeform 273"/>
                <p:cNvSpPr>
                  <a:spLocks noEditPoints="1"/>
                </p:cNvSpPr>
                <p:nvPr/>
              </p:nvSpPr>
              <p:spPr bwMode="auto">
                <a:xfrm>
                  <a:off x="4531" y="2411"/>
                  <a:ext cx="24" cy="24"/>
                </a:xfrm>
                <a:custGeom>
                  <a:avLst/>
                  <a:gdLst>
                    <a:gd name="T0" fmla="*/ 0 w 24"/>
                    <a:gd name="T1" fmla="*/ 18 h 24"/>
                    <a:gd name="T2" fmla="*/ 0 w 24"/>
                    <a:gd name="T3" fmla="*/ 24 h 24"/>
                    <a:gd name="T4" fmla="*/ 24 w 24"/>
                    <a:gd name="T5" fmla="*/ 12 h 24"/>
                    <a:gd name="T6" fmla="*/ 18 w 24"/>
                    <a:gd name="T7" fmla="*/ 6 h 24"/>
                    <a:gd name="T8" fmla="*/ 0 w 24"/>
                    <a:gd name="T9" fmla="*/ 18 h 24"/>
                    <a:gd name="T10" fmla="*/ 18 w 24"/>
                    <a:gd name="T11" fmla="*/ 6 h 24"/>
                    <a:gd name="T12" fmla="*/ 12 w 24"/>
                    <a:gd name="T13" fmla="*/ 0 h 24"/>
                    <a:gd name="T14" fmla="*/ 6 w 24"/>
                    <a:gd name="T15" fmla="*/ 0 h 24"/>
                    <a:gd name="T16" fmla="*/ 6 w 24"/>
                    <a:gd name="T17" fmla="*/ 12 h 24"/>
                    <a:gd name="T18" fmla="*/ 18 w 24"/>
                    <a:gd name="T1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8"/>
                      </a:moveTo>
                      <a:lnTo>
                        <a:pt x="0" y="24"/>
                      </a:lnTo>
                      <a:lnTo>
                        <a:pt x="24" y="12"/>
                      </a:lnTo>
                      <a:lnTo>
                        <a:pt x="18" y="6"/>
                      </a:lnTo>
                      <a:lnTo>
                        <a:pt x="0" y="18"/>
                      </a:lnTo>
                      <a:close/>
                      <a:moveTo>
                        <a:pt x="18" y="6"/>
                      </a:moveTo>
                      <a:lnTo>
                        <a:pt x="12" y="0"/>
                      </a:lnTo>
                      <a:lnTo>
                        <a:pt x="6" y="0"/>
                      </a:lnTo>
                      <a:lnTo>
                        <a:pt x="6"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47" name="Freeform 274"/>
                <p:cNvSpPr>
                  <a:spLocks/>
                </p:cNvSpPr>
                <p:nvPr/>
              </p:nvSpPr>
              <p:spPr bwMode="auto">
                <a:xfrm>
                  <a:off x="4543" y="2423"/>
                  <a:ext cx="18" cy="18"/>
                </a:xfrm>
                <a:custGeom>
                  <a:avLst/>
                  <a:gdLst>
                    <a:gd name="T0" fmla="*/ 0 w 18"/>
                    <a:gd name="T1" fmla="*/ 18 h 18"/>
                    <a:gd name="T2" fmla="*/ 18 w 18"/>
                    <a:gd name="T3" fmla="*/ 12 h 18"/>
                    <a:gd name="T4" fmla="*/ 12 w 18"/>
                    <a:gd name="T5" fmla="*/ 0 h 18"/>
                    <a:gd name="T6" fmla="*/ 0 w 18"/>
                    <a:gd name="T7" fmla="*/ 6 h 18"/>
                    <a:gd name="T8" fmla="*/ 0 w 18"/>
                    <a:gd name="T9" fmla="*/ 18 h 18"/>
                  </a:gdLst>
                  <a:ahLst/>
                  <a:cxnLst>
                    <a:cxn ang="0">
                      <a:pos x="T0" y="T1"/>
                    </a:cxn>
                    <a:cxn ang="0">
                      <a:pos x="T2" y="T3"/>
                    </a:cxn>
                    <a:cxn ang="0">
                      <a:pos x="T4" y="T5"/>
                    </a:cxn>
                    <a:cxn ang="0">
                      <a:pos x="T6" y="T7"/>
                    </a:cxn>
                    <a:cxn ang="0">
                      <a:pos x="T8" y="T9"/>
                    </a:cxn>
                  </a:cxnLst>
                  <a:rect l="0" t="0" r="r" b="b"/>
                  <a:pathLst>
                    <a:path w="18" h="18">
                      <a:moveTo>
                        <a:pt x="0" y="18"/>
                      </a:moveTo>
                      <a:lnTo>
                        <a:pt x="18" y="12"/>
                      </a:lnTo>
                      <a:lnTo>
                        <a:pt x="12" y="0"/>
                      </a:lnTo>
                      <a:lnTo>
                        <a:pt x="0" y="6"/>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348" name="Freeform 275"/>
                <p:cNvSpPr>
                  <a:spLocks/>
                </p:cNvSpPr>
                <p:nvPr/>
              </p:nvSpPr>
              <p:spPr bwMode="auto">
                <a:xfrm>
                  <a:off x="4561" y="2429"/>
                  <a:ext cx="12" cy="30"/>
                </a:xfrm>
                <a:custGeom>
                  <a:avLst/>
                  <a:gdLst>
                    <a:gd name="T0" fmla="*/ 0 w 12"/>
                    <a:gd name="T1" fmla="*/ 6 h 30"/>
                    <a:gd name="T2" fmla="*/ 6 w 12"/>
                    <a:gd name="T3" fmla="*/ 12 h 30"/>
                    <a:gd name="T4" fmla="*/ 6 w 12"/>
                    <a:gd name="T5" fmla="*/ 18 h 30"/>
                    <a:gd name="T6" fmla="*/ 6 w 12"/>
                    <a:gd name="T7" fmla="*/ 18 h 30"/>
                    <a:gd name="T8" fmla="*/ 12 w 12"/>
                    <a:gd name="T9" fmla="*/ 24 h 30"/>
                    <a:gd name="T10" fmla="*/ 12 w 12"/>
                    <a:gd name="T11" fmla="*/ 24 h 30"/>
                    <a:gd name="T12" fmla="*/ 12 w 12"/>
                    <a:gd name="T13" fmla="*/ 30 h 30"/>
                    <a:gd name="T14" fmla="*/ 12 w 12"/>
                    <a:gd name="T15" fmla="*/ 30 h 30"/>
                    <a:gd name="T16" fmla="*/ 12 w 12"/>
                    <a:gd name="T17" fmla="*/ 30 h 30"/>
                    <a:gd name="T18" fmla="*/ 12 w 12"/>
                    <a:gd name="T19" fmla="*/ 24 h 30"/>
                    <a:gd name="T20" fmla="*/ 12 w 12"/>
                    <a:gd name="T21" fmla="*/ 24 h 30"/>
                    <a:gd name="T22" fmla="*/ 12 w 12"/>
                    <a:gd name="T23" fmla="*/ 18 h 30"/>
                    <a:gd name="T24" fmla="*/ 12 w 12"/>
                    <a:gd name="T25" fmla="*/ 18 h 30"/>
                    <a:gd name="T26" fmla="*/ 12 w 12"/>
                    <a:gd name="T27" fmla="*/ 12 h 30"/>
                    <a:gd name="T28" fmla="*/ 12 w 12"/>
                    <a:gd name="T29" fmla="*/ 12 h 30"/>
                    <a:gd name="T30" fmla="*/ 6 w 12"/>
                    <a:gd name="T31" fmla="*/ 6 h 30"/>
                    <a:gd name="T32" fmla="*/ 6 w 12"/>
                    <a:gd name="T33" fmla="*/ 6 h 30"/>
                    <a:gd name="T34" fmla="*/ 0 w 12"/>
                    <a:gd name="T35" fmla="*/ 0 h 30"/>
                    <a:gd name="T36" fmla="*/ 0 w 12"/>
                    <a:gd name="T37" fmla="*/ 6 h 30"/>
                    <a:gd name="T38" fmla="*/ 0 w 12"/>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30">
                      <a:moveTo>
                        <a:pt x="0" y="6"/>
                      </a:moveTo>
                      <a:lnTo>
                        <a:pt x="6" y="12"/>
                      </a:lnTo>
                      <a:lnTo>
                        <a:pt x="6" y="18"/>
                      </a:lnTo>
                      <a:lnTo>
                        <a:pt x="6" y="18"/>
                      </a:lnTo>
                      <a:lnTo>
                        <a:pt x="12" y="24"/>
                      </a:lnTo>
                      <a:lnTo>
                        <a:pt x="12" y="24"/>
                      </a:lnTo>
                      <a:lnTo>
                        <a:pt x="12" y="30"/>
                      </a:lnTo>
                      <a:lnTo>
                        <a:pt x="12" y="30"/>
                      </a:lnTo>
                      <a:lnTo>
                        <a:pt x="12" y="30"/>
                      </a:lnTo>
                      <a:lnTo>
                        <a:pt x="12" y="24"/>
                      </a:lnTo>
                      <a:lnTo>
                        <a:pt x="12" y="24"/>
                      </a:lnTo>
                      <a:lnTo>
                        <a:pt x="12" y="18"/>
                      </a:lnTo>
                      <a:lnTo>
                        <a:pt x="12" y="18"/>
                      </a:lnTo>
                      <a:lnTo>
                        <a:pt x="12" y="12"/>
                      </a:lnTo>
                      <a:lnTo>
                        <a:pt x="12" y="12"/>
                      </a:lnTo>
                      <a:lnTo>
                        <a:pt x="6" y="6"/>
                      </a:lnTo>
                      <a:lnTo>
                        <a:pt x="6" y="6"/>
                      </a:lnTo>
                      <a:lnTo>
                        <a:pt x="0" y="0"/>
                      </a:lnTo>
                      <a:lnTo>
                        <a:pt x="0" y="6"/>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49" name="Freeform 276"/>
                <p:cNvSpPr>
                  <a:spLocks/>
                </p:cNvSpPr>
                <p:nvPr/>
              </p:nvSpPr>
              <p:spPr bwMode="auto">
                <a:xfrm>
                  <a:off x="4555" y="2423"/>
                  <a:ext cx="18" cy="30"/>
                </a:xfrm>
                <a:custGeom>
                  <a:avLst/>
                  <a:gdLst>
                    <a:gd name="T0" fmla="*/ 0 w 18"/>
                    <a:gd name="T1" fmla="*/ 24 h 30"/>
                    <a:gd name="T2" fmla="*/ 6 w 18"/>
                    <a:gd name="T3" fmla="*/ 30 h 30"/>
                    <a:gd name="T4" fmla="*/ 18 w 18"/>
                    <a:gd name="T5" fmla="*/ 6 h 30"/>
                    <a:gd name="T6" fmla="*/ 12 w 18"/>
                    <a:gd name="T7" fmla="*/ 0 h 30"/>
                    <a:gd name="T8" fmla="*/ 0 w 18"/>
                    <a:gd name="T9" fmla="*/ 24 h 30"/>
                  </a:gdLst>
                  <a:ahLst/>
                  <a:cxnLst>
                    <a:cxn ang="0">
                      <a:pos x="T0" y="T1"/>
                    </a:cxn>
                    <a:cxn ang="0">
                      <a:pos x="T2" y="T3"/>
                    </a:cxn>
                    <a:cxn ang="0">
                      <a:pos x="T4" y="T5"/>
                    </a:cxn>
                    <a:cxn ang="0">
                      <a:pos x="T6" y="T7"/>
                    </a:cxn>
                    <a:cxn ang="0">
                      <a:pos x="T8" y="T9"/>
                    </a:cxn>
                  </a:cxnLst>
                  <a:rect l="0" t="0" r="r" b="b"/>
                  <a:pathLst>
                    <a:path w="18" h="30">
                      <a:moveTo>
                        <a:pt x="0" y="24"/>
                      </a:moveTo>
                      <a:lnTo>
                        <a:pt x="6" y="30"/>
                      </a:lnTo>
                      <a:lnTo>
                        <a:pt x="18" y="6"/>
                      </a:lnTo>
                      <a:lnTo>
                        <a:pt x="12"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50" name="Freeform 277"/>
                <p:cNvSpPr>
                  <a:spLocks noEditPoints="1"/>
                </p:cNvSpPr>
                <p:nvPr/>
              </p:nvSpPr>
              <p:spPr bwMode="auto">
                <a:xfrm>
                  <a:off x="4555" y="2429"/>
                  <a:ext cx="24" cy="30"/>
                </a:xfrm>
                <a:custGeom>
                  <a:avLst/>
                  <a:gdLst>
                    <a:gd name="T0" fmla="*/ 0 w 24"/>
                    <a:gd name="T1" fmla="*/ 6 h 30"/>
                    <a:gd name="T2" fmla="*/ 0 w 24"/>
                    <a:gd name="T3" fmla="*/ 12 h 30"/>
                    <a:gd name="T4" fmla="*/ 0 w 24"/>
                    <a:gd name="T5" fmla="*/ 12 h 30"/>
                    <a:gd name="T6" fmla="*/ 6 w 24"/>
                    <a:gd name="T7" fmla="*/ 18 h 30"/>
                    <a:gd name="T8" fmla="*/ 12 w 24"/>
                    <a:gd name="T9" fmla="*/ 30 h 30"/>
                    <a:gd name="T10" fmla="*/ 18 w 24"/>
                    <a:gd name="T11" fmla="*/ 6 h 30"/>
                    <a:gd name="T12" fmla="*/ 24 w 24"/>
                    <a:gd name="T13" fmla="*/ 12 h 30"/>
                    <a:gd name="T14" fmla="*/ 24 w 24"/>
                    <a:gd name="T15" fmla="*/ 12 h 30"/>
                    <a:gd name="T16" fmla="*/ 24 w 24"/>
                    <a:gd name="T17" fmla="*/ 12 h 30"/>
                    <a:gd name="T18" fmla="*/ 0 w 24"/>
                    <a:gd name="T19" fmla="*/ 6 h 30"/>
                    <a:gd name="T20" fmla="*/ 24 w 24"/>
                    <a:gd name="T21" fmla="*/ 12 h 30"/>
                    <a:gd name="T22" fmla="*/ 24 w 24"/>
                    <a:gd name="T23" fmla="*/ 6 h 30"/>
                    <a:gd name="T24" fmla="*/ 18 w 24"/>
                    <a:gd name="T25" fmla="*/ 0 h 30"/>
                    <a:gd name="T26" fmla="*/ 12 w 24"/>
                    <a:gd name="T27" fmla="*/ 12 h 30"/>
                    <a:gd name="T28" fmla="*/ 24 w 24"/>
                    <a:gd name="T2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0">
                      <a:moveTo>
                        <a:pt x="0" y="6"/>
                      </a:moveTo>
                      <a:lnTo>
                        <a:pt x="0" y="12"/>
                      </a:lnTo>
                      <a:lnTo>
                        <a:pt x="0" y="12"/>
                      </a:lnTo>
                      <a:lnTo>
                        <a:pt x="6" y="18"/>
                      </a:lnTo>
                      <a:lnTo>
                        <a:pt x="12" y="30"/>
                      </a:lnTo>
                      <a:lnTo>
                        <a:pt x="18" y="6"/>
                      </a:lnTo>
                      <a:lnTo>
                        <a:pt x="24" y="12"/>
                      </a:lnTo>
                      <a:lnTo>
                        <a:pt x="24" y="12"/>
                      </a:lnTo>
                      <a:lnTo>
                        <a:pt x="24" y="12"/>
                      </a:lnTo>
                      <a:lnTo>
                        <a:pt x="0" y="6"/>
                      </a:lnTo>
                      <a:close/>
                      <a:moveTo>
                        <a:pt x="24" y="12"/>
                      </a:moveTo>
                      <a:lnTo>
                        <a:pt x="24" y="6"/>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51" name="Freeform 278"/>
                <p:cNvSpPr>
                  <a:spLocks noEditPoints="1"/>
                </p:cNvSpPr>
                <p:nvPr/>
              </p:nvSpPr>
              <p:spPr bwMode="auto">
                <a:xfrm>
                  <a:off x="4555" y="2435"/>
                  <a:ext cx="24" cy="30"/>
                </a:xfrm>
                <a:custGeom>
                  <a:avLst/>
                  <a:gdLst>
                    <a:gd name="T0" fmla="*/ 0 w 24"/>
                    <a:gd name="T1" fmla="*/ 12 h 30"/>
                    <a:gd name="T2" fmla="*/ 0 w 24"/>
                    <a:gd name="T3" fmla="*/ 18 h 30"/>
                    <a:gd name="T4" fmla="*/ 6 w 24"/>
                    <a:gd name="T5" fmla="*/ 18 h 30"/>
                    <a:gd name="T6" fmla="*/ 6 w 24"/>
                    <a:gd name="T7" fmla="*/ 18 h 30"/>
                    <a:gd name="T8" fmla="*/ 6 w 24"/>
                    <a:gd name="T9" fmla="*/ 24 h 30"/>
                    <a:gd name="T10" fmla="*/ 12 w 24"/>
                    <a:gd name="T11" fmla="*/ 30 h 30"/>
                    <a:gd name="T12" fmla="*/ 12 w 24"/>
                    <a:gd name="T13" fmla="*/ 6 h 30"/>
                    <a:gd name="T14" fmla="*/ 24 w 24"/>
                    <a:gd name="T15" fmla="*/ 12 h 30"/>
                    <a:gd name="T16" fmla="*/ 24 w 24"/>
                    <a:gd name="T17" fmla="*/ 12 h 30"/>
                    <a:gd name="T18" fmla="*/ 24 w 24"/>
                    <a:gd name="T19" fmla="*/ 12 h 30"/>
                    <a:gd name="T20" fmla="*/ 24 w 24"/>
                    <a:gd name="T21" fmla="*/ 12 h 30"/>
                    <a:gd name="T22" fmla="*/ 0 w 24"/>
                    <a:gd name="T23" fmla="*/ 12 h 30"/>
                    <a:gd name="T24" fmla="*/ 24 w 24"/>
                    <a:gd name="T25" fmla="*/ 12 h 30"/>
                    <a:gd name="T26" fmla="*/ 24 w 24"/>
                    <a:gd name="T27" fmla="*/ 0 h 30"/>
                    <a:gd name="T28" fmla="*/ 18 w 24"/>
                    <a:gd name="T29" fmla="*/ 0 h 30"/>
                    <a:gd name="T30" fmla="*/ 12 w 24"/>
                    <a:gd name="T31" fmla="*/ 12 h 30"/>
                    <a:gd name="T32" fmla="*/ 24 w 24"/>
                    <a:gd name="T3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8"/>
                      </a:lnTo>
                      <a:lnTo>
                        <a:pt x="6" y="18"/>
                      </a:lnTo>
                      <a:lnTo>
                        <a:pt x="6" y="18"/>
                      </a:lnTo>
                      <a:lnTo>
                        <a:pt x="6" y="24"/>
                      </a:lnTo>
                      <a:lnTo>
                        <a:pt x="12" y="30"/>
                      </a:lnTo>
                      <a:lnTo>
                        <a:pt x="12" y="6"/>
                      </a:lnTo>
                      <a:lnTo>
                        <a:pt x="24" y="12"/>
                      </a:lnTo>
                      <a:lnTo>
                        <a:pt x="24" y="12"/>
                      </a:lnTo>
                      <a:lnTo>
                        <a:pt x="24" y="12"/>
                      </a:lnTo>
                      <a:lnTo>
                        <a:pt x="24" y="12"/>
                      </a:lnTo>
                      <a:lnTo>
                        <a:pt x="0" y="12"/>
                      </a:lnTo>
                      <a:close/>
                      <a:moveTo>
                        <a:pt x="24" y="12"/>
                      </a:moveTo>
                      <a:lnTo>
                        <a:pt x="24" y="0"/>
                      </a:lnTo>
                      <a:lnTo>
                        <a:pt x="18" y="0"/>
                      </a:lnTo>
                      <a:lnTo>
                        <a:pt x="12" y="12"/>
                      </a:lnTo>
                      <a:lnTo>
                        <a:pt x="24" y="12"/>
                      </a:lnTo>
                      <a:close/>
                    </a:path>
                  </a:pathLst>
                </a:custGeom>
                <a:solidFill>
                  <a:srgbClr val="00FF00"/>
                </a:solidFill>
                <a:ln w="9525">
                  <a:solidFill>
                    <a:srgbClr val="00FF00"/>
                  </a:solidFill>
                  <a:round/>
                  <a:headEnd/>
                  <a:tailEnd/>
                </a:ln>
              </p:spPr>
              <p:txBody>
                <a:bodyPr/>
                <a:lstStyle/>
                <a:p>
                  <a:endParaRPr lang="zh-CN" altLang="en-US"/>
                </a:p>
              </p:txBody>
            </p:sp>
            <p:sp>
              <p:nvSpPr>
                <p:cNvPr id="352" name="Freeform 279"/>
                <p:cNvSpPr>
                  <a:spLocks noEditPoints="1"/>
                </p:cNvSpPr>
                <p:nvPr/>
              </p:nvSpPr>
              <p:spPr bwMode="auto">
                <a:xfrm>
                  <a:off x="4561" y="2441"/>
                  <a:ext cx="24" cy="24"/>
                </a:xfrm>
                <a:custGeom>
                  <a:avLst/>
                  <a:gdLst>
                    <a:gd name="T0" fmla="*/ 0 w 24"/>
                    <a:gd name="T1" fmla="*/ 24 h 24"/>
                    <a:gd name="T2" fmla="*/ 6 w 24"/>
                    <a:gd name="T3" fmla="*/ 24 h 24"/>
                    <a:gd name="T4" fmla="*/ 6 w 24"/>
                    <a:gd name="T5" fmla="*/ 24 h 24"/>
                    <a:gd name="T6" fmla="*/ 24 w 24"/>
                    <a:gd name="T7" fmla="*/ 12 h 24"/>
                    <a:gd name="T8" fmla="*/ 24 w 24"/>
                    <a:gd name="T9" fmla="*/ 12 h 24"/>
                    <a:gd name="T10" fmla="*/ 24 w 24"/>
                    <a:gd name="T11" fmla="*/ 12 h 24"/>
                    <a:gd name="T12" fmla="*/ 18 w 24"/>
                    <a:gd name="T13" fmla="*/ 6 h 24"/>
                    <a:gd name="T14" fmla="*/ 0 w 24"/>
                    <a:gd name="T15" fmla="*/ 24 h 24"/>
                    <a:gd name="T16" fmla="*/ 18 w 24"/>
                    <a:gd name="T17" fmla="*/ 6 h 24"/>
                    <a:gd name="T18" fmla="*/ 12 w 24"/>
                    <a:gd name="T19" fmla="*/ 0 h 24"/>
                    <a:gd name="T20" fmla="*/ 6 w 24"/>
                    <a:gd name="T21" fmla="*/ 0 h 24"/>
                    <a:gd name="T22" fmla="*/ 12 w 24"/>
                    <a:gd name="T23" fmla="*/ 12 h 24"/>
                    <a:gd name="T24" fmla="*/ 18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0" y="24"/>
                      </a:moveTo>
                      <a:lnTo>
                        <a:pt x="6" y="24"/>
                      </a:lnTo>
                      <a:lnTo>
                        <a:pt x="6" y="24"/>
                      </a:lnTo>
                      <a:lnTo>
                        <a:pt x="24" y="12"/>
                      </a:lnTo>
                      <a:lnTo>
                        <a:pt x="24" y="12"/>
                      </a:lnTo>
                      <a:lnTo>
                        <a:pt x="24" y="12"/>
                      </a:lnTo>
                      <a:lnTo>
                        <a:pt x="18" y="6"/>
                      </a:lnTo>
                      <a:lnTo>
                        <a:pt x="0" y="24"/>
                      </a:lnTo>
                      <a:close/>
                      <a:moveTo>
                        <a:pt x="18" y="6"/>
                      </a:moveTo>
                      <a:lnTo>
                        <a:pt x="12" y="0"/>
                      </a:lnTo>
                      <a:lnTo>
                        <a:pt x="6" y="0"/>
                      </a:lnTo>
                      <a:lnTo>
                        <a:pt x="12" y="12"/>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53" name="Freeform 280"/>
                <p:cNvSpPr>
                  <a:spLocks noEditPoints="1"/>
                </p:cNvSpPr>
                <p:nvPr/>
              </p:nvSpPr>
              <p:spPr bwMode="auto">
                <a:xfrm>
                  <a:off x="4561" y="2447"/>
                  <a:ext cx="24" cy="18"/>
                </a:xfrm>
                <a:custGeom>
                  <a:avLst/>
                  <a:gdLst>
                    <a:gd name="T0" fmla="*/ 24 w 24"/>
                    <a:gd name="T1" fmla="*/ 12 h 18"/>
                    <a:gd name="T2" fmla="*/ 24 w 24"/>
                    <a:gd name="T3" fmla="*/ 6 h 18"/>
                    <a:gd name="T4" fmla="*/ 24 w 24"/>
                    <a:gd name="T5" fmla="*/ 0 h 18"/>
                    <a:gd name="T6" fmla="*/ 0 w 24"/>
                    <a:gd name="T7" fmla="*/ 12 h 18"/>
                    <a:gd name="T8" fmla="*/ 0 w 24"/>
                    <a:gd name="T9" fmla="*/ 12 h 18"/>
                    <a:gd name="T10" fmla="*/ 0 w 24"/>
                    <a:gd name="T11" fmla="*/ 12 h 18"/>
                    <a:gd name="T12" fmla="*/ 24 w 24"/>
                    <a:gd name="T13" fmla="*/ 12 h 18"/>
                    <a:gd name="T14" fmla="*/ 6 w 24"/>
                    <a:gd name="T15" fmla="*/ 18 h 18"/>
                    <a:gd name="T16" fmla="*/ 24 w 24"/>
                    <a:gd name="T17" fmla="*/ 12 h 18"/>
                    <a:gd name="T18" fmla="*/ 0 w 24"/>
                    <a:gd name="T19" fmla="*/ 12 h 18"/>
                    <a:gd name="T20" fmla="*/ 24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6"/>
                      </a:lnTo>
                      <a:lnTo>
                        <a:pt x="24" y="0"/>
                      </a:lnTo>
                      <a:lnTo>
                        <a:pt x="0" y="12"/>
                      </a:lnTo>
                      <a:lnTo>
                        <a:pt x="0" y="12"/>
                      </a:lnTo>
                      <a:lnTo>
                        <a:pt x="0" y="12"/>
                      </a:lnTo>
                      <a:lnTo>
                        <a:pt x="24" y="12"/>
                      </a:lnTo>
                      <a:close/>
                      <a:moveTo>
                        <a:pt x="6" y="18"/>
                      </a:moveTo>
                      <a:lnTo>
                        <a:pt x="24" y="12"/>
                      </a:lnTo>
                      <a:lnTo>
                        <a:pt x="0" y="12"/>
                      </a:lnTo>
                      <a:lnTo>
                        <a:pt x="24" y="6"/>
                      </a:lnTo>
                      <a:lnTo>
                        <a:pt x="6" y="18"/>
                      </a:lnTo>
                      <a:close/>
                    </a:path>
                  </a:pathLst>
                </a:custGeom>
                <a:solidFill>
                  <a:srgbClr val="00FF00"/>
                </a:solidFill>
                <a:ln w="9525">
                  <a:solidFill>
                    <a:srgbClr val="00FF00"/>
                  </a:solidFill>
                  <a:round/>
                  <a:headEnd/>
                  <a:tailEnd/>
                </a:ln>
              </p:spPr>
              <p:txBody>
                <a:bodyPr/>
                <a:lstStyle/>
                <a:p>
                  <a:endParaRPr lang="zh-CN" altLang="en-US"/>
                </a:p>
              </p:txBody>
            </p:sp>
            <p:sp>
              <p:nvSpPr>
                <p:cNvPr id="354" name="Freeform 281"/>
                <p:cNvSpPr>
                  <a:spLocks noEditPoints="1"/>
                </p:cNvSpPr>
                <p:nvPr/>
              </p:nvSpPr>
              <p:spPr bwMode="auto">
                <a:xfrm>
                  <a:off x="4561" y="2441"/>
                  <a:ext cx="24" cy="24"/>
                </a:xfrm>
                <a:custGeom>
                  <a:avLst/>
                  <a:gdLst>
                    <a:gd name="T0" fmla="*/ 18 w 24"/>
                    <a:gd name="T1" fmla="*/ 0 h 24"/>
                    <a:gd name="T2" fmla="*/ 18 w 24"/>
                    <a:gd name="T3" fmla="*/ 6 h 24"/>
                    <a:gd name="T4" fmla="*/ 24 w 24"/>
                    <a:gd name="T5" fmla="*/ 6 h 24"/>
                    <a:gd name="T6" fmla="*/ 0 w 24"/>
                    <a:gd name="T7" fmla="*/ 6 h 24"/>
                    <a:gd name="T8" fmla="*/ 6 w 24"/>
                    <a:gd name="T9" fmla="*/ 18 h 24"/>
                    <a:gd name="T10" fmla="*/ 6 w 24"/>
                    <a:gd name="T11" fmla="*/ 24 h 24"/>
                    <a:gd name="T12" fmla="*/ 18 w 24"/>
                    <a:gd name="T13" fmla="*/ 0 h 24"/>
                    <a:gd name="T14" fmla="*/ 24 w 24"/>
                    <a:gd name="T15" fmla="*/ 6 h 24"/>
                    <a:gd name="T16" fmla="*/ 24 w 24"/>
                    <a:gd name="T17" fmla="*/ 6 h 24"/>
                    <a:gd name="T18" fmla="*/ 18 w 24"/>
                    <a:gd name="T19" fmla="*/ 0 h 24"/>
                    <a:gd name="T20" fmla="*/ 12 w 24"/>
                    <a:gd name="T21" fmla="*/ 12 h 24"/>
                    <a:gd name="T22" fmla="*/ 24 w 24"/>
                    <a:gd name="T2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0"/>
                      </a:moveTo>
                      <a:lnTo>
                        <a:pt x="18" y="6"/>
                      </a:lnTo>
                      <a:lnTo>
                        <a:pt x="24" y="6"/>
                      </a:lnTo>
                      <a:lnTo>
                        <a:pt x="0" y="6"/>
                      </a:lnTo>
                      <a:lnTo>
                        <a:pt x="6" y="18"/>
                      </a:lnTo>
                      <a:lnTo>
                        <a:pt x="6" y="24"/>
                      </a:lnTo>
                      <a:lnTo>
                        <a:pt x="18" y="0"/>
                      </a:lnTo>
                      <a:close/>
                      <a:moveTo>
                        <a:pt x="24" y="6"/>
                      </a:moveTo>
                      <a:lnTo>
                        <a:pt x="24" y="6"/>
                      </a:lnTo>
                      <a:lnTo>
                        <a:pt x="18" y="0"/>
                      </a:lnTo>
                      <a:lnTo>
                        <a:pt x="12" y="12"/>
                      </a:lnTo>
                      <a:lnTo>
                        <a:pt x="24" y="6"/>
                      </a:lnTo>
                      <a:close/>
                    </a:path>
                  </a:pathLst>
                </a:custGeom>
                <a:solidFill>
                  <a:srgbClr val="00FF00"/>
                </a:solidFill>
                <a:ln w="9525">
                  <a:solidFill>
                    <a:srgbClr val="00FF00"/>
                  </a:solidFill>
                  <a:round/>
                  <a:headEnd/>
                  <a:tailEnd/>
                </a:ln>
              </p:spPr>
              <p:txBody>
                <a:bodyPr/>
                <a:lstStyle/>
                <a:p>
                  <a:endParaRPr lang="zh-CN" altLang="en-US"/>
                </a:p>
              </p:txBody>
            </p:sp>
            <p:sp>
              <p:nvSpPr>
                <p:cNvPr id="355" name="Freeform 282"/>
                <p:cNvSpPr>
                  <a:spLocks noEditPoints="1"/>
                </p:cNvSpPr>
                <p:nvPr/>
              </p:nvSpPr>
              <p:spPr bwMode="auto">
                <a:xfrm>
                  <a:off x="4561" y="2429"/>
                  <a:ext cx="24" cy="24"/>
                </a:xfrm>
                <a:custGeom>
                  <a:avLst/>
                  <a:gdLst>
                    <a:gd name="T0" fmla="*/ 18 w 24"/>
                    <a:gd name="T1" fmla="*/ 12 h 24"/>
                    <a:gd name="T2" fmla="*/ 18 w 24"/>
                    <a:gd name="T3" fmla="*/ 18 h 24"/>
                    <a:gd name="T4" fmla="*/ 18 w 24"/>
                    <a:gd name="T5" fmla="*/ 18 h 24"/>
                    <a:gd name="T6" fmla="*/ 0 w 24"/>
                    <a:gd name="T7" fmla="*/ 0 h 24"/>
                    <a:gd name="T8" fmla="*/ 0 w 24"/>
                    <a:gd name="T9" fmla="*/ 12 h 24"/>
                    <a:gd name="T10" fmla="*/ 0 w 24"/>
                    <a:gd name="T11" fmla="*/ 24 h 24"/>
                    <a:gd name="T12" fmla="*/ 18 w 24"/>
                    <a:gd name="T13" fmla="*/ 12 h 24"/>
                    <a:gd name="T14" fmla="*/ 24 w 24"/>
                    <a:gd name="T15" fmla="*/ 18 h 24"/>
                    <a:gd name="T16" fmla="*/ 24 w 24"/>
                    <a:gd name="T17" fmla="*/ 18 h 24"/>
                    <a:gd name="T18" fmla="*/ 18 w 24"/>
                    <a:gd name="T19" fmla="*/ 12 h 24"/>
                    <a:gd name="T20" fmla="*/ 12 w 24"/>
                    <a:gd name="T21" fmla="*/ 18 h 24"/>
                    <a:gd name="T22" fmla="*/ 24 w 24"/>
                    <a:gd name="T23"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8" y="12"/>
                      </a:moveTo>
                      <a:lnTo>
                        <a:pt x="18" y="18"/>
                      </a:lnTo>
                      <a:lnTo>
                        <a:pt x="18" y="18"/>
                      </a:lnTo>
                      <a:lnTo>
                        <a:pt x="0" y="0"/>
                      </a:lnTo>
                      <a:lnTo>
                        <a:pt x="0" y="12"/>
                      </a:lnTo>
                      <a:lnTo>
                        <a:pt x="0" y="24"/>
                      </a:lnTo>
                      <a:lnTo>
                        <a:pt x="18" y="12"/>
                      </a:lnTo>
                      <a:close/>
                      <a:moveTo>
                        <a:pt x="24" y="18"/>
                      </a:moveTo>
                      <a:lnTo>
                        <a:pt x="24" y="18"/>
                      </a:lnTo>
                      <a:lnTo>
                        <a:pt x="18" y="12"/>
                      </a:lnTo>
                      <a:lnTo>
                        <a:pt x="12" y="18"/>
                      </a:lnTo>
                      <a:lnTo>
                        <a:pt x="24" y="18"/>
                      </a:lnTo>
                      <a:close/>
                    </a:path>
                  </a:pathLst>
                </a:custGeom>
                <a:solidFill>
                  <a:srgbClr val="00FF00"/>
                </a:solidFill>
                <a:ln w="9525">
                  <a:solidFill>
                    <a:srgbClr val="00FF00"/>
                  </a:solidFill>
                  <a:round/>
                  <a:headEnd/>
                  <a:tailEnd/>
                </a:ln>
              </p:spPr>
              <p:txBody>
                <a:bodyPr/>
                <a:lstStyle/>
                <a:p>
                  <a:endParaRPr lang="zh-CN" altLang="en-US"/>
                </a:p>
              </p:txBody>
            </p:sp>
            <p:sp>
              <p:nvSpPr>
                <p:cNvPr id="356" name="Freeform 283"/>
                <p:cNvSpPr>
                  <a:spLocks noEditPoints="1"/>
                </p:cNvSpPr>
                <p:nvPr/>
              </p:nvSpPr>
              <p:spPr bwMode="auto">
                <a:xfrm>
                  <a:off x="4561" y="2423"/>
                  <a:ext cx="24" cy="24"/>
                </a:xfrm>
                <a:custGeom>
                  <a:avLst/>
                  <a:gdLst>
                    <a:gd name="T0" fmla="*/ 18 w 24"/>
                    <a:gd name="T1" fmla="*/ 24 h 24"/>
                    <a:gd name="T2" fmla="*/ 24 w 24"/>
                    <a:gd name="T3" fmla="*/ 18 h 24"/>
                    <a:gd name="T4" fmla="*/ 24 w 24"/>
                    <a:gd name="T5" fmla="*/ 12 h 24"/>
                    <a:gd name="T6" fmla="*/ 18 w 24"/>
                    <a:gd name="T7" fmla="*/ 6 h 24"/>
                    <a:gd name="T8" fmla="*/ 12 w 24"/>
                    <a:gd name="T9" fmla="*/ 0 h 24"/>
                    <a:gd name="T10" fmla="*/ 0 w 24"/>
                    <a:gd name="T11" fmla="*/ 18 h 24"/>
                    <a:gd name="T12" fmla="*/ 0 w 24"/>
                    <a:gd name="T13" fmla="*/ 18 h 24"/>
                    <a:gd name="T14" fmla="*/ 0 w 24"/>
                    <a:gd name="T15" fmla="*/ 18 h 24"/>
                    <a:gd name="T16" fmla="*/ 0 w 24"/>
                    <a:gd name="T17" fmla="*/ 6 h 24"/>
                    <a:gd name="T18" fmla="*/ 18 w 24"/>
                    <a:gd name="T19" fmla="*/ 24 h 24"/>
                    <a:gd name="T20" fmla="*/ 0 w 24"/>
                    <a:gd name="T21" fmla="*/ 6 h 24"/>
                    <a:gd name="T22" fmla="*/ 0 w 24"/>
                    <a:gd name="T23" fmla="*/ 6 h 24"/>
                    <a:gd name="T24" fmla="*/ 0 w 24"/>
                    <a:gd name="T25" fmla="*/ 6 h 24"/>
                    <a:gd name="T26" fmla="*/ 12 w 24"/>
                    <a:gd name="T27" fmla="*/ 18 h 24"/>
                    <a:gd name="T28" fmla="*/ 0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8" y="24"/>
                      </a:moveTo>
                      <a:lnTo>
                        <a:pt x="24" y="18"/>
                      </a:lnTo>
                      <a:lnTo>
                        <a:pt x="24" y="12"/>
                      </a:lnTo>
                      <a:lnTo>
                        <a:pt x="18" y="6"/>
                      </a:lnTo>
                      <a:lnTo>
                        <a:pt x="12" y="0"/>
                      </a:lnTo>
                      <a:lnTo>
                        <a:pt x="0" y="18"/>
                      </a:lnTo>
                      <a:lnTo>
                        <a:pt x="0" y="18"/>
                      </a:lnTo>
                      <a:lnTo>
                        <a:pt x="0" y="18"/>
                      </a:lnTo>
                      <a:lnTo>
                        <a:pt x="0" y="6"/>
                      </a:lnTo>
                      <a:lnTo>
                        <a:pt x="18" y="24"/>
                      </a:lnTo>
                      <a:close/>
                      <a:moveTo>
                        <a:pt x="0" y="6"/>
                      </a:moveTo>
                      <a:lnTo>
                        <a:pt x="0" y="6"/>
                      </a:lnTo>
                      <a:lnTo>
                        <a:pt x="0" y="6"/>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57" name="Freeform 284"/>
                <p:cNvSpPr>
                  <a:spLocks noEditPoints="1"/>
                </p:cNvSpPr>
                <p:nvPr/>
              </p:nvSpPr>
              <p:spPr bwMode="auto">
                <a:xfrm>
                  <a:off x="4555" y="2417"/>
                  <a:ext cx="18" cy="24"/>
                </a:xfrm>
                <a:custGeom>
                  <a:avLst/>
                  <a:gdLst>
                    <a:gd name="T0" fmla="*/ 18 w 18"/>
                    <a:gd name="T1" fmla="*/ 6 h 24"/>
                    <a:gd name="T2" fmla="*/ 12 w 18"/>
                    <a:gd name="T3" fmla="*/ 6 h 24"/>
                    <a:gd name="T4" fmla="*/ 0 w 18"/>
                    <a:gd name="T5" fmla="*/ 0 h 24"/>
                    <a:gd name="T6" fmla="*/ 6 w 18"/>
                    <a:gd name="T7" fmla="*/ 24 h 24"/>
                    <a:gd name="T8" fmla="*/ 6 w 18"/>
                    <a:gd name="T9" fmla="*/ 24 h 24"/>
                    <a:gd name="T10" fmla="*/ 18 w 18"/>
                    <a:gd name="T11" fmla="*/ 6 h 24"/>
                    <a:gd name="T12" fmla="*/ 6 w 18"/>
                    <a:gd name="T13" fmla="*/ 24 h 24"/>
                    <a:gd name="T14" fmla="*/ 6 w 18"/>
                    <a:gd name="T15" fmla="*/ 24 h 24"/>
                    <a:gd name="T16" fmla="*/ 6 w 18"/>
                    <a:gd name="T17" fmla="*/ 24 h 24"/>
                    <a:gd name="T18" fmla="*/ 12 w 18"/>
                    <a:gd name="T19" fmla="*/ 18 h 24"/>
                    <a:gd name="T20" fmla="*/ 6 w 18"/>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4">
                      <a:moveTo>
                        <a:pt x="18" y="6"/>
                      </a:moveTo>
                      <a:lnTo>
                        <a:pt x="12" y="6"/>
                      </a:lnTo>
                      <a:lnTo>
                        <a:pt x="0" y="0"/>
                      </a:lnTo>
                      <a:lnTo>
                        <a:pt x="6" y="24"/>
                      </a:lnTo>
                      <a:lnTo>
                        <a:pt x="6" y="24"/>
                      </a:lnTo>
                      <a:lnTo>
                        <a:pt x="18" y="6"/>
                      </a:lnTo>
                      <a:close/>
                      <a:moveTo>
                        <a:pt x="6" y="24"/>
                      </a:moveTo>
                      <a:lnTo>
                        <a:pt x="6" y="24"/>
                      </a:lnTo>
                      <a:lnTo>
                        <a:pt x="6" y="24"/>
                      </a:lnTo>
                      <a:lnTo>
                        <a:pt x="12" y="18"/>
                      </a:lnTo>
                      <a:lnTo>
                        <a:pt x="6" y="24"/>
                      </a:lnTo>
                      <a:close/>
                    </a:path>
                  </a:pathLst>
                </a:custGeom>
                <a:solidFill>
                  <a:srgbClr val="00FF00"/>
                </a:solidFill>
                <a:ln w="9525">
                  <a:solidFill>
                    <a:srgbClr val="00FF00"/>
                  </a:solidFill>
                  <a:round/>
                  <a:headEnd/>
                  <a:tailEnd/>
                </a:ln>
              </p:spPr>
              <p:txBody>
                <a:bodyPr/>
                <a:lstStyle/>
                <a:p>
                  <a:endParaRPr lang="zh-CN" altLang="en-US"/>
                </a:p>
              </p:txBody>
            </p:sp>
            <p:sp>
              <p:nvSpPr>
                <p:cNvPr id="358" name="Freeform 285"/>
                <p:cNvSpPr>
                  <a:spLocks noEditPoints="1"/>
                </p:cNvSpPr>
                <p:nvPr/>
              </p:nvSpPr>
              <p:spPr bwMode="auto">
                <a:xfrm>
                  <a:off x="4549" y="2417"/>
                  <a:ext cx="24" cy="18"/>
                </a:xfrm>
                <a:custGeom>
                  <a:avLst/>
                  <a:gdLst>
                    <a:gd name="T0" fmla="*/ 0 w 24"/>
                    <a:gd name="T1" fmla="*/ 18 h 18"/>
                    <a:gd name="T2" fmla="*/ 0 w 24"/>
                    <a:gd name="T3" fmla="*/ 18 h 18"/>
                    <a:gd name="T4" fmla="*/ 24 w 24"/>
                    <a:gd name="T5" fmla="*/ 18 h 18"/>
                    <a:gd name="T6" fmla="*/ 24 w 24"/>
                    <a:gd name="T7" fmla="*/ 12 h 18"/>
                    <a:gd name="T8" fmla="*/ 0 w 24"/>
                    <a:gd name="T9" fmla="*/ 18 h 18"/>
                    <a:gd name="T10" fmla="*/ 6 w 24"/>
                    <a:gd name="T11" fmla="*/ 0 h 18"/>
                    <a:gd name="T12" fmla="*/ 0 w 24"/>
                    <a:gd name="T13" fmla="*/ 6 h 18"/>
                    <a:gd name="T14" fmla="*/ 0 w 24"/>
                    <a:gd name="T15" fmla="*/ 18 h 18"/>
                    <a:gd name="T16" fmla="*/ 12 w 24"/>
                    <a:gd name="T17" fmla="*/ 12 h 18"/>
                    <a:gd name="T18" fmla="*/ 6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18"/>
                      </a:moveTo>
                      <a:lnTo>
                        <a:pt x="0" y="18"/>
                      </a:lnTo>
                      <a:lnTo>
                        <a:pt x="24" y="18"/>
                      </a:lnTo>
                      <a:lnTo>
                        <a:pt x="24" y="12"/>
                      </a:lnTo>
                      <a:lnTo>
                        <a:pt x="0" y="18"/>
                      </a:lnTo>
                      <a:close/>
                      <a:moveTo>
                        <a:pt x="6" y="0"/>
                      </a:moveTo>
                      <a:lnTo>
                        <a:pt x="0" y="6"/>
                      </a:lnTo>
                      <a:lnTo>
                        <a:pt x="0" y="18"/>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59" name="Freeform 286"/>
                <p:cNvSpPr>
                  <a:spLocks/>
                </p:cNvSpPr>
                <p:nvPr/>
              </p:nvSpPr>
              <p:spPr bwMode="auto">
                <a:xfrm>
                  <a:off x="4549" y="2435"/>
                  <a:ext cx="12" cy="12"/>
                </a:xfrm>
                <a:custGeom>
                  <a:avLst/>
                  <a:gdLst>
                    <a:gd name="T0" fmla="*/ 0 w 12"/>
                    <a:gd name="T1" fmla="*/ 0 h 12"/>
                    <a:gd name="T2" fmla="*/ 0 w 12"/>
                    <a:gd name="T3" fmla="*/ 6 h 12"/>
                    <a:gd name="T4" fmla="*/ 6 w 12"/>
                    <a:gd name="T5" fmla="*/ 12 h 12"/>
                    <a:gd name="T6" fmla="*/ 12 w 12"/>
                    <a:gd name="T7" fmla="*/ 0 h 12"/>
                    <a:gd name="T8" fmla="*/ 0 w 12"/>
                    <a:gd name="T9" fmla="*/ 0 h 12"/>
                  </a:gdLst>
                  <a:ahLst/>
                  <a:cxnLst>
                    <a:cxn ang="0">
                      <a:pos x="T0" y="T1"/>
                    </a:cxn>
                    <a:cxn ang="0">
                      <a:pos x="T2" y="T3"/>
                    </a:cxn>
                    <a:cxn ang="0">
                      <a:pos x="T4" y="T5"/>
                    </a:cxn>
                    <a:cxn ang="0">
                      <a:pos x="T6" y="T7"/>
                    </a:cxn>
                    <a:cxn ang="0">
                      <a:pos x="T8" y="T9"/>
                    </a:cxn>
                  </a:cxnLst>
                  <a:rect l="0" t="0" r="r" b="b"/>
                  <a:pathLst>
                    <a:path w="12" h="12">
                      <a:moveTo>
                        <a:pt x="0" y="0"/>
                      </a:moveTo>
                      <a:lnTo>
                        <a:pt x="0" y="6"/>
                      </a:lnTo>
                      <a:lnTo>
                        <a:pt x="6" y="12"/>
                      </a:lnTo>
                      <a:lnTo>
                        <a:pt x="12" y="0"/>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60" name="Freeform 287"/>
                <p:cNvSpPr>
                  <a:spLocks/>
                </p:cNvSpPr>
                <p:nvPr/>
              </p:nvSpPr>
              <p:spPr bwMode="auto">
                <a:xfrm>
                  <a:off x="4555" y="2411"/>
                  <a:ext cx="48" cy="18"/>
                </a:xfrm>
                <a:custGeom>
                  <a:avLst/>
                  <a:gdLst>
                    <a:gd name="T0" fmla="*/ 0 w 48"/>
                    <a:gd name="T1" fmla="*/ 18 h 18"/>
                    <a:gd name="T2" fmla="*/ 6 w 48"/>
                    <a:gd name="T3" fmla="*/ 18 h 18"/>
                    <a:gd name="T4" fmla="*/ 18 w 48"/>
                    <a:gd name="T5" fmla="*/ 18 h 18"/>
                    <a:gd name="T6" fmla="*/ 18 w 48"/>
                    <a:gd name="T7" fmla="*/ 18 h 18"/>
                    <a:gd name="T8" fmla="*/ 24 w 48"/>
                    <a:gd name="T9" fmla="*/ 18 h 18"/>
                    <a:gd name="T10" fmla="*/ 30 w 48"/>
                    <a:gd name="T11" fmla="*/ 12 h 18"/>
                    <a:gd name="T12" fmla="*/ 30 w 48"/>
                    <a:gd name="T13" fmla="*/ 6 h 18"/>
                    <a:gd name="T14" fmla="*/ 30 w 48"/>
                    <a:gd name="T15" fmla="*/ 6 h 18"/>
                    <a:gd name="T16" fmla="*/ 36 w 48"/>
                    <a:gd name="T17" fmla="*/ 6 h 18"/>
                    <a:gd name="T18" fmla="*/ 36 w 48"/>
                    <a:gd name="T19" fmla="*/ 6 h 18"/>
                    <a:gd name="T20" fmla="*/ 36 w 48"/>
                    <a:gd name="T21" fmla="*/ 6 h 18"/>
                    <a:gd name="T22" fmla="*/ 42 w 48"/>
                    <a:gd name="T23" fmla="*/ 0 h 18"/>
                    <a:gd name="T24" fmla="*/ 42 w 48"/>
                    <a:gd name="T25" fmla="*/ 0 h 18"/>
                    <a:gd name="T26" fmla="*/ 42 w 48"/>
                    <a:gd name="T27" fmla="*/ 0 h 18"/>
                    <a:gd name="T28" fmla="*/ 48 w 48"/>
                    <a:gd name="T29" fmla="*/ 0 h 18"/>
                    <a:gd name="T30" fmla="*/ 48 w 48"/>
                    <a:gd name="T31" fmla="*/ 0 h 18"/>
                    <a:gd name="T32" fmla="*/ 48 w 48"/>
                    <a:gd name="T33" fmla="*/ 0 h 18"/>
                    <a:gd name="T34" fmla="*/ 42 w 48"/>
                    <a:gd name="T35" fmla="*/ 0 h 18"/>
                    <a:gd name="T36" fmla="*/ 42 w 48"/>
                    <a:gd name="T37" fmla="*/ 0 h 18"/>
                    <a:gd name="T38" fmla="*/ 36 w 48"/>
                    <a:gd name="T39" fmla="*/ 0 h 18"/>
                    <a:gd name="T40" fmla="*/ 36 w 48"/>
                    <a:gd name="T41" fmla="*/ 6 h 18"/>
                    <a:gd name="T42" fmla="*/ 30 w 48"/>
                    <a:gd name="T43" fmla="*/ 6 h 18"/>
                    <a:gd name="T44" fmla="*/ 30 w 48"/>
                    <a:gd name="T45" fmla="*/ 12 h 18"/>
                    <a:gd name="T46" fmla="*/ 24 w 48"/>
                    <a:gd name="T47" fmla="*/ 12 h 18"/>
                    <a:gd name="T48" fmla="*/ 24 w 48"/>
                    <a:gd name="T49" fmla="*/ 12 h 18"/>
                    <a:gd name="T50" fmla="*/ 18 w 48"/>
                    <a:gd name="T51" fmla="*/ 12 h 18"/>
                    <a:gd name="T52" fmla="*/ 12 w 48"/>
                    <a:gd name="T53" fmla="*/ 12 h 18"/>
                    <a:gd name="T54" fmla="*/ 6 w 48"/>
                    <a:gd name="T55" fmla="*/ 12 h 18"/>
                    <a:gd name="T56" fmla="*/ 0 w 48"/>
                    <a:gd name="T57" fmla="*/ 18 h 18"/>
                    <a:gd name="T58" fmla="*/ 0 w 48"/>
                    <a:gd name="T5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18">
                      <a:moveTo>
                        <a:pt x="0" y="18"/>
                      </a:moveTo>
                      <a:lnTo>
                        <a:pt x="6" y="18"/>
                      </a:lnTo>
                      <a:lnTo>
                        <a:pt x="18" y="18"/>
                      </a:lnTo>
                      <a:lnTo>
                        <a:pt x="18" y="18"/>
                      </a:lnTo>
                      <a:lnTo>
                        <a:pt x="24" y="18"/>
                      </a:lnTo>
                      <a:lnTo>
                        <a:pt x="30" y="12"/>
                      </a:lnTo>
                      <a:lnTo>
                        <a:pt x="30" y="6"/>
                      </a:lnTo>
                      <a:lnTo>
                        <a:pt x="30" y="6"/>
                      </a:lnTo>
                      <a:lnTo>
                        <a:pt x="36" y="6"/>
                      </a:lnTo>
                      <a:lnTo>
                        <a:pt x="36" y="6"/>
                      </a:lnTo>
                      <a:lnTo>
                        <a:pt x="36" y="6"/>
                      </a:lnTo>
                      <a:lnTo>
                        <a:pt x="42" y="0"/>
                      </a:lnTo>
                      <a:lnTo>
                        <a:pt x="42" y="0"/>
                      </a:lnTo>
                      <a:lnTo>
                        <a:pt x="42" y="0"/>
                      </a:lnTo>
                      <a:lnTo>
                        <a:pt x="48" y="0"/>
                      </a:lnTo>
                      <a:lnTo>
                        <a:pt x="48" y="0"/>
                      </a:lnTo>
                      <a:lnTo>
                        <a:pt x="48" y="0"/>
                      </a:lnTo>
                      <a:lnTo>
                        <a:pt x="42" y="0"/>
                      </a:lnTo>
                      <a:lnTo>
                        <a:pt x="42" y="0"/>
                      </a:lnTo>
                      <a:lnTo>
                        <a:pt x="36" y="0"/>
                      </a:lnTo>
                      <a:lnTo>
                        <a:pt x="36" y="6"/>
                      </a:lnTo>
                      <a:lnTo>
                        <a:pt x="30" y="6"/>
                      </a:lnTo>
                      <a:lnTo>
                        <a:pt x="30" y="12"/>
                      </a:lnTo>
                      <a:lnTo>
                        <a:pt x="24" y="12"/>
                      </a:lnTo>
                      <a:lnTo>
                        <a:pt x="24" y="12"/>
                      </a:lnTo>
                      <a:lnTo>
                        <a:pt x="18" y="12"/>
                      </a:lnTo>
                      <a:lnTo>
                        <a:pt x="12" y="12"/>
                      </a:lnTo>
                      <a:lnTo>
                        <a:pt x="6" y="12"/>
                      </a:lnTo>
                      <a:lnTo>
                        <a:pt x="0" y="18"/>
                      </a:lnTo>
                      <a:lnTo>
                        <a:pt x="0" y="18"/>
                      </a:lnTo>
                      <a:close/>
                    </a:path>
                  </a:pathLst>
                </a:custGeom>
                <a:solidFill>
                  <a:srgbClr val="00FF00"/>
                </a:solidFill>
                <a:ln w="9525">
                  <a:solidFill>
                    <a:srgbClr val="00FF00"/>
                  </a:solidFill>
                  <a:round/>
                  <a:headEnd/>
                  <a:tailEnd/>
                </a:ln>
              </p:spPr>
              <p:txBody>
                <a:bodyPr/>
                <a:lstStyle/>
                <a:p>
                  <a:endParaRPr lang="zh-CN" altLang="en-US"/>
                </a:p>
              </p:txBody>
            </p:sp>
            <p:sp>
              <p:nvSpPr>
                <p:cNvPr id="361" name="Freeform 288"/>
                <p:cNvSpPr>
                  <a:spLocks/>
                </p:cNvSpPr>
                <p:nvPr/>
              </p:nvSpPr>
              <p:spPr bwMode="auto">
                <a:xfrm>
                  <a:off x="4555" y="2417"/>
                  <a:ext cx="24" cy="24"/>
                </a:xfrm>
                <a:custGeom>
                  <a:avLst/>
                  <a:gdLst>
                    <a:gd name="T0" fmla="*/ 0 w 24"/>
                    <a:gd name="T1" fmla="*/ 24 h 24"/>
                    <a:gd name="T2" fmla="*/ 6 w 24"/>
                    <a:gd name="T3" fmla="*/ 24 h 24"/>
                    <a:gd name="T4" fmla="*/ 18 w 24"/>
                    <a:gd name="T5" fmla="*/ 24 h 24"/>
                    <a:gd name="T6" fmla="*/ 24 w 24"/>
                    <a:gd name="T7" fmla="*/ 18 h 24"/>
                    <a:gd name="T8" fmla="*/ 6 w 24"/>
                    <a:gd name="T9" fmla="*/ 6 h 24"/>
                    <a:gd name="T10" fmla="*/ 12 w 24"/>
                    <a:gd name="T11" fmla="*/ 0 h 24"/>
                    <a:gd name="T12" fmla="*/ 6 w 24"/>
                    <a:gd name="T13" fmla="*/ 0 h 24"/>
                    <a:gd name="T14" fmla="*/ 6 w 24"/>
                    <a:gd name="T15" fmla="*/ 0 h 24"/>
                    <a:gd name="T16" fmla="*/ 6 w 24"/>
                    <a:gd name="T17" fmla="*/ 0 h 24"/>
                    <a:gd name="T18" fmla="*/ 0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24"/>
                      </a:moveTo>
                      <a:lnTo>
                        <a:pt x="6" y="24"/>
                      </a:lnTo>
                      <a:lnTo>
                        <a:pt x="18" y="24"/>
                      </a:lnTo>
                      <a:lnTo>
                        <a:pt x="24" y="18"/>
                      </a:lnTo>
                      <a:lnTo>
                        <a:pt x="6" y="6"/>
                      </a:lnTo>
                      <a:lnTo>
                        <a:pt x="12" y="0"/>
                      </a:lnTo>
                      <a:lnTo>
                        <a:pt x="6" y="0"/>
                      </a:lnTo>
                      <a:lnTo>
                        <a:pt x="6" y="0"/>
                      </a:lnTo>
                      <a:lnTo>
                        <a:pt x="6" y="0"/>
                      </a:lnTo>
                      <a:lnTo>
                        <a:pt x="0" y="24"/>
                      </a:lnTo>
                      <a:close/>
                    </a:path>
                  </a:pathLst>
                </a:custGeom>
                <a:solidFill>
                  <a:srgbClr val="00FF00"/>
                </a:solidFill>
                <a:ln w="9525">
                  <a:solidFill>
                    <a:srgbClr val="00FF00"/>
                  </a:solidFill>
                  <a:round/>
                  <a:headEnd/>
                  <a:tailEnd/>
                </a:ln>
              </p:spPr>
              <p:txBody>
                <a:bodyPr/>
                <a:lstStyle/>
                <a:p>
                  <a:endParaRPr lang="zh-CN" altLang="en-US"/>
                </a:p>
              </p:txBody>
            </p:sp>
            <p:sp>
              <p:nvSpPr>
                <p:cNvPr id="362" name="Freeform 289"/>
                <p:cNvSpPr>
                  <a:spLocks noEditPoints="1"/>
                </p:cNvSpPr>
                <p:nvPr/>
              </p:nvSpPr>
              <p:spPr bwMode="auto">
                <a:xfrm>
                  <a:off x="4561" y="2417"/>
                  <a:ext cx="24" cy="24"/>
                </a:xfrm>
                <a:custGeom>
                  <a:avLst/>
                  <a:gdLst>
                    <a:gd name="T0" fmla="*/ 12 w 24"/>
                    <a:gd name="T1" fmla="*/ 24 h 24"/>
                    <a:gd name="T2" fmla="*/ 18 w 24"/>
                    <a:gd name="T3" fmla="*/ 24 h 24"/>
                    <a:gd name="T4" fmla="*/ 24 w 24"/>
                    <a:gd name="T5" fmla="*/ 18 h 24"/>
                    <a:gd name="T6" fmla="*/ 6 w 24"/>
                    <a:gd name="T7" fmla="*/ 6 h 24"/>
                    <a:gd name="T8" fmla="*/ 12 w 24"/>
                    <a:gd name="T9" fmla="*/ 0 h 24"/>
                    <a:gd name="T10" fmla="*/ 12 w 24"/>
                    <a:gd name="T11" fmla="*/ 0 h 24"/>
                    <a:gd name="T12" fmla="*/ 12 w 24"/>
                    <a:gd name="T13" fmla="*/ 24 h 24"/>
                    <a:gd name="T14" fmla="*/ 12 w 24"/>
                    <a:gd name="T15" fmla="*/ 0 h 24"/>
                    <a:gd name="T16" fmla="*/ 6 w 24"/>
                    <a:gd name="T17" fmla="*/ 0 h 24"/>
                    <a:gd name="T18" fmla="*/ 0 w 24"/>
                    <a:gd name="T19" fmla="*/ 6 h 24"/>
                    <a:gd name="T20" fmla="*/ 12 w 24"/>
                    <a:gd name="T21" fmla="*/ 12 h 24"/>
                    <a:gd name="T22" fmla="*/ 12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24"/>
                      </a:lnTo>
                      <a:lnTo>
                        <a:pt x="24" y="18"/>
                      </a:lnTo>
                      <a:lnTo>
                        <a:pt x="6" y="6"/>
                      </a:lnTo>
                      <a:lnTo>
                        <a:pt x="12" y="0"/>
                      </a:lnTo>
                      <a:lnTo>
                        <a:pt x="12" y="0"/>
                      </a:lnTo>
                      <a:lnTo>
                        <a:pt x="12" y="24"/>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63" name="Freeform 290"/>
                <p:cNvSpPr>
                  <a:spLocks noEditPoints="1"/>
                </p:cNvSpPr>
                <p:nvPr/>
              </p:nvSpPr>
              <p:spPr bwMode="auto">
                <a:xfrm>
                  <a:off x="4567" y="2411"/>
                  <a:ext cx="30" cy="24"/>
                </a:xfrm>
                <a:custGeom>
                  <a:avLst/>
                  <a:gdLst>
                    <a:gd name="T0" fmla="*/ 18 w 30"/>
                    <a:gd name="T1" fmla="*/ 24 h 24"/>
                    <a:gd name="T2" fmla="*/ 24 w 30"/>
                    <a:gd name="T3" fmla="*/ 24 h 24"/>
                    <a:gd name="T4" fmla="*/ 24 w 30"/>
                    <a:gd name="T5" fmla="*/ 18 h 24"/>
                    <a:gd name="T6" fmla="*/ 30 w 30"/>
                    <a:gd name="T7" fmla="*/ 6 h 24"/>
                    <a:gd name="T8" fmla="*/ 6 w 30"/>
                    <a:gd name="T9" fmla="*/ 6 h 24"/>
                    <a:gd name="T10" fmla="*/ 6 w 30"/>
                    <a:gd name="T11" fmla="*/ 0 h 24"/>
                    <a:gd name="T12" fmla="*/ 6 w 30"/>
                    <a:gd name="T13" fmla="*/ 0 h 24"/>
                    <a:gd name="T14" fmla="*/ 0 w 30"/>
                    <a:gd name="T15" fmla="*/ 6 h 24"/>
                    <a:gd name="T16" fmla="*/ 18 w 30"/>
                    <a:gd name="T17" fmla="*/ 24 h 24"/>
                    <a:gd name="T18" fmla="*/ 0 w 30"/>
                    <a:gd name="T19" fmla="*/ 6 h 24"/>
                    <a:gd name="T20" fmla="*/ 0 w 30"/>
                    <a:gd name="T21" fmla="*/ 6 h 24"/>
                    <a:gd name="T22" fmla="*/ 0 w 30"/>
                    <a:gd name="T23" fmla="*/ 12 h 24"/>
                    <a:gd name="T24" fmla="*/ 12 w 30"/>
                    <a:gd name="T25" fmla="*/ 18 h 24"/>
                    <a:gd name="T26" fmla="*/ 0 w 30"/>
                    <a:gd name="T2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4">
                      <a:moveTo>
                        <a:pt x="18" y="24"/>
                      </a:moveTo>
                      <a:lnTo>
                        <a:pt x="24" y="24"/>
                      </a:lnTo>
                      <a:lnTo>
                        <a:pt x="24" y="18"/>
                      </a:lnTo>
                      <a:lnTo>
                        <a:pt x="30" y="6"/>
                      </a:lnTo>
                      <a:lnTo>
                        <a:pt x="6" y="6"/>
                      </a:lnTo>
                      <a:lnTo>
                        <a:pt x="6" y="0"/>
                      </a:lnTo>
                      <a:lnTo>
                        <a:pt x="6" y="0"/>
                      </a:lnTo>
                      <a:lnTo>
                        <a:pt x="0" y="6"/>
                      </a:lnTo>
                      <a:lnTo>
                        <a:pt x="18" y="24"/>
                      </a:lnTo>
                      <a:close/>
                      <a:moveTo>
                        <a:pt x="0" y="6"/>
                      </a:moveTo>
                      <a:lnTo>
                        <a:pt x="0" y="6"/>
                      </a:lnTo>
                      <a:lnTo>
                        <a:pt x="0" y="12"/>
                      </a:lnTo>
                      <a:lnTo>
                        <a:pt x="12"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64" name="Freeform 291"/>
                <p:cNvSpPr>
                  <a:spLocks noEditPoints="1"/>
                </p:cNvSpPr>
                <p:nvPr/>
              </p:nvSpPr>
              <p:spPr bwMode="auto">
                <a:xfrm>
                  <a:off x="4573" y="2405"/>
                  <a:ext cx="18" cy="24"/>
                </a:xfrm>
                <a:custGeom>
                  <a:avLst/>
                  <a:gdLst>
                    <a:gd name="T0" fmla="*/ 12 w 18"/>
                    <a:gd name="T1" fmla="*/ 24 h 24"/>
                    <a:gd name="T2" fmla="*/ 18 w 18"/>
                    <a:gd name="T3" fmla="*/ 24 h 24"/>
                    <a:gd name="T4" fmla="*/ 18 w 18"/>
                    <a:gd name="T5" fmla="*/ 24 h 24"/>
                    <a:gd name="T6" fmla="*/ 18 w 18"/>
                    <a:gd name="T7" fmla="*/ 24 h 24"/>
                    <a:gd name="T8" fmla="*/ 12 w 18"/>
                    <a:gd name="T9" fmla="*/ 0 h 24"/>
                    <a:gd name="T10" fmla="*/ 12 w 18"/>
                    <a:gd name="T11" fmla="*/ 0 h 24"/>
                    <a:gd name="T12" fmla="*/ 12 w 18"/>
                    <a:gd name="T13" fmla="*/ 0 h 24"/>
                    <a:gd name="T14" fmla="*/ 12 w 18"/>
                    <a:gd name="T15" fmla="*/ 24 h 24"/>
                    <a:gd name="T16" fmla="*/ 12 w 18"/>
                    <a:gd name="T17" fmla="*/ 0 h 24"/>
                    <a:gd name="T18" fmla="*/ 0 w 18"/>
                    <a:gd name="T19" fmla="*/ 6 h 24"/>
                    <a:gd name="T20" fmla="*/ 0 w 18"/>
                    <a:gd name="T21" fmla="*/ 12 h 24"/>
                    <a:gd name="T22" fmla="*/ 12 w 18"/>
                    <a:gd name="T23" fmla="*/ 12 h 24"/>
                    <a:gd name="T24" fmla="*/ 12 w 18"/>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4">
                      <a:moveTo>
                        <a:pt x="12" y="24"/>
                      </a:moveTo>
                      <a:lnTo>
                        <a:pt x="18" y="24"/>
                      </a:lnTo>
                      <a:lnTo>
                        <a:pt x="18" y="24"/>
                      </a:lnTo>
                      <a:lnTo>
                        <a:pt x="18" y="24"/>
                      </a:lnTo>
                      <a:lnTo>
                        <a:pt x="12" y="0"/>
                      </a:lnTo>
                      <a:lnTo>
                        <a:pt x="12" y="0"/>
                      </a:lnTo>
                      <a:lnTo>
                        <a:pt x="12" y="0"/>
                      </a:lnTo>
                      <a:lnTo>
                        <a:pt x="12" y="24"/>
                      </a:lnTo>
                      <a:close/>
                      <a:moveTo>
                        <a:pt x="12" y="0"/>
                      </a:moveTo>
                      <a:lnTo>
                        <a:pt x="0" y="6"/>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65" name="Freeform 292"/>
                <p:cNvSpPr>
                  <a:spLocks noEditPoints="1"/>
                </p:cNvSpPr>
                <p:nvPr/>
              </p:nvSpPr>
              <p:spPr bwMode="auto">
                <a:xfrm>
                  <a:off x="4579" y="2405"/>
                  <a:ext cx="18" cy="24"/>
                </a:xfrm>
                <a:custGeom>
                  <a:avLst/>
                  <a:gdLst>
                    <a:gd name="T0" fmla="*/ 18 w 18"/>
                    <a:gd name="T1" fmla="*/ 24 h 24"/>
                    <a:gd name="T2" fmla="*/ 18 w 18"/>
                    <a:gd name="T3" fmla="*/ 24 h 24"/>
                    <a:gd name="T4" fmla="*/ 12 w 18"/>
                    <a:gd name="T5" fmla="*/ 24 h 24"/>
                    <a:gd name="T6" fmla="*/ 6 w 18"/>
                    <a:gd name="T7" fmla="*/ 0 h 24"/>
                    <a:gd name="T8" fmla="*/ 6 w 18"/>
                    <a:gd name="T9" fmla="*/ 0 h 24"/>
                    <a:gd name="T10" fmla="*/ 0 w 18"/>
                    <a:gd name="T11" fmla="*/ 0 h 24"/>
                    <a:gd name="T12" fmla="*/ 18 w 18"/>
                    <a:gd name="T13" fmla="*/ 24 h 24"/>
                    <a:gd name="T14" fmla="*/ 12 w 18"/>
                    <a:gd name="T15" fmla="*/ 24 h 24"/>
                    <a:gd name="T16" fmla="*/ 18 w 18"/>
                    <a:gd name="T17" fmla="*/ 24 h 24"/>
                    <a:gd name="T18" fmla="*/ 18 w 18"/>
                    <a:gd name="T19" fmla="*/ 24 h 24"/>
                    <a:gd name="T20" fmla="*/ 6 w 18"/>
                    <a:gd name="T21" fmla="*/ 12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6" y="0"/>
                      </a:lnTo>
                      <a:lnTo>
                        <a:pt x="6" y="0"/>
                      </a:lnTo>
                      <a:lnTo>
                        <a:pt x="0" y="0"/>
                      </a:lnTo>
                      <a:lnTo>
                        <a:pt x="18" y="24"/>
                      </a:lnTo>
                      <a:close/>
                      <a:moveTo>
                        <a:pt x="12" y="24"/>
                      </a:moveTo>
                      <a:lnTo>
                        <a:pt x="18" y="24"/>
                      </a:lnTo>
                      <a:lnTo>
                        <a:pt x="18" y="24"/>
                      </a:lnTo>
                      <a:lnTo>
                        <a:pt x="6"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66" name="Freeform 293"/>
                <p:cNvSpPr>
                  <a:spLocks noEditPoints="1"/>
                </p:cNvSpPr>
                <p:nvPr/>
              </p:nvSpPr>
              <p:spPr bwMode="auto">
                <a:xfrm>
                  <a:off x="4585" y="2405"/>
                  <a:ext cx="12" cy="24"/>
                </a:xfrm>
                <a:custGeom>
                  <a:avLst/>
                  <a:gdLst>
                    <a:gd name="T0" fmla="*/ 6 w 12"/>
                    <a:gd name="T1" fmla="*/ 24 h 24"/>
                    <a:gd name="T2" fmla="*/ 12 w 12"/>
                    <a:gd name="T3" fmla="*/ 24 h 24"/>
                    <a:gd name="T4" fmla="*/ 12 w 12"/>
                    <a:gd name="T5" fmla="*/ 18 h 24"/>
                    <a:gd name="T6" fmla="*/ 6 w 12"/>
                    <a:gd name="T7" fmla="*/ 0 h 24"/>
                    <a:gd name="T8" fmla="*/ 6 w 12"/>
                    <a:gd name="T9" fmla="*/ 0 h 24"/>
                    <a:gd name="T10" fmla="*/ 6 w 12"/>
                    <a:gd name="T11" fmla="*/ 0 h 24"/>
                    <a:gd name="T12" fmla="*/ 6 w 12"/>
                    <a:gd name="T13" fmla="*/ 24 h 24"/>
                    <a:gd name="T14" fmla="*/ 6 w 12"/>
                    <a:gd name="T15" fmla="*/ 0 h 24"/>
                    <a:gd name="T16" fmla="*/ 0 w 12"/>
                    <a:gd name="T17" fmla="*/ 0 h 24"/>
                    <a:gd name="T18" fmla="*/ 0 w 12"/>
                    <a:gd name="T19" fmla="*/ 0 h 24"/>
                    <a:gd name="T20" fmla="*/ 6 w 12"/>
                    <a:gd name="T21" fmla="*/ 12 h 24"/>
                    <a:gd name="T22" fmla="*/ 6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24"/>
                      </a:moveTo>
                      <a:lnTo>
                        <a:pt x="12" y="24"/>
                      </a:lnTo>
                      <a:lnTo>
                        <a:pt x="12" y="18"/>
                      </a:lnTo>
                      <a:lnTo>
                        <a:pt x="6" y="0"/>
                      </a:lnTo>
                      <a:lnTo>
                        <a:pt x="6" y="0"/>
                      </a:lnTo>
                      <a:lnTo>
                        <a:pt x="6" y="0"/>
                      </a:lnTo>
                      <a:lnTo>
                        <a:pt x="6" y="24"/>
                      </a:lnTo>
                      <a:close/>
                      <a:moveTo>
                        <a:pt x="6" y="0"/>
                      </a:moveTo>
                      <a:lnTo>
                        <a:pt x="0" y="0"/>
                      </a:lnTo>
                      <a:lnTo>
                        <a:pt x="0" y="0"/>
                      </a:lnTo>
                      <a:lnTo>
                        <a:pt x="6"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67" name="Freeform 294"/>
                <p:cNvSpPr>
                  <a:spLocks noEditPoints="1"/>
                </p:cNvSpPr>
                <p:nvPr/>
              </p:nvSpPr>
              <p:spPr bwMode="auto">
                <a:xfrm>
                  <a:off x="4585" y="2400"/>
                  <a:ext cx="18" cy="23"/>
                </a:xfrm>
                <a:custGeom>
                  <a:avLst/>
                  <a:gdLst>
                    <a:gd name="T0" fmla="*/ 12 w 18"/>
                    <a:gd name="T1" fmla="*/ 23 h 23"/>
                    <a:gd name="T2" fmla="*/ 18 w 18"/>
                    <a:gd name="T3" fmla="*/ 23 h 23"/>
                    <a:gd name="T4" fmla="*/ 18 w 18"/>
                    <a:gd name="T5" fmla="*/ 23 h 23"/>
                    <a:gd name="T6" fmla="*/ 18 w 18"/>
                    <a:gd name="T7" fmla="*/ 23 h 23"/>
                    <a:gd name="T8" fmla="*/ 18 w 18"/>
                    <a:gd name="T9" fmla="*/ 23 h 23"/>
                    <a:gd name="T10" fmla="*/ 18 w 18"/>
                    <a:gd name="T11" fmla="*/ 23 h 23"/>
                    <a:gd name="T12" fmla="*/ 18 w 18"/>
                    <a:gd name="T13" fmla="*/ 23 h 23"/>
                    <a:gd name="T14" fmla="*/ 6 w 18"/>
                    <a:gd name="T15" fmla="*/ 0 h 23"/>
                    <a:gd name="T16" fmla="*/ 6 w 18"/>
                    <a:gd name="T17" fmla="*/ 0 h 23"/>
                    <a:gd name="T18" fmla="*/ 6 w 18"/>
                    <a:gd name="T19" fmla="*/ 5 h 23"/>
                    <a:gd name="T20" fmla="*/ 6 w 18"/>
                    <a:gd name="T21" fmla="*/ 5 h 23"/>
                    <a:gd name="T22" fmla="*/ 6 w 18"/>
                    <a:gd name="T23" fmla="*/ 5 h 23"/>
                    <a:gd name="T24" fmla="*/ 6 w 18"/>
                    <a:gd name="T25" fmla="*/ 5 h 23"/>
                    <a:gd name="T26" fmla="*/ 6 w 18"/>
                    <a:gd name="T27" fmla="*/ 5 h 23"/>
                    <a:gd name="T28" fmla="*/ 0 w 18"/>
                    <a:gd name="T29" fmla="*/ 5 h 23"/>
                    <a:gd name="T30" fmla="*/ 12 w 18"/>
                    <a:gd name="T31" fmla="*/ 23 h 23"/>
                    <a:gd name="T32" fmla="*/ 6 w 18"/>
                    <a:gd name="T33" fmla="*/ 5 h 23"/>
                    <a:gd name="T34" fmla="*/ 6 w 18"/>
                    <a:gd name="T35" fmla="*/ 5 h 23"/>
                    <a:gd name="T36" fmla="*/ 6 w 18"/>
                    <a:gd name="T37" fmla="*/ 5 h 23"/>
                    <a:gd name="T38" fmla="*/ 6 w 18"/>
                    <a:gd name="T39" fmla="*/ 17 h 23"/>
                    <a:gd name="T40" fmla="*/ 6 w 18"/>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23">
                      <a:moveTo>
                        <a:pt x="12" y="23"/>
                      </a:moveTo>
                      <a:lnTo>
                        <a:pt x="18" y="23"/>
                      </a:lnTo>
                      <a:lnTo>
                        <a:pt x="18" y="23"/>
                      </a:lnTo>
                      <a:lnTo>
                        <a:pt x="18" y="23"/>
                      </a:lnTo>
                      <a:lnTo>
                        <a:pt x="18" y="23"/>
                      </a:lnTo>
                      <a:lnTo>
                        <a:pt x="18" y="23"/>
                      </a:lnTo>
                      <a:lnTo>
                        <a:pt x="18" y="23"/>
                      </a:lnTo>
                      <a:lnTo>
                        <a:pt x="6" y="0"/>
                      </a:lnTo>
                      <a:lnTo>
                        <a:pt x="6" y="0"/>
                      </a:lnTo>
                      <a:lnTo>
                        <a:pt x="6" y="5"/>
                      </a:lnTo>
                      <a:lnTo>
                        <a:pt x="6" y="5"/>
                      </a:lnTo>
                      <a:lnTo>
                        <a:pt x="6" y="5"/>
                      </a:lnTo>
                      <a:lnTo>
                        <a:pt x="6" y="5"/>
                      </a:lnTo>
                      <a:lnTo>
                        <a:pt x="6" y="5"/>
                      </a:lnTo>
                      <a:lnTo>
                        <a:pt x="0" y="5"/>
                      </a:lnTo>
                      <a:lnTo>
                        <a:pt x="12" y="23"/>
                      </a:lnTo>
                      <a:close/>
                      <a:moveTo>
                        <a:pt x="6" y="5"/>
                      </a:moveTo>
                      <a:lnTo>
                        <a:pt x="6" y="5"/>
                      </a:lnTo>
                      <a:lnTo>
                        <a:pt x="6" y="5"/>
                      </a:lnTo>
                      <a:lnTo>
                        <a:pt x="6" y="17"/>
                      </a:lnTo>
                      <a:lnTo>
                        <a:pt x="6" y="5"/>
                      </a:lnTo>
                      <a:close/>
                    </a:path>
                  </a:pathLst>
                </a:custGeom>
                <a:solidFill>
                  <a:srgbClr val="00FF00"/>
                </a:solidFill>
                <a:ln w="9525">
                  <a:solidFill>
                    <a:srgbClr val="00FF00"/>
                  </a:solidFill>
                  <a:round/>
                  <a:headEnd/>
                  <a:tailEnd/>
                </a:ln>
              </p:spPr>
              <p:txBody>
                <a:bodyPr/>
                <a:lstStyle/>
                <a:p>
                  <a:endParaRPr lang="zh-CN" altLang="en-US"/>
                </a:p>
              </p:txBody>
            </p:sp>
            <p:sp>
              <p:nvSpPr>
                <p:cNvPr id="368" name="Freeform 295"/>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0 w 12"/>
                    <a:gd name="T7" fmla="*/ 0 h 23"/>
                    <a:gd name="T8" fmla="*/ 0 w 12"/>
                    <a:gd name="T9" fmla="*/ 5 h 23"/>
                    <a:gd name="T10" fmla="*/ 0 w 12"/>
                    <a:gd name="T11" fmla="*/ 5 h 23"/>
                    <a:gd name="T12" fmla="*/ 12 w 12"/>
                    <a:gd name="T13" fmla="*/ 23 h 23"/>
                    <a:gd name="T14" fmla="*/ 12 w 12"/>
                    <a:gd name="T15" fmla="*/ 23 h 23"/>
                    <a:gd name="T16" fmla="*/ 12 w 12"/>
                    <a:gd name="T17" fmla="*/ 23 h 23"/>
                    <a:gd name="T18" fmla="*/ 12 w 12"/>
                    <a:gd name="T19" fmla="*/ 23 h 23"/>
                    <a:gd name="T20" fmla="*/ 6 w 12"/>
                    <a:gd name="T21" fmla="*/ 11 h 23"/>
                    <a:gd name="T22" fmla="*/ 12 w 1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0" y="0"/>
                      </a:lnTo>
                      <a:lnTo>
                        <a:pt x="0" y="5"/>
                      </a:lnTo>
                      <a:lnTo>
                        <a:pt x="0" y="5"/>
                      </a:lnTo>
                      <a:lnTo>
                        <a:pt x="12" y="23"/>
                      </a:lnTo>
                      <a:close/>
                      <a:moveTo>
                        <a:pt x="12" y="23"/>
                      </a:moveTo>
                      <a:lnTo>
                        <a:pt x="12" y="23"/>
                      </a:lnTo>
                      <a:lnTo>
                        <a:pt x="12" y="23"/>
                      </a:lnTo>
                      <a:lnTo>
                        <a:pt x="6" y="11"/>
                      </a:lnTo>
                      <a:lnTo>
                        <a:pt x="12" y="23"/>
                      </a:lnTo>
                      <a:close/>
                    </a:path>
                  </a:pathLst>
                </a:custGeom>
                <a:solidFill>
                  <a:srgbClr val="00FF00"/>
                </a:solidFill>
                <a:ln w="9525">
                  <a:solidFill>
                    <a:srgbClr val="00FF00"/>
                  </a:solidFill>
                  <a:round/>
                  <a:headEnd/>
                  <a:tailEnd/>
                </a:ln>
              </p:spPr>
              <p:txBody>
                <a:bodyPr/>
                <a:lstStyle/>
                <a:p>
                  <a:endParaRPr lang="zh-CN" altLang="en-US"/>
                </a:p>
              </p:txBody>
            </p:sp>
            <p:sp>
              <p:nvSpPr>
                <p:cNvPr id="369" name="Freeform 296"/>
                <p:cNvSpPr>
                  <a:spLocks noEditPoints="1"/>
                </p:cNvSpPr>
                <p:nvPr/>
              </p:nvSpPr>
              <p:spPr bwMode="auto">
                <a:xfrm>
                  <a:off x="4591" y="2400"/>
                  <a:ext cx="12" cy="23"/>
                </a:xfrm>
                <a:custGeom>
                  <a:avLst/>
                  <a:gdLst>
                    <a:gd name="T0" fmla="*/ 12 w 12"/>
                    <a:gd name="T1" fmla="*/ 23 h 23"/>
                    <a:gd name="T2" fmla="*/ 12 w 12"/>
                    <a:gd name="T3" fmla="*/ 23 h 23"/>
                    <a:gd name="T4" fmla="*/ 12 w 12"/>
                    <a:gd name="T5" fmla="*/ 23 h 23"/>
                    <a:gd name="T6" fmla="*/ 6 w 12"/>
                    <a:gd name="T7" fmla="*/ 0 h 23"/>
                    <a:gd name="T8" fmla="*/ 6 w 12"/>
                    <a:gd name="T9" fmla="*/ 0 h 23"/>
                    <a:gd name="T10" fmla="*/ 6 w 12"/>
                    <a:gd name="T11" fmla="*/ 0 h 23"/>
                    <a:gd name="T12" fmla="*/ 12 w 12"/>
                    <a:gd name="T13" fmla="*/ 23 h 23"/>
                    <a:gd name="T14" fmla="*/ 6 w 12"/>
                    <a:gd name="T15" fmla="*/ 0 h 23"/>
                    <a:gd name="T16" fmla="*/ 6 w 12"/>
                    <a:gd name="T17" fmla="*/ 0 h 23"/>
                    <a:gd name="T18" fmla="*/ 0 w 12"/>
                    <a:gd name="T19" fmla="*/ 0 h 23"/>
                    <a:gd name="T20" fmla="*/ 6 w 12"/>
                    <a:gd name="T21" fmla="*/ 11 h 23"/>
                    <a:gd name="T22" fmla="*/ 6 w 12"/>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3">
                      <a:moveTo>
                        <a:pt x="12" y="23"/>
                      </a:moveTo>
                      <a:lnTo>
                        <a:pt x="12" y="23"/>
                      </a:lnTo>
                      <a:lnTo>
                        <a:pt x="12" y="23"/>
                      </a:lnTo>
                      <a:lnTo>
                        <a:pt x="6" y="0"/>
                      </a:lnTo>
                      <a:lnTo>
                        <a:pt x="6" y="0"/>
                      </a:lnTo>
                      <a:lnTo>
                        <a:pt x="6" y="0"/>
                      </a:lnTo>
                      <a:lnTo>
                        <a:pt x="12" y="23"/>
                      </a:lnTo>
                      <a:close/>
                      <a:moveTo>
                        <a:pt x="6" y="0"/>
                      </a:moveTo>
                      <a:lnTo>
                        <a:pt x="6" y="0"/>
                      </a:lnTo>
                      <a:lnTo>
                        <a:pt x="0" y="0"/>
                      </a:lnTo>
                      <a:lnTo>
                        <a:pt x="6"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70" name="Freeform 297"/>
                <p:cNvSpPr>
                  <a:spLocks noEditPoints="1"/>
                </p:cNvSpPr>
                <p:nvPr/>
              </p:nvSpPr>
              <p:spPr bwMode="auto">
                <a:xfrm>
                  <a:off x="4597" y="2400"/>
                  <a:ext cx="6" cy="23"/>
                </a:xfrm>
                <a:custGeom>
                  <a:avLst/>
                  <a:gdLst>
                    <a:gd name="T0" fmla="*/ 6 w 6"/>
                    <a:gd name="T1" fmla="*/ 0 h 23"/>
                    <a:gd name="T2" fmla="*/ 6 w 6"/>
                    <a:gd name="T3" fmla="*/ 0 h 23"/>
                    <a:gd name="T4" fmla="*/ 0 w 6"/>
                    <a:gd name="T5" fmla="*/ 0 h 23"/>
                    <a:gd name="T6" fmla="*/ 0 w 6"/>
                    <a:gd name="T7" fmla="*/ 23 h 23"/>
                    <a:gd name="T8" fmla="*/ 0 w 6"/>
                    <a:gd name="T9" fmla="*/ 23 h 23"/>
                    <a:gd name="T10" fmla="*/ 6 w 6"/>
                    <a:gd name="T11" fmla="*/ 0 h 23"/>
                    <a:gd name="T12" fmla="*/ 6 w 6"/>
                    <a:gd name="T13" fmla="*/ 23 h 23"/>
                    <a:gd name="T14" fmla="*/ 6 w 6"/>
                    <a:gd name="T15" fmla="*/ 0 h 23"/>
                    <a:gd name="T16" fmla="*/ 0 w 6"/>
                    <a:gd name="T17" fmla="*/ 23 h 23"/>
                    <a:gd name="T18" fmla="*/ 0 w 6"/>
                    <a:gd name="T19" fmla="*/ 0 h 23"/>
                    <a:gd name="T20" fmla="*/ 6 w 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3">
                      <a:moveTo>
                        <a:pt x="6" y="0"/>
                      </a:moveTo>
                      <a:lnTo>
                        <a:pt x="6" y="0"/>
                      </a:lnTo>
                      <a:lnTo>
                        <a:pt x="0" y="0"/>
                      </a:lnTo>
                      <a:lnTo>
                        <a:pt x="0" y="23"/>
                      </a:lnTo>
                      <a:lnTo>
                        <a:pt x="0" y="23"/>
                      </a:lnTo>
                      <a:lnTo>
                        <a:pt x="6" y="0"/>
                      </a:lnTo>
                      <a:close/>
                      <a:moveTo>
                        <a:pt x="6" y="23"/>
                      </a:moveTo>
                      <a:lnTo>
                        <a:pt x="6" y="0"/>
                      </a:lnTo>
                      <a:lnTo>
                        <a:pt x="0" y="23"/>
                      </a:lnTo>
                      <a:lnTo>
                        <a:pt x="0" y="0"/>
                      </a:lnTo>
                      <a:lnTo>
                        <a:pt x="6" y="23"/>
                      </a:lnTo>
                      <a:close/>
                    </a:path>
                  </a:pathLst>
                </a:custGeom>
                <a:solidFill>
                  <a:srgbClr val="00FF00"/>
                </a:solidFill>
                <a:ln w="9525">
                  <a:solidFill>
                    <a:srgbClr val="00FF00"/>
                  </a:solidFill>
                  <a:round/>
                  <a:headEnd/>
                  <a:tailEnd/>
                </a:ln>
              </p:spPr>
              <p:txBody>
                <a:bodyPr/>
                <a:lstStyle/>
                <a:p>
                  <a:endParaRPr lang="zh-CN" altLang="en-US"/>
                </a:p>
              </p:txBody>
            </p:sp>
            <p:sp>
              <p:nvSpPr>
                <p:cNvPr id="371" name="Freeform 298"/>
                <p:cNvSpPr>
                  <a:spLocks noEditPoints="1"/>
                </p:cNvSpPr>
                <p:nvPr/>
              </p:nvSpPr>
              <p:spPr bwMode="auto">
                <a:xfrm>
                  <a:off x="4585" y="2400"/>
                  <a:ext cx="18" cy="23"/>
                </a:xfrm>
                <a:custGeom>
                  <a:avLst/>
                  <a:gdLst>
                    <a:gd name="T0" fmla="*/ 6 w 18"/>
                    <a:gd name="T1" fmla="*/ 0 h 23"/>
                    <a:gd name="T2" fmla="*/ 6 w 18"/>
                    <a:gd name="T3" fmla="*/ 0 h 23"/>
                    <a:gd name="T4" fmla="*/ 0 w 18"/>
                    <a:gd name="T5" fmla="*/ 0 h 23"/>
                    <a:gd name="T6" fmla="*/ 12 w 18"/>
                    <a:gd name="T7" fmla="*/ 23 h 23"/>
                    <a:gd name="T8" fmla="*/ 18 w 18"/>
                    <a:gd name="T9" fmla="*/ 23 h 23"/>
                    <a:gd name="T10" fmla="*/ 18 w 18"/>
                    <a:gd name="T11" fmla="*/ 23 h 23"/>
                    <a:gd name="T12" fmla="*/ 6 w 18"/>
                    <a:gd name="T13" fmla="*/ 0 h 23"/>
                    <a:gd name="T14" fmla="*/ 12 w 18"/>
                    <a:gd name="T15" fmla="*/ 0 h 23"/>
                    <a:gd name="T16" fmla="*/ 6 w 18"/>
                    <a:gd name="T17" fmla="*/ 0 h 23"/>
                    <a:gd name="T18" fmla="*/ 6 w 18"/>
                    <a:gd name="T19" fmla="*/ 0 h 23"/>
                    <a:gd name="T20" fmla="*/ 12 w 18"/>
                    <a:gd name="T21" fmla="*/ 11 h 23"/>
                    <a:gd name="T22" fmla="*/ 12 w 1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6" y="0"/>
                      </a:moveTo>
                      <a:lnTo>
                        <a:pt x="6" y="0"/>
                      </a:lnTo>
                      <a:lnTo>
                        <a:pt x="0" y="0"/>
                      </a:lnTo>
                      <a:lnTo>
                        <a:pt x="12" y="23"/>
                      </a:lnTo>
                      <a:lnTo>
                        <a:pt x="18" y="23"/>
                      </a:lnTo>
                      <a:lnTo>
                        <a:pt x="18" y="23"/>
                      </a:lnTo>
                      <a:lnTo>
                        <a:pt x="6" y="0"/>
                      </a:lnTo>
                      <a:close/>
                      <a:moveTo>
                        <a:pt x="12" y="0"/>
                      </a:moveTo>
                      <a:lnTo>
                        <a:pt x="6" y="0"/>
                      </a:lnTo>
                      <a:lnTo>
                        <a:pt x="6" y="0"/>
                      </a:lnTo>
                      <a:lnTo>
                        <a:pt x="12" y="11"/>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2" name="Freeform 299"/>
                <p:cNvSpPr>
                  <a:spLocks noEditPoints="1"/>
                </p:cNvSpPr>
                <p:nvPr/>
              </p:nvSpPr>
              <p:spPr bwMode="auto">
                <a:xfrm>
                  <a:off x="4579" y="2400"/>
                  <a:ext cx="18" cy="29"/>
                </a:xfrm>
                <a:custGeom>
                  <a:avLst/>
                  <a:gdLst>
                    <a:gd name="T0" fmla="*/ 6 w 18"/>
                    <a:gd name="T1" fmla="*/ 5 h 29"/>
                    <a:gd name="T2" fmla="*/ 0 w 18"/>
                    <a:gd name="T3" fmla="*/ 5 h 29"/>
                    <a:gd name="T4" fmla="*/ 0 w 18"/>
                    <a:gd name="T5" fmla="*/ 5 h 29"/>
                    <a:gd name="T6" fmla="*/ 6 w 18"/>
                    <a:gd name="T7" fmla="*/ 5 h 29"/>
                    <a:gd name="T8" fmla="*/ 0 w 18"/>
                    <a:gd name="T9" fmla="*/ 29 h 29"/>
                    <a:gd name="T10" fmla="*/ 12 w 18"/>
                    <a:gd name="T11" fmla="*/ 29 h 29"/>
                    <a:gd name="T12" fmla="*/ 18 w 18"/>
                    <a:gd name="T13" fmla="*/ 29 h 29"/>
                    <a:gd name="T14" fmla="*/ 18 w 18"/>
                    <a:gd name="T15" fmla="*/ 23 h 29"/>
                    <a:gd name="T16" fmla="*/ 6 w 18"/>
                    <a:gd name="T17" fmla="*/ 5 h 29"/>
                    <a:gd name="T18" fmla="*/ 6 w 18"/>
                    <a:gd name="T19" fmla="*/ 0 h 29"/>
                    <a:gd name="T20" fmla="*/ 6 w 18"/>
                    <a:gd name="T21" fmla="*/ 5 h 29"/>
                    <a:gd name="T22" fmla="*/ 6 w 18"/>
                    <a:gd name="T23" fmla="*/ 5 h 29"/>
                    <a:gd name="T24" fmla="*/ 12 w 18"/>
                    <a:gd name="T25" fmla="*/ 11 h 29"/>
                    <a:gd name="T26" fmla="*/ 6 w 1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29">
                      <a:moveTo>
                        <a:pt x="6" y="5"/>
                      </a:moveTo>
                      <a:lnTo>
                        <a:pt x="0" y="5"/>
                      </a:lnTo>
                      <a:lnTo>
                        <a:pt x="0" y="5"/>
                      </a:lnTo>
                      <a:lnTo>
                        <a:pt x="6" y="5"/>
                      </a:lnTo>
                      <a:lnTo>
                        <a:pt x="0" y="29"/>
                      </a:lnTo>
                      <a:lnTo>
                        <a:pt x="12" y="29"/>
                      </a:lnTo>
                      <a:lnTo>
                        <a:pt x="18" y="29"/>
                      </a:lnTo>
                      <a:lnTo>
                        <a:pt x="18" y="23"/>
                      </a:lnTo>
                      <a:lnTo>
                        <a:pt x="6" y="5"/>
                      </a:lnTo>
                      <a:close/>
                      <a:moveTo>
                        <a:pt x="6" y="0"/>
                      </a:moveTo>
                      <a:lnTo>
                        <a:pt x="6" y="5"/>
                      </a:lnTo>
                      <a:lnTo>
                        <a:pt x="6" y="5"/>
                      </a:lnTo>
                      <a:lnTo>
                        <a:pt x="12" y="11"/>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73" name="Freeform 300"/>
                <p:cNvSpPr>
                  <a:spLocks noEditPoints="1"/>
                </p:cNvSpPr>
                <p:nvPr/>
              </p:nvSpPr>
              <p:spPr bwMode="auto">
                <a:xfrm>
                  <a:off x="4573" y="2405"/>
                  <a:ext cx="18" cy="30"/>
                </a:xfrm>
                <a:custGeom>
                  <a:avLst/>
                  <a:gdLst>
                    <a:gd name="T0" fmla="*/ 0 w 18"/>
                    <a:gd name="T1" fmla="*/ 6 h 30"/>
                    <a:gd name="T2" fmla="*/ 0 w 18"/>
                    <a:gd name="T3" fmla="*/ 6 h 30"/>
                    <a:gd name="T4" fmla="*/ 0 w 18"/>
                    <a:gd name="T5" fmla="*/ 6 h 30"/>
                    <a:gd name="T6" fmla="*/ 0 w 18"/>
                    <a:gd name="T7" fmla="*/ 6 h 30"/>
                    <a:gd name="T8" fmla="*/ 6 w 18"/>
                    <a:gd name="T9" fmla="*/ 6 h 30"/>
                    <a:gd name="T10" fmla="*/ 6 w 18"/>
                    <a:gd name="T11" fmla="*/ 30 h 30"/>
                    <a:gd name="T12" fmla="*/ 18 w 18"/>
                    <a:gd name="T13" fmla="*/ 24 h 30"/>
                    <a:gd name="T14" fmla="*/ 18 w 18"/>
                    <a:gd name="T15" fmla="*/ 18 h 30"/>
                    <a:gd name="T16" fmla="*/ 0 w 18"/>
                    <a:gd name="T17" fmla="*/ 6 h 30"/>
                    <a:gd name="T18" fmla="*/ 12 w 18"/>
                    <a:gd name="T19" fmla="*/ 0 h 30"/>
                    <a:gd name="T20" fmla="*/ 6 w 18"/>
                    <a:gd name="T21" fmla="*/ 0 h 30"/>
                    <a:gd name="T22" fmla="*/ 0 w 18"/>
                    <a:gd name="T23" fmla="*/ 6 h 30"/>
                    <a:gd name="T24" fmla="*/ 12 w 18"/>
                    <a:gd name="T25" fmla="*/ 12 h 30"/>
                    <a:gd name="T26" fmla="*/ 12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0" y="6"/>
                      </a:moveTo>
                      <a:lnTo>
                        <a:pt x="0" y="6"/>
                      </a:lnTo>
                      <a:lnTo>
                        <a:pt x="0" y="6"/>
                      </a:lnTo>
                      <a:lnTo>
                        <a:pt x="0" y="6"/>
                      </a:lnTo>
                      <a:lnTo>
                        <a:pt x="6" y="6"/>
                      </a:lnTo>
                      <a:lnTo>
                        <a:pt x="6" y="30"/>
                      </a:lnTo>
                      <a:lnTo>
                        <a:pt x="18" y="24"/>
                      </a:lnTo>
                      <a:lnTo>
                        <a:pt x="18"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4" name="Freeform 301"/>
                <p:cNvSpPr>
                  <a:spLocks noEditPoints="1"/>
                </p:cNvSpPr>
                <p:nvPr/>
              </p:nvSpPr>
              <p:spPr bwMode="auto">
                <a:xfrm>
                  <a:off x="4567" y="2411"/>
                  <a:ext cx="12" cy="24"/>
                </a:xfrm>
                <a:custGeom>
                  <a:avLst/>
                  <a:gdLst>
                    <a:gd name="T0" fmla="*/ 6 w 12"/>
                    <a:gd name="T1" fmla="*/ 0 h 24"/>
                    <a:gd name="T2" fmla="*/ 6 w 12"/>
                    <a:gd name="T3" fmla="*/ 0 h 24"/>
                    <a:gd name="T4" fmla="*/ 0 w 12"/>
                    <a:gd name="T5" fmla="*/ 6 h 24"/>
                    <a:gd name="T6" fmla="*/ 6 w 12"/>
                    <a:gd name="T7" fmla="*/ 24 h 24"/>
                    <a:gd name="T8" fmla="*/ 12 w 12"/>
                    <a:gd name="T9" fmla="*/ 24 h 24"/>
                    <a:gd name="T10" fmla="*/ 12 w 12"/>
                    <a:gd name="T11" fmla="*/ 24 h 24"/>
                    <a:gd name="T12" fmla="*/ 6 w 12"/>
                    <a:gd name="T13" fmla="*/ 0 h 24"/>
                    <a:gd name="T14" fmla="*/ 12 w 12"/>
                    <a:gd name="T15" fmla="*/ 0 h 24"/>
                    <a:gd name="T16" fmla="*/ 6 w 12"/>
                    <a:gd name="T17" fmla="*/ 0 h 24"/>
                    <a:gd name="T18" fmla="*/ 6 w 12"/>
                    <a:gd name="T19" fmla="*/ 0 h 24"/>
                    <a:gd name="T20" fmla="*/ 12 w 12"/>
                    <a:gd name="T21" fmla="*/ 12 h 24"/>
                    <a:gd name="T22" fmla="*/ 12 w 12"/>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4">
                      <a:moveTo>
                        <a:pt x="6" y="0"/>
                      </a:moveTo>
                      <a:lnTo>
                        <a:pt x="6" y="0"/>
                      </a:lnTo>
                      <a:lnTo>
                        <a:pt x="0" y="6"/>
                      </a:lnTo>
                      <a:lnTo>
                        <a:pt x="6" y="24"/>
                      </a:lnTo>
                      <a:lnTo>
                        <a:pt x="12" y="24"/>
                      </a:lnTo>
                      <a:lnTo>
                        <a:pt x="12" y="24"/>
                      </a:lnTo>
                      <a:lnTo>
                        <a:pt x="6" y="0"/>
                      </a:lnTo>
                      <a:close/>
                      <a:moveTo>
                        <a:pt x="12" y="0"/>
                      </a:moveTo>
                      <a:lnTo>
                        <a:pt x="6" y="0"/>
                      </a:lnTo>
                      <a:lnTo>
                        <a:pt x="6" y="0"/>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5" name="Freeform 302"/>
                <p:cNvSpPr>
                  <a:spLocks noEditPoints="1"/>
                </p:cNvSpPr>
                <p:nvPr/>
              </p:nvSpPr>
              <p:spPr bwMode="auto">
                <a:xfrm>
                  <a:off x="4561" y="2411"/>
                  <a:ext cx="12" cy="24"/>
                </a:xfrm>
                <a:custGeom>
                  <a:avLst/>
                  <a:gdLst>
                    <a:gd name="T0" fmla="*/ 12 w 12"/>
                    <a:gd name="T1" fmla="*/ 0 h 24"/>
                    <a:gd name="T2" fmla="*/ 6 w 12"/>
                    <a:gd name="T3" fmla="*/ 0 h 24"/>
                    <a:gd name="T4" fmla="*/ 0 w 12"/>
                    <a:gd name="T5" fmla="*/ 0 h 24"/>
                    <a:gd name="T6" fmla="*/ 0 w 12"/>
                    <a:gd name="T7" fmla="*/ 24 h 24"/>
                    <a:gd name="T8" fmla="*/ 0 w 12"/>
                    <a:gd name="T9" fmla="*/ 24 h 24"/>
                    <a:gd name="T10" fmla="*/ 6 w 12"/>
                    <a:gd name="T11" fmla="*/ 24 h 24"/>
                    <a:gd name="T12" fmla="*/ 12 w 12"/>
                    <a:gd name="T13" fmla="*/ 24 h 24"/>
                    <a:gd name="T14" fmla="*/ 12 w 12"/>
                    <a:gd name="T15" fmla="*/ 24 h 24"/>
                    <a:gd name="T16" fmla="*/ 12 w 12"/>
                    <a:gd name="T17" fmla="*/ 0 h 24"/>
                    <a:gd name="T18" fmla="*/ 12 w 12"/>
                    <a:gd name="T19" fmla="*/ 24 h 24"/>
                    <a:gd name="T20" fmla="*/ 12 w 12"/>
                    <a:gd name="T21" fmla="*/ 24 h 24"/>
                    <a:gd name="T22" fmla="*/ 12 w 12"/>
                    <a:gd name="T23" fmla="*/ 24 h 24"/>
                    <a:gd name="T24" fmla="*/ 12 w 12"/>
                    <a:gd name="T25" fmla="*/ 12 h 24"/>
                    <a:gd name="T26" fmla="*/ 12 w 12"/>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4">
                      <a:moveTo>
                        <a:pt x="12" y="0"/>
                      </a:moveTo>
                      <a:lnTo>
                        <a:pt x="6" y="0"/>
                      </a:lnTo>
                      <a:lnTo>
                        <a:pt x="0" y="0"/>
                      </a:lnTo>
                      <a:lnTo>
                        <a:pt x="0" y="24"/>
                      </a:lnTo>
                      <a:lnTo>
                        <a:pt x="0" y="24"/>
                      </a:lnTo>
                      <a:lnTo>
                        <a:pt x="6" y="24"/>
                      </a:lnTo>
                      <a:lnTo>
                        <a:pt x="12" y="24"/>
                      </a:lnTo>
                      <a:lnTo>
                        <a:pt x="12" y="24"/>
                      </a:lnTo>
                      <a:lnTo>
                        <a:pt x="12" y="0"/>
                      </a:lnTo>
                      <a:close/>
                      <a:moveTo>
                        <a:pt x="12" y="24"/>
                      </a:moveTo>
                      <a:lnTo>
                        <a:pt x="12" y="24"/>
                      </a:lnTo>
                      <a:lnTo>
                        <a:pt x="12" y="24"/>
                      </a:lnTo>
                      <a:lnTo>
                        <a:pt x="12" y="12"/>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76" name="Freeform 303"/>
                <p:cNvSpPr>
                  <a:spLocks noEditPoints="1"/>
                </p:cNvSpPr>
                <p:nvPr/>
              </p:nvSpPr>
              <p:spPr bwMode="auto">
                <a:xfrm>
                  <a:off x="4549" y="2411"/>
                  <a:ext cx="24" cy="24"/>
                </a:xfrm>
                <a:custGeom>
                  <a:avLst/>
                  <a:gdLst>
                    <a:gd name="T0" fmla="*/ 0 w 24"/>
                    <a:gd name="T1" fmla="*/ 6 h 24"/>
                    <a:gd name="T2" fmla="*/ 0 w 24"/>
                    <a:gd name="T3" fmla="*/ 12 h 24"/>
                    <a:gd name="T4" fmla="*/ 18 w 24"/>
                    <a:gd name="T5" fmla="*/ 24 h 24"/>
                    <a:gd name="T6" fmla="*/ 24 w 24"/>
                    <a:gd name="T7" fmla="*/ 18 h 24"/>
                    <a:gd name="T8" fmla="*/ 0 w 24"/>
                    <a:gd name="T9" fmla="*/ 6 h 24"/>
                    <a:gd name="T10" fmla="*/ 12 w 24"/>
                    <a:gd name="T11" fmla="*/ 0 h 24"/>
                    <a:gd name="T12" fmla="*/ 6 w 24"/>
                    <a:gd name="T13" fmla="*/ 0 h 24"/>
                    <a:gd name="T14" fmla="*/ 0 w 24"/>
                    <a:gd name="T15" fmla="*/ 6 h 24"/>
                    <a:gd name="T16" fmla="*/ 12 w 24"/>
                    <a:gd name="T17" fmla="*/ 12 h 24"/>
                    <a:gd name="T18" fmla="*/ 12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6"/>
                      </a:moveTo>
                      <a:lnTo>
                        <a:pt x="0" y="12"/>
                      </a:lnTo>
                      <a:lnTo>
                        <a:pt x="18" y="24"/>
                      </a:lnTo>
                      <a:lnTo>
                        <a:pt x="24" y="18"/>
                      </a:lnTo>
                      <a:lnTo>
                        <a:pt x="0" y="6"/>
                      </a:lnTo>
                      <a:close/>
                      <a:moveTo>
                        <a:pt x="12" y="0"/>
                      </a:moveTo>
                      <a:lnTo>
                        <a:pt x="6" y="0"/>
                      </a:lnTo>
                      <a:lnTo>
                        <a:pt x="0" y="6"/>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7" name="Freeform 304"/>
                <p:cNvSpPr>
                  <a:spLocks/>
                </p:cNvSpPr>
                <p:nvPr/>
              </p:nvSpPr>
              <p:spPr bwMode="auto">
                <a:xfrm>
                  <a:off x="4537" y="2423"/>
                  <a:ext cx="18" cy="18"/>
                </a:xfrm>
                <a:custGeom>
                  <a:avLst/>
                  <a:gdLst>
                    <a:gd name="T0" fmla="*/ 12 w 18"/>
                    <a:gd name="T1" fmla="*/ 0 h 18"/>
                    <a:gd name="T2" fmla="*/ 0 w 18"/>
                    <a:gd name="T3" fmla="*/ 18 h 18"/>
                    <a:gd name="T4" fmla="*/ 18 w 18"/>
                    <a:gd name="T5" fmla="*/ 18 h 18"/>
                    <a:gd name="T6" fmla="*/ 18 w 18"/>
                    <a:gd name="T7" fmla="*/ 6 h 18"/>
                    <a:gd name="T8" fmla="*/ 12 w 18"/>
                    <a:gd name="T9" fmla="*/ 0 h 18"/>
                  </a:gdLst>
                  <a:ahLst/>
                  <a:cxnLst>
                    <a:cxn ang="0">
                      <a:pos x="T0" y="T1"/>
                    </a:cxn>
                    <a:cxn ang="0">
                      <a:pos x="T2" y="T3"/>
                    </a:cxn>
                    <a:cxn ang="0">
                      <a:pos x="T4" y="T5"/>
                    </a:cxn>
                    <a:cxn ang="0">
                      <a:pos x="T6" y="T7"/>
                    </a:cxn>
                    <a:cxn ang="0">
                      <a:pos x="T8" y="T9"/>
                    </a:cxn>
                  </a:cxnLst>
                  <a:rect l="0" t="0" r="r" b="b"/>
                  <a:pathLst>
                    <a:path w="18" h="18">
                      <a:moveTo>
                        <a:pt x="12" y="0"/>
                      </a:moveTo>
                      <a:lnTo>
                        <a:pt x="0" y="18"/>
                      </a:lnTo>
                      <a:lnTo>
                        <a:pt x="18" y="18"/>
                      </a:lnTo>
                      <a:lnTo>
                        <a:pt x="18" y="6"/>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78" name="Freeform 305"/>
                <p:cNvSpPr>
                  <a:spLocks/>
                </p:cNvSpPr>
                <p:nvPr/>
              </p:nvSpPr>
              <p:spPr bwMode="auto">
                <a:xfrm>
                  <a:off x="4525" y="2429"/>
                  <a:ext cx="18" cy="30"/>
                </a:xfrm>
                <a:custGeom>
                  <a:avLst/>
                  <a:gdLst>
                    <a:gd name="T0" fmla="*/ 12 w 18"/>
                    <a:gd name="T1" fmla="*/ 6 h 30"/>
                    <a:gd name="T2" fmla="*/ 6 w 18"/>
                    <a:gd name="T3" fmla="*/ 12 h 30"/>
                    <a:gd name="T4" fmla="*/ 6 w 18"/>
                    <a:gd name="T5" fmla="*/ 18 h 30"/>
                    <a:gd name="T6" fmla="*/ 6 w 18"/>
                    <a:gd name="T7" fmla="*/ 18 h 30"/>
                    <a:gd name="T8" fmla="*/ 6 w 18"/>
                    <a:gd name="T9" fmla="*/ 24 h 30"/>
                    <a:gd name="T10" fmla="*/ 6 w 18"/>
                    <a:gd name="T11" fmla="*/ 24 h 30"/>
                    <a:gd name="T12" fmla="*/ 6 w 18"/>
                    <a:gd name="T13" fmla="*/ 30 h 30"/>
                    <a:gd name="T14" fmla="*/ 0 w 18"/>
                    <a:gd name="T15" fmla="*/ 30 h 30"/>
                    <a:gd name="T16" fmla="*/ 0 w 18"/>
                    <a:gd name="T17" fmla="*/ 30 h 30"/>
                    <a:gd name="T18" fmla="*/ 0 w 18"/>
                    <a:gd name="T19" fmla="*/ 24 h 30"/>
                    <a:gd name="T20" fmla="*/ 6 w 18"/>
                    <a:gd name="T21" fmla="*/ 24 h 30"/>
                    <a:gd name="T22" fmla="*/ 6 w 18"/>
                    <a:gd name="T23" fmla="*/ 18 h 30"/>
                    <a:gd name="T24" fmla="*/ 6 w 18"/>
                    <a:gd name="T25" fmla="*/ 18 h 30"/>
                    <a:gd name="T26" fmla="*/ 6 w 18"/>
                    <a:gd name="T27" fmla="*/ 12 h 30"/>
                    <a:gd name="T28" fmla="*/ 6 w 18"/>
                    <a:gd name="T29" fmla="*/ 12 h 30"/>
                    <a:gd name="T30" fmla="*/ 6 w 18"/>
                    <a:gd name="T31" fmla="*/ 6 h 30"/>
                    <a:gd name="T32" fmla="*/ 12 w 18"/>
                    <a:gd name="T33" fmla="*/ 6 h 30"/>
                    <a:gd name="T34" fmla="*/ 18 w 18"/>
                    <a:gd name="T35" fmla="*/ 0 h 30"/>
                    <a:gd name="T36" fmla="*/ 12 w 18"/>
                    <a:gd name="T37" fmla="*/ 6 h 30"/>
                    <a:gd name="T38" fmla="*/ 12 w 18"/>
                    <a:gd name="T3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30">
                      <a:moveTo>
                        <a:pt x="12" y="6"/>
                      </a:moveTo>
                      <a:lnTo>
                        <a:pt x="6" y="12"/>
                      </a:lnTo>
                      <a:lnTo>
                        <a:pt x="6" y="18"/>
                      </a:lnTo>
                      <a:lnTo>
                        <a:pt x="6" y="18"/>
                      </a:lnTo>
                      <a:lnTo>
                        <a:pt x="6" y="24"/>
                      </a:lnTo>
                      <a:lnTo>
                        <a:pt x="6" y="24"/>
                      </a:lnTo>
                      <a:lnTo>
                        <a:pt x="6" y="30"/>
                      </a:lnTo>
                      <a:lnTo>
                        <a:pt x="0" y="30"/>
                      </a:lnTo>
                      <a:lnTo>
                        <a:pt x="0" y="30"/>
                      </a:lnTo>
                      <a:lnTo>
                        <a:pt x="0" y="24"/>
                      </a:lnTo>
                      <a:lnTo>
                        <a:pt x="6" y="24"/>
                      </a:lnTo>
                      <a:lnTo>
                        <a:pt x="6" y="18"/>
                      </a:lnTo>
                      <a:lnTo>
                        <a:pt x="6" y="18"/>
                      </a:lnTo>
                      <a:lnTo>
                        <a:pt x="6" y="12"/>
                      </a:lnTo>
                      <a:lnTo>
                        <a:pt x="6" y="12"/>
                      </a:lnTo>
                      <a:lnTo>
                        <a:pt x="6" y="6"/>
                      </a:lnTo>
                      <a:lnTo>
                        <a:pt x="12" y="6"/>
                      </a:lnTo>
                      <a:lnTo>
                        <a:pt x="18" y="0"/>
                      </a:lnTo>
                      <a:lnTo>
                        <a:pt x="12" y="6"/>
                      </a:lnTo>
                      <a:lnTo>
                        <a:pt x="12" y="6"/>
                      </a:lnTo>
                      <a:close/>
                    </a:path>
                  </a:pathLst>
                </a:custGeom>
                <a:solidFill>
                  <a:srgbClr val="00FF00"/>
                </a:solidFill>
                <a:ln w="9525">
                  <a:solidFill>
                    <a:srgbClr val="00FF00"/>
                  </a:solidFill>
                  <a:round/>
                  <a:headEnd/>
                  <a:tailEnd/>
                </a:ln>
              </p:spPr>
              <p:txBody>
                <a:bodyPr/>
                <a:lstStyle/>
                <a:p>
                  <a:endParaRPr lang="zh-CN" altLang="en-US"/>
                </a:p>
              </p:txBody>
            </p:sp>
            <p:sp>
              <p:nvSpPr>
                <p:cNvPr id="379" name="Freeform 306"/>
                <p:cNvSpPr>
                  <a:spLocks/>
                </p:cNvSpPr>
                <p:nvPr/>
              </p:nvSpPr>
              <p:spPr bwMode="auto">
                <a:xfrm>
                  <a:off x="4525" y="2423"/>
                  <a:ext cx="18" cy="30"/>
                </a:xfrm>
                <a:custGeom>
                  <a:avLst/>
                  <a:gdLst>
                    <a:gd name="T0" fmla="*/ 6 w 18"/>
                    <a:gd name="T1" fmla="*/ 0 h 30"/>
                    <a:gd name="T2" fmla="*/ 0 w 18"/>
                    <a:gd name="T3" fmla="*/ 6 h 30"/>
                    <a:gd name="T4" fmla="*/ 12 w 18"/>
                    <a:gd name="T5" fmla="*/ 30 h 30"/>
                    <a:gd name="T6" fmla="*/ 18 w 18"/>
                    <a:gd name="T7" fmla="*/ 24 h 30"/>
                    <a:gd name="T8" fmla="*/ 6 w 18"/>
                    <a:gd name="T9" fmla="*/ 0 h 30"/>
                  </a:gdLst>
                  <a:ahLst/>
                  <a:cxnLst>
                    <a:cxn ang="0">
                      <a:pos x="T0" y="T1"/>
                    </a:cxn>
                    <a:cxn ang="0">
                      <a:pos x="T2" y="T3"/>
                    </a:cxn>
                    <a:cxn ang="0">
                      <a:pos x="T4" y="T5"/>
                    </a:cxn>
                    <a:cxn ang="0">
                      <a:pos x="T6" y="T7"/>
                    </a:cxn>
                    <a:cxn ang="0">
                      <a:pos x="T8" y="T9"/>
                    </a:cxn>
                  </a:cxnLst>
                  <a:rect l="0" t="0" r="r" b="b"/>
                  <a:pathLst>
                    <a:path w="18" h="30">
                      <a:moveTo>
                        <a:pt x="6" y="0"/>
                      </a:moveTo>
                      <a:lnTo>
                        <a:pt x="0" y="6"/>
                      </a:lnTo>
                      <a:lnTo>
                        <a:pt x="12" y="30"/>
                      </a:lnTo>
                      <a:lnTo>
                        <a:pt x="18" y="24"/>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80" name="Freeform 307"/>
                <p:cNvSpPr>
                  <a:spLocks noEditPoints="1"/>
                </p:cNvSpPr>
                <p:nvPr/>
              </p:nvSpPr>
              <p:spPr bwMode="auto">
                <a:xfrm>
                  <a:off x="4519" y="2429"/>
                  <a:ext cx="30" cy="30"/>
                </a:xfrm>
                <a:custGeom>
                  <a:avLst/>
                  <a:gdLst>
                    <a:gd name="T0" fmla="*/ 0 w 30"/>
                    <a:gd name="T1" fmla="*/ 12 h 30"/>
                    <a:gd name="T2" fmla="*/ 0 w 30"/>
                    <a:gd name="T3" fmla="*/ 12 h 30"/>
                    <a:gd name="T4" fmla="*/ 0 w 30"/>
                    <a:gd name="T5" fmla="*/ 12 h 30"/>
                    <a:gd name="T6" fmla="*/ 6 w 30"/>
                    <a:gd name="T7" fmla="*/ 12 h 30"/>
                    <a:gd name="T8" fmla="*/ 12 w 30"/>
                    <a:gd name="T9" fmla="*/ 6 h 30"/>
                    <a:gd name="T10" fmla="*/ 18 w 30"/>
                    <a:gd name="T11" fmla="*/ 30 h 30"/>
                    <a:gd name="T12" fmla="*/ 24 w 30"/>
                    <a:gd name="T13" fmla="*/ 18 h 30"/>
                    <a:gd name="T14" fmla="*/ 30 w 30"/>
                    <a:gd name="T15" fmla="*/ 12 h 30"/>
                    <a:gd name="T16" fmla="*/ 24 w 30"/>
                    <a:gd name="T17" fmla="*/ 6 h 30"/>
                    <a:gd name="T18" fmla="*/ 0 w 30"/>
                    <a:gd name="T19" fmla="*/ 12 h 30"/>
                    <a:gd name="T20" fmla="*/ 6 w 30"/>
                    <a:gd name="T21" fmla="*/ 0 h 30"/>
                    <a:gd name="T22" fmla="*/ 0 w 30"/>
                    <a:gd name="T23" fmla="*/ 6 h 30"/>
                    <a:gd name="T24" fmla="*/ 0 w 30"/>
                    <a:gd name="T25" fmla="*/ 12 h 30"/>
                    <a:gd name="T26" fmla="*/ 12 w 30"/>
                    <a:gd name="T27" fmla="*/ 12 h 30"/>
                    <a:gd name="T28" fmla="*/ 6 w 3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0" y="12"/>
                      </a:moveTo>
                      <a:lnTo>
                        <a:pt x="0" y="12"/>
                      </a:lnTo>
                      <a:lnTo>
                        <a:pt x="0" y="12"/>
                      </a:lnTo>
                      <a:lnTo>
                        <a:pt x="6" y="12"/>
                      </a:lnTo>
                      <a:lnTo>
                        <a:pt x="12" y="6"/>
                      </a:lnTo>
                      <a:lnTo>
                        <a:pt x="18" y="30"/>
                      </a:lnTo>
                      <a:lnTo>
                        <a:pt x="24" y="18"/>
                      </a:lnTo>
                      <a:lnTo>
                        <a:pt x="30" y="12"/>
                      </a:lnTo>
                      <a:lnTo>
                        <a:pt x="24" y="6"/>
                      </a:lnTo>
                      <a:lnTo>
                        <a:pt x="0" y="12"/>
                      </a:lnTo>
                      <a:close/>
                      <a:moveTo>
                        <a:pt x="6" y="0"/>
                      </a:moveTo>
                      <a:lnTo>
                        <a:pt x="0" y="6"/>
                      </a:lnTo>
                      <a:lnTo>
                        <a:pt x="0" y="12"/>
                      </a:lnTo>
                      <a:lnTo>
                        <a:pt x="12" y="12"/>
                      </a:lnTo>
                      <a:lnTo>
                        <a:pt x="6" y="0"/>
                      </a:lnTo>
                      <a:close/>
                    </a:path>
                  </a:pathLst>
                </a:custGeom>
                <a:solidFill>
                  <a:srgbClr val="00FF00"/>
                </a:solidFill>
                <a:ln w="9525">
                  <a:solidFill>
                    <a:srgbClr val="00FF00"/>
                  </a:solidFill>
                  <a:round/>
                  <a:headEnd/>
                  <a:tailEnd/>
                </a:ln>
              </p:spPr>
              <p:txBody>
                <a:bodyPr/>
                <a:lstStyle/>
                <a:p>
                  <a:endParaRPr lang="zh-CN" altLang="en-US"/>
                </a:p>
              </p:txBody>
            </p:sp>
            <p:sp>
              <p:nvSpPr>
                <p:cNvPr id="381" name="Freeform 308"/>
                <p:cNvSpPr>
                  <a:spLocks noEditPoints="1"/>
                </p:cNvSpPr>
                <p:nvPr/>
              </p:nvSpPr>
              <p:spPr bwMode="auto">
                <a:xfrm>
                  <a:off x="4519" y="2435"/>
                  <a:ext cx="24" cy="30"/>
                </a:xfrm>
                <a:custGeom>
                  <a:avLst/>
                  <a:gdLst>
                    <a:gd name="T0" fmla="*/ 0 w 24"/>
                    <a:gd name="T1" fmla="*/ 12 h 30"/>
                    <a:gd name="T2" fmla="*/ 0 w 24"/>
                    <a:gd name="T3" fmla="*/ 12 h 30"/>
                    <a:gd name="T4" fmla="*/ 0 w 24"/>
                    <a:gd name="T5" fmla="*/ 12 h 30"/>
                    <a:gd name="T6" fmla="*/ 0 w 24"/>
                    <a:gd name="T7" fmla="*/ 12 h 30"/>
                    <a:gd name="T8" fmla="*/ 0 w 24"/>
                    <a:gd name="T9" fmla="*/ 12 h 30"/>
                    <a:gd name="T10" fmla="*/ 0 w 24"/>
                    <a:gd name="T11" fmla="*/ 12 h 30"/>
                    <a:gd name="T12" fmla="*/ 6 w 24"/>
                    <a:gd name="T13" fmla="*/ 30 h 30"/>
                    <a:gd name="T14" fmla="*/ 18 w 24"/>
                    <a:gd name="T15" fmla="*/ 24 h 30"/>
                    <a:gd name="T16" fmla="*/ 24 w 24"/>
                    <a:gd name="T17" fmla="*/ 18 h 30"/>
                    <a:gd name="T18" fmla="*/ 24 w 24"/>
                    <a:gd name="T19" fmla="*/ 18 h 30"/>
                    <a:gd name="T20" fmla="*/ 24 w 24"/>
                    <a:gd name="T21" fmla="*/ 12 h 30"/>
                    <a:gd name="T22" fmla="*/ 0 w 24"/>
                    <a:gd name="T23" fmla="*/ 12 h 30"/>
                    <a:gd name="T24" fmla="*/ 12 w 24"/>
                    <a:gd name="T25" fmla="*/ 0 h 30"/>
                    <a:gd name="T26" fmla="*/ 0 w 24"/>
                    <a:gd name="T27" fmla="*/ 0 h 30"/>
                    <a:gd name="T28" fmla="*/ 0 w 24"/>
                    <a:gd name="T29" fmla="*/ 12 h 30"/>
                    <a:gd name="T30" fmla="*/ 12 w 24"/>
                    <a:gd name="T31" fmla="*/ 12 h 30"/>
                    <a:gd name="T32" fmla="*/ 12 w 24"/>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0">
                      <a:moveTo>
                        <a:pt x="0" y="12"/>
                      </a:moveTo>
                      <a:lnTo>
                        <a:pt x="0" y="12"/>
                      </a:lnTo>
                      <a:lnTo>
                        <a:pt x="0" y="12"/>
                      </a:lnTo>
                      <a:lnTo>
                        <a:pt x="0" y="12"/>
                      </a:lnTo>
                      <a:lnTo>
                        <a:pt x="0" y="12"/>
                      </a:lnTo>
                      <a:lnTo>
                        <a:pt x="0" y="12"/>
                      </a:lnTo>
                      <a:lnTo>
                        <a:pt x="6" y="30"/>
                      </a:lnTo>
                      <a:lnTo>
                        <a:pt x="18" y="24"/>
                      </a:lnTo>
                      <a:lnTo>
                        <a:pt x="24" y="18"/>
                      </a:lnTo>
                      <a:lnTo>
                        <a:pt x="24" y="18"/>
                      </a:lnTo>
                      <a:lnTo>
                        <a:pt x="24" y="12"/>
                      </a:lnTo>
                      <a:lnTo>
                        <a:pt x="0" y="12"/>
                      </a:lnTo>
                      <a:close/>
                      <a:moveTo>
                        <a:pt x="12" y="0"/>
                      </a:moveTo>
                      <a:lnTo>
                        <a:pt x="0" y="0"/>
                      </a:lnTo>
                      <a:lnTo>
                        <a:pt x="0" y="12"/>
                      </a:lnTo>
                      <a:lnTo>
                        <a:pt x="12" y="12"/>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82" name="Freeform 309"/>
                <p:cNvSpPr>
                  <a:spLocks noEditPoints="1"/>
                </p:cNvSpPr>
                <p:nvPr/>
              </p:nvSpPr>
              <p:spPr bwMode="auto">
                <a:xfrm>
                  <a:off x="4513" y="2441"/>
                  <a:ext cx="24" cy="24"/>
                </a:xfrm>
                <a:custGeom>
                  <a:avLst/>
                  <a:gdLst>
                    <a:gd name="T0" fmla="*/ 6 w 24"/>
                    <a:gd name="T1" fmla="*/ 6 h 24"/>
                    <a:gd name="T2" fmla="*/ 6 w 24"/>
                    <a:gd name="T3" fmla="*/ 12 h 24"/>
                    <a:gd name="T4" fmla="*/ 0 w 24"/>
                    <a:gd name="T5" fmla="*/ 12 h 24"/>
                    <a:gd name="T6" fmla="*/ 24 w 24"/>
                    <a:gd name="T7" fmla="*/ 24 h 24"/>
                    <a:gd name="T8" fmla="*/ 24 w 24"/>
                    <a:gd name="T9" fmla="*/ 24 h 24"/>
                    <a:gd name="T10" fmla="*/ 24 w 24"/>
                    <a:gd name="T11" fmla="*/ 18 h 24"/>
                    <a:gd name="T12" fmla="*/ 6 w 24"/>
                    <a:gd name="T13" fmla="*/ 6 h 24"/>
                    <a:gd name="T14" fmla="*/ 24 w 24"/>
                    <a:gd name="T15" fmla="*/ 0 h 24"/>
                    <a:gd name="T16" fmla="*/ 12 w 24"/>
                    <a:gd name="T17" fmla="*/ 0 h 24"/>
                    <a:gd name="T18" fmla="*/ 6 w 24"/>
                    <a:gd name="T19" fmla="*/ 6 h 24"/>
                    <a:gd name="T20" fmla="*/ 18 w 24"/>
                    <a:gd name="T21" fmla="*/ 12 h 24"/>
                    <a:gd name="T22" fmla="*/ 24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6" y="6"/>
                      </a:moveTo>
                      <a:lnTo>
                        <a:pt x="6" y="12"/>
                      </a:lnTo>
                      <a:lnTo>
                        <a:pt x="0" y="12"/>
                      </a:lnTo>
                      <a:lnTo>
                        <a:pt x="24" y="24"/>
                      </a:lnTo>
                      <a:lnTo>
                        <a:pt x="24" y="24"/>
                      </a:lnTo>
                      <a:lnTo>
                        <a:pt x="24" y="18"/>
                      </a:lnTo>
                      <a:lnTo>
                        <a:pt x="6" y="6"/>
                      </a:lnTo>
                      <a:close/>
                      <a:moveTo>
                        <a:pt x="24" y="0"/>
                      </a:moveTo>
                      <a:lnTo>
                        <a:pt x="12" y="0"/>
                      </a:lnTo>
                      <a:lnTo>
                        <a:pt x="6" y="6"/>
                      </a:lnTo>
                      <a:lnTo>
                        <a:pt x="18" y="12"/>
                      </a:lnTo>
                      <a:lnTo>
                        <a:pt x="24" y="0"/>
                      </a:lnTo>
                      <a:close/>
                    </a:path>
                  </a:pathLst>
                </a:custGeom>
                <a:solidFill>
                  <a:srgbClr val="00FF00"/>
                </a:solidFill>
                <a:ln w="9525">
                  <a:solidFill>
                    <a:srgbClr val="00FF00"/>
                  </a:solidFill>
                  <a:round/>
                  <a:headEnd/>
                  <a:tailEnd/>
                </a:ln>
              </p:spPr>
              <p:txBody>
                <a:bodyPr/>
                <a:lstStyle/>
                <a:p>
                  <a:endParaRPr lang="zh-CN" altLang="en-US"/>
                </a:p>
              </p:txBody>
            </p:sp>
            <p:sp>
              <p:nvSpPr>
                <p:cNvPr id="383" name="Freeform 310"/>
                <p:cNvSpPr>
                  <a:spLocks noEditPoints="1"/>
                </p:cNvSpPr>
                <p:nvPr/>
              </p:nvSpPr>
              <p:spPr bwMode="auto">
                <a:xfrm>
                  <a:off x="4513" y="2447"/>
                  <a:ext cx="24" cy="18"/>
                </a:xfrm>
                <a:custGeom>
                  <a:avLst/>
                  <a:gdLst>
                    <a:gd name="T0" fmla="*/ 24 w 24"/>
                    <a:gd name="T1" fmla="*/ 12 h 18"/>
                    <a:gd name="T2" fmla="*/ 24 w 24"/>
                    <a:gd name="T3" fmla="*/ 12 h 18"/>
                    <a:gd name="T4" fmla="*/ 24 w 24"/>
                    <a:gd name="T5" fmla="*/ 12 h 18"/>
                    <a:gd name="T6" fmla="*/ 6 w 24"/>
                    <a:gd name="T7" fmla="*/ 0 h 18"/>
                    <a:gd name="T8" fmla="*/ 0 w 24"/>
                    <a:gd name="T9" fmla="*/ 6 h 18"/>
                    <a:gd name="T10" fmla="*/ 0 w 24"/>
                    <a:gd name="T11" fmla="*/ 12 h 18"/>
                    <a:gd name="T12" fmla="*/ 24 w 24"/>
                    <a:gd name="T13" fmla="*/ 12 h 18"/>
                    <a:gd name="T14" fmla="*/ 0 w 24"/>
                    <a:gd name="T15" fmla="*/ 6 h 18"/>
                    <a:gd name="T16" fmla="*/ 24 w 24"/>
                    <a:gd name="T17" fmla="*/ 12 h 18"/>
                    <a:gd name="T18" fmla="*/ 0 w 24"/>
                    <a:gd name="T19" fmla="*/ 12 h 18"/>
                    <a:gd name="T20" fmla="*/ 24 w 24"/>
                    <a:gd name="T21" fmla="*/ 18 h 18"/>
                    <a:gd name="T22" fmla="*/ 0 w 24"/>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12"/>
                      </a:moveTo>
                      <a:lnTo>
                        <a:pt x="24" y="12"/>
                      </a:lnTo>
                      <a:lnTo>
                        <a:pt x="24" y="12"/>
                      </a:lnTo>
                      <a:lnTo>
                        <a:pt x="6" y="0"/>
                      </a:lnTo>
                      <a:lnTo>
                        <a:pt x="0" y="6"/>
                      </a:lnTo>
                      <a:lnTo>
                        <a:pt x="0" y="12"/>
                      </a:lnTo>
                      <a:lnTo>
                        <a:pt x="24" y="12"/>
                      </a:lnTo>
                      <a:close/>
                      <a:moveTo>
                        <a:pt x="0" y="6"/>
                      </a:moveTo>
                      <a:lnTo>
                        <a:pt x="24" y="12"/>
                      </a:lnTo>
                      <a:lnTo>
                        <a:pt x="0" y="12"/>
                      </a:lnTo>
                      <a:lnTo>
                        <a:pt x="24" y="18"/>
                      </a:lnTo>
                      <a:lnTo>
                        <a:pt x="0" y="6"/>
                      </a:lnTo>
                      <a:close/>
                    </a:path>
                  </a:pathLst>
                </a:custGeom>
                <a:solidFill>
                  <a:srgbClr val="00FF00"/>
                </a:solidFill>
                <a:ln w="9525">
                  <a:solidFill>
                    <a:srgbClr val="00FF00"/>
                  </a:solidFill>
                  <a:round/>
                  <a:headEnd/>
                  <a:tailEnd/>
                </a:ln>
              </p:spPr>
              <p:txBody>
                <a:bodyPr/>
                <a:lstStyle/>
                <a:p>
                  <a:endParaRPr lang="zh-CN" altLang="en-US"/>
                </a:p>
              </p:txBody>
            </p:sp>
            <p:sp>
              <p:nvSpPr>
                <p:cNvPr id="384" name="Freeform 311"/>
                <p:cNvSpPr>
                  <a:spLocks noEditPoints="1"/>
                </p:cNvSpPr>
                <p:nvPr/>
              </p:nvSpPr>
              <p:spPr bwMode="auto">
                <a:xfrm>
                  <a:off x="4519" y="2441"/>
                  <a:ext cx="24" cy="24"/>
                </a:xfrm>
                <a:custGeom>
                  <a:avLst/>
                  <a:gdLst>
                    <a:gd name="T0" fmla="*/ 12 w 24"/>
                    <a:gd name="T1" fmla="*/ 24 h 24"/>
                    <a:gd name="T2" fmla="*/ 18 w 24"/>
                    <a:gd name="T3" fmla="*/ 18 h 24"/>
                    <a:gd name="T4" fmla="*/ 24 w 24"/>
                    <a:gd name="T5" fmla="*/ 6 h 24"/>
                    <a:gd name="T6" fmla="*/ 0 w 24"/>
                    <a:gd name="T7" fmla="*/ 6 h 24"/>
                    <a:gd name="T8" fmla="*/ 0 w 24"/>
                    <a:gd name="T9" fmla="*/ 6 h 24"/>
                    <a:gd name="T10" fmla="*/ 0 w 24"/>
                    <a:gd name="T11" fmla="*/ 0 h 24"/>
                    <a:gd name="T12" fmla="*/ 12 w 24"/>
                    <a:gd name="T13" fmla="*/ 24 h 24"/>
                    <a:gd name="T14" fmla="*/ 0 w 24"/>
                    <a:gd name="T15" fmla="*/ 0 h 24"/>
                    <a:gd name="T16" fmla="*/ 0 w 24"/>
                    <a:gd name="T17" fmla="*/ 6 h 24"/>
                    <a:gd name="T18" fmla="*/ 0 w 24"/>
                    <a:gd name="T19" fmla="*/ 6 h 24"/>
                    <a:gd name="T20" fmla="*/ 6 w 24"/>
                    <a:gd name="T21" fmla="*/ 12 h 24"/>
                    <a:gd name="T22" fmla="*/ 0 w 2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4">
                      <a:moveTo>
                        <a:pt x="12" y="24"/>
                      </a:moveTo>
                      <a:lnTo>
                        <a:pt x="18" y="18"/>
                      </a:lnTo>
                      <a:lnTo>
                        <a:pt x="24" y="6"/>
                      </a:lnTo>
                      <a:lnTo>
                        <a:pt x="0" y="6"/>
                      </a:lnTo>
                      <a:lnTo>
                        <a:pt x="0" y="6"/>
                      </a:lnTo>
                      <a:lnTo>
                        <a:pt x="0" y="0"/>
                      </a:lnTo>
                      <a:lnTo>
                        <a:pt x="12" y="24"/>
                      </a:lnTo>
                      <a:close/>
                      <a:moveTo>
                        <a:pt x="0" y="0"/>
                      </a:moveTo>
                      <a:lnTo>
                        <a:pt x="0" y="6"/>
                      </a:lnTo>
                      <a:lnTo>
                        <a:pt x="0" y="6"/>
                      </a:lnTo>
                      <a:lnTo>
                        <a:pt x="6" y="12"/>
                      </a:lnTo>
                      <a:lnTo>
                        <a:pt x="0" y="0"/>
                      </a:lnTo>
                      <a:close/>
                    </a:path>
                  </a:pathLst>
                </a:custGeom>
                <a:solidFill>
                  <a:srgbClr val="00FF00"/>
                </a:solidFill>
                <a:ln w="9525">
                  <a:solidFill>
                    <a:srgbClr val="00FF00"/>
                  </a:solidFill>
                  <a:round/>
                  <a:headEnd/>
                  <a:tailEnd/>
                </a:ln>
              </p:spPr>
              <p:txBody>
                <a:bodyPr/>
                <a:lstStyle/>
                <a:p>
                  <a:endParaRPr lang="zh-CN" altLang="en-US"/>
                </a:p>
              </p:txBody>
            </p:sp>
            <p:sp>
              <p:nvSpPr>
                <p:cNvPr id="385" name="Freeform 312"/>
                <p:cNvSpPr>
                  <a:spLocks noEditPoints="1"/>
                </p:cNvSpPr>
                <p:nvPr/>
              </p:nvSpPr>
              <p:spPr bwMode="auto">
                <a:xfrm>
                  <a:off x="4519" y="2429"/>
                  <a:ext cx="24" cy="24"/>
                </a:xfrm>
                <a:custGeom>
                  <a:avLst/>
                  <a:gdLst>
                    <a:gd name="T0" fmla="*/ 24 w 24"/>
                    <a:gd name="T1" fmla="*/ 24 h 24"/>
                    <a:gd name="T2" fmla="*/ 24 w 24"/>
                    <a:gd name="T3" fmla="*/ 12 h 24"/>
                    <a:gd name="T4" fmla="*/ 24 w 24"/>
                    <a:gd name="T5" fmla="*/ 6 h 24"/>
                    <a:gd name="T6" fmla="*/ 18 w 24"/>
                    <a:gd name="T7" fmla="*/ 0 h 24"/>
                    <a:gd name="T8" fmla="*/ 0 w 24"/>
                    <a:gd name="T9" fmla="*/ 18 h 24"/>
                    <a:gd name="T10" fmla="*/ 0 w 24"/>
                    <a:gd name="T11" fmla="*/ 18 h 24"/>
                    <a:gd name="T12" fmla="*/ 0 w 24"/>
                    <a:gd name="T13" fmla="*/ 12 h 24"/>
                    <a:gd name="T14" fmla="*/ 24 w 24"/>
                    <a:gd name="T15" fmla="*/ 24 h 24"/>
                    <a:gd name="T16" fmla="*/ 0 w 24"/>
                    <a:gd name="T17" fmla="*/ 12 h 24"/>
                    <a:gd name="T18" fmla="*/ 0 w 24"/>
                    <a:gd name="T19" fmla="*/ 18 h 24"/>
                    <a:gd name="T20" fmla="*/ 0 w 24"/>
                    <a:gd name="T21" fmla="*/ 18 h 24"/>
                    <a:gd name="T22" fmla="*/ 12 w 24"/>
                    <a:gd name="T23" fmla="*/ 18 h 24"/>
                    <a:gd name="T24" fmla="*/ 0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24"/>
                      </a:moveTo>
                      <a:lnTo>
                        <a:pt x="24" y="12"/>
                      </a:lnTo>
                      <a:lnTo>
                        <a:pt x="24" y="6"/>
                      </a:lnTo>
                      <a:lnTo>
                        <a:pt x="18" y="0"/>
                      </a:lnTo>
                      <a:lnTo>
                        <a:pt x="0" y="18"/>
                      </a:lnTo>
                      <a:lnTo>
                        <a:pt x="0" y="18"/>
                      </a:lnTo>
                      <a:lnTo>
                        <a:pt x="0" y="12"/>
                      </a:lnTo>
                      <a:lnTo>
                        <a:pt x="24" y="24"/>
                      </a:lnTo>
                      <a:close/>
                      <a:moveTo>
                        <a:pt x="0" y="12"/>
                      </a:moveTo>
                      <a:lnTo>
                        <a:pt x="0" y="18"/>
                      </a:lnTo>
                      <a:lnTo>
                        <a:pt x="0" y="18"/>
                      </a:lnTo>
                      <a:lnTo>
                        <a:pt x="12" y="18"/>
                      </a:lnTo>
                      <a:lnTo>
                        <a:pt x="0" y="12"/>
                      </a:lnTo>
                      <a:close/>
                    </a:path>
                  </a:pathLst>
                </a:custGeom>
                <a:solidFill>
                  <a:srgbClr val="00FF00"/>
                </a:solidFill>
                <a:ln w="9525">
                  <a:solidFill>
                    <a:srgbClr val="00FF00"/>
                  </a:solidFill>
                  <a:round/>
                  <a:headEnd/>
                  <a:tailEnd/>
                </a:ln>
              </p:spPr>
              <p:txBody>
                <a:bodyPr/>
                <a:lstStyle/>
                <a:p>
                  <a:endParaRPr lang="zh-CN" altLang="en-US"/>
                </a:p>
              </p:txBody>
            </p:sp>
            <p:sp>
              <p:nvSpPr>
                <p:cNvPr id="386" name="Freeform 313"/>
                <p:cNvSpPr>
                  <a:spLocks noEditPoints="1"/>
                </p:cNvSpPr>
                <p:nvPr/>
              </p:nvSpPr>
              <p:spPr bwMode="auto">
                <a:xfrm>
                  <a:off x="4519" y="2423"/>
                  <a:ext cx="18" cy="24"/>
                </a:xfrm>
                <a:custGeom>
                  <a:avLst/>
                  <a:gdLst>
                    <a:gd name="T0" fmla="*/ 18 w 18"/>
                    <a:gd name="T1" fmla="*/ 6 h 24"/>
                    <a:gd name="T2" fmla="*/ 18 w 18"/>
                    <a:gd name="T3" fmla="*/ 6 h 24"/>
                    <a:gd name="T4" fmla="*/ 18 w 18"/>
                    <a:gd name="T5" fmla="*/ 12 h 24"/>
                    <a:gd name="T6" fmla="*/ 18 w 18"/>
                    <a:gd name="T7" fmla="*/ 18 h 24"/>
                    <a:gd name="T8" fmla="*/ 18 w 18"/>
                    <a:gd name="T9" fmla="*/ 18 h 24"/>
                    <a:gd name="T10" fmla="*/ 6 w 18"/>
                    <a:gd name="T11" fmla="*/ 0 h 24"/>
                    <a:gd name="T12" fmla="*/ 0 w 18"/>
                    <a:gd name="T13" fmla="*/ 6 h 24"/>
                    <a:gd name="T14" fmla="*/ 0 w 18"/>
                    <a:gd name="T15" fmla="*/ 12 h 24"/>
                    <a:gd name="T16" fmla="*/ 0 w 18"/>
                    <a:gd name="T17" fmla="*/ 18 h 24"/>
                    <a:gd name="T18" fmla="*/ 0 w 18"/>
                    <a:gd name="T19" fmla="*/ 24 h 24"/>
                    <a:gd name="T20" fmla="*/ 18 w 18"/>
                    <a:gd name="T21" fmla="*/ 6 h 24"/>
                    <a:gd name="T22" fmla="*/ 18 w 18"/>
                    <a:gd name="T23" fmla="*/ 6 h 24"/>
                    <a:gd name="T24" fmla="*/ 18 w 18"/>
                    <a:gd name="T25" fmla="*/ 6 h 24"/>
                    <a:gd name="T26" fmla="*/ 18 w 18"/>
                    <a:gd name="T27" fmla="*/ 6 h 24"/>
                    <a:gd name="T28" fmla="*/ 12 w 18"/>
                    <a:gd name="T29" fmla="*/ 18 h 24"/>
                    <a:gd name="T30" fmla="*/ 18 w 18"/>
                    <a:gd name="T3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8" y="6"/>
                      </a:moveTo>
                      <a:lnTo>
                        <a:pt x="18" y="6"/>
                      </a:lnTo>
                      <a:lnTo>
                        <a:pt x="18" y="12"/>
                      </a:lnTo>
                      <a:lnTo>
                        <a:pt x="18" y="18"/>
                      </a:lnTo>
                      <a:lnTo>
                        <a:pt x="18" y="18"/>
                      </a:lnTo>
                      <a:lnTo>
                        <a:pt x="6" y="0"/>
                      </a:lnTo>
                      <a:lnTo>
                        <a:pt x="0" y="6"/>
                      </a:lnTo>
                      <a:lnTo>
                        <a:pt x="0" y="12"/>
                      </a:lnTo>
                      <a:lnTo>
                        <a:pt x="0" y="18"/>
                      </a:lnTo>
                      <a:lnTo>
                        <a:pt x="0" y="24"/>
                      </a:lnTo>
                      <a:lnTo>
                        <a:pt x="18" y="6"/>
                      </a:lnTo>
                      <a:close/>
                      <a:moveTo>
                        <a:pt x="18" y="6"/>
                      </a:moveTo>
                      <a:lnTo>
                        <a:pt x="18" y="6"/>
                      </a:lnTo>
                      <a:lnTo>
                        <a:pt x="18" y="6"/>
                      </a:lnTo>
                      <a:lnTo>
                        <a:pt x="12" y="18"/>
                      </a:lnTo>
                      <a:lnTo>
                        <a:pt x="18" y="6"/>
                      </a:lnTo>
                      <a:close/>
                    </a:path>
                  </a:pathLst>
                </a:custGeom>
                <a:solidFill>
                  <a:srgbClr val="00FF00"/>
                </a:solidFill>
                <a:ln w="9525">
                  <a:solidFill>
                    <a:srgbClr val="00FF00"/>
                  </a:solidFill>
                  <a:round/>
                  <a:headEnd/>
                  <a:tailEnd/>
                </a:ln>
              </p:spPr>
              <p:txBody>
                <a:bodyPr/>
                <a:lstStyle/>
                <a:p>
                  <a:endParaRPr lang="zh-CN" altLang="en-US"/>
                </a:p>
              </p:txBody>
            </p:sp>
            <p:sp>
              <p:nvSpPr>
                <p:cNvPr id="387" name="Freeform 314"/>
                <p:cNvSpPr>
                  <a:spLocks noEditPoints="1"/>
                </p:cNvSpPr>
                <p:nvPr/>
              </p:nvSpPr>
              <p:spPr bwMode="auto">
                <a:xfrm>
                  <a:off x="4525" y="2417"/>
                  <a:ext cx="18" cy="24"/>
                </a:xfrm>
                <a:custGeom>
                  <a:avLst/>
                  <a:gdLst>
                    <a:gd name="T0" fmla="*/ 18 w 18"/>
                    <a:gd name="T1" fmla="*/ 24 h 24"/>
                    <a:gd name="T2" fmla="*/ 18 w 18"/>
                    <a:gd name="T3" fmla="*/ 24 h 24"/>
                    <a:gd name="T4" fmla="*/ 12 w 18"/>
                    <a:gd name="T5" fmla="*/ 24 h 24"/>
                    <a:gd name="T6" fmla="*/ 18 w 18"/>
                    <a:gd name="T7" fmla="*/ 0 h 24"/>
                    <a:gd name="T8" fmla="*/ 6 w 18"/>
                    <a:gd name="T9" fmla="*/ 6 h 24"/>
                    <a:gd name="T10" fmla="*/ 0 w 18"/>
                    <a:gd name="T11" fmla="*/ 6 h 24"/>
                    <a:gd name="T12" fmla="*/ 18 w 18"/>
                    <a:gd name="T13" fmla="*/ 24 h 24"/>
                    <a:gd name="T14" fmla="*/ 12 w 18"/>
                    <a:gd name="T15" fmla="*/ 24 h 24"/>
                    <a:gd name="T16" fmla="*/ 18 w 18"/>
                    <a:gd name="T17" fmla="*/ 24 h 24"/>
                    <a:gd name="T18" fmla="*/ 18 w 18"/>
                    <a:gd name="T19" fmla="*/ 24 h 24"/>
                    <a:gd name="T20" fmla="*/ 6 w 18"/>
                    <a:gd name="T21" fmla="*/ 18 h 24"/>
                    <a:gd name="T22" fmla="*/ 12 w 18"/>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4">
                      <a:moveTo>
                        <a:pt x="18" y="24"/>
                      </a:moveTo>
                      <a:lnTo>
                        <a:pt x="18" y="24"/>
                      </a:lnTo>
                      <a:lnTo>
                        <a:pt x="12" y="24"/>
                      </a:lnTo>
                      <a:lnTo>
                        <a:pt x="18" y="0"/>
                      </a:lnTo>
                      <a:lnTo>
                        <a:pt x="6" y="6"/>
                      </a:lnTo>
                      <a:lnTo>
                        <a:pt x="0" y="6"/>
                      </a:lnTo>
                      <a:lnTo>
                        <a:pt x="18" y="24"/>
                      </a:lnTo>
                      <a:close/>
                      <a:moveTo>
                        <a:pt x="12" y="24"/>
                      </a:moveTo>
                      <a:lnTo>
                        <a:pt x="18" y="24"/>
                      </a:lnTo>
                      <a:lnTo>
                        <a:pt x="18" y="24"/>
                      </a:lnTo>
                      <a:lnTo>
                        <a:pt x="6" y="18"/>
                      </a:lnTo>
                      <a:lnTo>
                        <a:pt x="12" y="24"/>
                      </a:lnTo>
                      <a:close/>
                    </a:path>
                  </a:pathLst>
                </a:custGeom>
                <a:solidFill>
                  <a:srgbClr val="00FF00"/>
                </a:solidFill>
                <a:ln w="9525">
                  <a:solidFill>
                    <a:srgbClr val="00FF00"/>
                  </a:solidFill>
                  <a:round/>
                  <a:headEnd/>
                  <a:tailEnd/>
                </a:ln>
              </p:spPr>
              <p:txBody>
                <a:bodyPr/>
                <a:lstStyle/>
                <a:p>
                  <a:endParaRPr lang="zh-CN" altLang="en-US"/>
                </a:p>
              </p:txBody>
            </p:sp>
            <p:sp>
              <p:nvSpPr>
                <p:cNvPr id="388" name="Freeform 315"/>
                <p:cNvSpPr>
                  <a:spLocks noEditPoints="1"/>
                </p:cNvSpPr>
                <p:nvPr/>
              </p:nvSpPr>
              <p:spPr bwMode="auto">
                <a:xfrm>
                  <a:off x="4525" y="2417"/>
                  <a:ext cx="30" cy="18"/>
                </a:xfrm>
                <a:custGeom>
                  <a:avLst/>
                  <a:gdLst>
                    <a:gd name="T0" fmla="*/ 6 w 30"/>
                    <a:gd name="T1" fmla="*/ 12 h 18"/>
                    <a:gd name="T2" fmla="*/ 0 w 30"/>
                    <a:gd name="T3" fmla="*/ 18 h 18"/>
                    <a:gd name="T4" fmla="*/ 24 w 30"/>
                    <a:gd name="T5" fmla="*/ 18 h 18"/>
                    <a:gd name="T6" fmla="*/ 30 w 30"/>
                    <a:gd name="T7" fmla="*/ 18 h 18"/>
                    <a:gd name="T8" fmla="*/ 6 w 30"/>
                    <a:gd name="T9" fmla="*/ 12 h 18"/>
                    <a:gd name="T10" fmla="*/ 30 w 30"/>
                    <a:gd name="T11" fmla="*/ 18 h 18"/>
                    <a:gd name="T12" fmla="*/ 30 w 30"/>
                    <a:gd name="T13" fmla="*/ 6 h 18"/>
                    <a:gd name="T14" fmla="*/ 18 w 30"/>
                    <a:gd name="T15" fmla="*/ 0 h 18"/>
                    <a:gd name="T16" fmla="*/ 18 w 30"/>
                    <a:gd name="T17" fmla="*/ 12 h 18"/>
                    <a:gd name="T18" fmla="*/ 30 w 30"/>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6" y="12"/>
                      </a:moveTo>
                      <a:lnTo>
                        <a:pt x="0" y="18"/>
                      </a:lnTo>
                      <a:lnTo>
                        <a:pt x="24" y="18"/>
                      </a:lnTo>
                      <a:lnTo>
                        <a:pt x="30" y="18"/>
                      </a:lnTo>
                      <a:lnTo>
                        <a:pt x="6" y="12"/>
                      </a:lnTo>
                      <a:close/>
                      <a:moveTo>
                        <a:pt x="30" y="18"/>
                      </a:moveTo>
                      <a:lnTo>
                        <a:pt x="30" y="6"/>
                      </a:lnTo>
                      <a:lnTo>
                        <a:pt x="18" y="0"/>
                      </a:lnTo>
                      <a:lnTo>
                        <a:pt x="18" y="12"/>
                      </a:lnTo>
                      <a:lnTo>
                        <a:pt x="30" y="18"/>
                      </a:lnTo>
                      <a:close/>
                    </a:path>
                  </a:pathLst>
                </a:custGeom>
                <a:solidFill>
                  <a:srgbClr val="00FF00"/>
                </a:solidFill>
                <a:ln w="9525">
                  <a:solidFill>
                    <a:srgbClr val="00FF00"/>
                  </a:solidFill>
                  <a:round/>
                  <a:headEnd/>
                  <a:tailEnd/>
                </a:ln>
              </p:spPr>
              <p:txBody>
                <a:bodyPr/>
                <a:lstStyle/>
                <a:p>
                  <a:endParaRPr lang="zh-CN" altLang="en-US"/>
                </a:p>
              </p:txBody>
            </p:sp>
            <p:sp>
              <p:nvSpPr>
                <p:cNvPr id="389" name="Freeform 316"/>
                <p:cNvSpPr>
                  <a:spLocks/>
                </p:cNvSpPr>
                <p:nvPr/>
              </p:nvSpPr>
              <p:spPr bwMode="auto">
                <a:xfrm>
                  <a:off x="4537" y="2435"/>
                  <a:ext cx="12" cy="12"/>
                </a:xfrm>
                <a:custGeom>
                  <a:avLst/>
                  <a:gdLst>
                    <a:gd name="T0" fmla="*/ 6 w 12"/>
                    <a:gd name="T1" fmla="*/ 12 h 12"/>
                    <a:gd name="T2" fmla="*/ 12 w 12"/>
                    <a:gd name="T3" fmla="*/ 6 h 12"/>
                    <a:gd name="T4" fmla="*/ 12 w 12"/>
                    <a:gd name="T5" fmla="*/ 0 h 12"/>
                    <a:gd name="T6" fmla="*/ 0 w 12"/>
                    <a:gd name="T7" fmla="*/ 0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lnTo>
                        <a:pt x="12" y="6"/>
                      </a:lnTo>
                      <a:lnTo>
                        <a:pt x="12" y="0"/>
                      </a:lnTo>
                      <a:lnTo>
                        <a:pt x="0" y="0"/>
                      </a:lnTo>
                      <a:lnTo>
                        <a:pt x="6" y="12"/>
                      </a:lnTo>
                      <a:close/>
                    </a:path>
                  </a:pathLst>
                </a:custGeom>
                <a:solidFill>
                  <a:srgbClr val="00FF00"/>
                </a:solidFill>
                <a:ln w="9525">
                  <a:solidFill>
                    <a:srgbClr val="00FF00"/>
                  </a:solidFill>
                  <a:round/>
                  <a:headEnd/>
                  <a:tailEnd/>
                </a:ln>
              </p:spPr>
              <p:txBody>
                <a:bodyPr/>
                <a:lstStyle/>
                <a:p>
                  <a:endParaRPr lang="zh-CN" altLang="en-US"/>
                </a:p>
              </p:txBody>
            </p:sp>
            <p:sp>
              <p:nvSpPr>
                <p:cNvPr id="390" name="Freeform 317"/>
                <p:cNvSpPr>
                  <a:spLocks/>
                </p:cNvSpPr>
                <p:nvPr/>
              </p:nvSpPr>
              <p:spPr bwMode="auto">
                <a:xfrm>
                  <a:off x="4537" y="2370"/>
                  <a:ext cx="30" cy="77"/>
                </a:xfrm>
                <a:custGeom>
                  <a:avLst/>
                  <a:gdLst>
                    <a:gd name="T0" fmla="*/ 12 w 30"/>
                    <a:gd name="T1" fmla="*/ 0 h 77"/>
                    <a:gd name="T2" fmla="*/ 6 w 30"/>
                    <a:gd name="T3" fmla="*/ 6 h 77"/>
                    <a:gd name="T4" fmla="*/ 6 w 30"/>
                    <a:gd name="T5" fmla="*/ 12 h 77"/>
                    <a:gd name="T6" fmla="*/ 0 w 30"/>
                    <a:gd name="T7" fmla="*/ 35 h 77"/>
                    <a:gd name="T8" fmla="*/ 6 w 30"/>
                    <a:gd name="T9" fmla="*/ 65 h 77"/>
                    <a:gd name="T10" fmla="*/ 6 w 30"/>
                    <a:gd name="T11" fmla="*/ 77 h 77"/>
                    <a:gd name="T12" fmla="*/ 12 w 30"/>
                    <a:gd name="T13" fmla="*/ 77 h 77"/>
                    <a:gd name="T14" fmla="*/ 18 w 30"/>
                    <a:gd name="T15" fmla="*/ 77 h 77"/>
                    <a:gd name="T16" fmla="*/ 24 w 30"/>
                    <a:gd name="T17" fmla="*/ 65 h 77"/>
                    <a:gd name="T18" fmla="*/ 30 w 30"/>
                    <a:gd name="T19" fmla="*/ 35 h 77"/>
                    <a:gd name="T20" fmla="*/ 24 w 30"/>
                    <a:gd name="T21" fmla="*/ 12 h 77"/>
                    <a:gd name="T22" fmla="*/ 18 w 30"/>
                    <a:gd name="T23" fmla="*/ 6 h 77"/>
                    <a:gd name="T24" fmla="*/ 12 w 30"/>
                    <a:gd name="T25" fmla="*/ 0 h 77"/>
                    <a:gd name="T26" fmla="*/ 12 w 30"/>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77">
                      <a:moveTo>
                        <a:pt x="12" y="0"/>
                      </a:moveTo>
                      <a:lnTo>
                        <a:pt x="6" y="6"/>
                      </a:lnTo>
                      <a:lnTo>
                        <a:pt x="6" y="12"/>
                      </a:lnTo>
                      <a:lnTo>
                        <a:pt x="0" y="35"/>
                      </a:lnTo>
                      <a:lnTo>
                        <a:pt x="6" y="65"/>
                      </a:lnTo>
                      <a:lnTo>
                        <a:pt x="6" y="77"/>
                      </a:lnTo>
                      <a:lnTo>
                        <a:pt x="12" y="77"/>
                      </a:lnTo>
                      <a:lnTo>
                        <a:pt x="18" y="77"/>
                      </a:lnTo>
                      <a:lnTo>
                        <a:pt x="24" y="65"/>
                      </a:lnTo>
                      <a:lnTo>
                        <a:pt x="30" y="35"/>
                      </a:lnTo>
                      <a:lnTo>
                        <a:pt x="24" y="12"/>
                      </a:lnTo>
                      <a:lnTo>
                        <a:pt x="18" y="6"/>
                      </a:lnTo>
                      <a:lnTo>
                        <a:pt x="12" y="0"/>
                      </a:lnTo>
                      <a:lnTo>
                        <a:pt x="12" y="0"/>
                      </a:lnTo>
                      <a:close/>
                    </a:path>
                  </a:pathLst>
                </a:custGeom>
                <a:solidFill>
                  <a:srgbClr val="00FF00"/>
                </a:solidFill>
                <a:ln w="9525">
                  <a:solidFill>
                    <a:srgbClr val="00FF00"/>
                  </a:solidFill>
                  <a:round/>
                  <a:headEnd/>
                  <a:tailEnd/>
                </a:ln>
              </p:spPr>
              <p:txBody>
                <a:bodyPr/>
                <a:lstStyle/>
                <a:p>
                  <a:endParaRPr lang="zh-CN" altLang="en-US"/>
                </a:p>
              </p:txBody>
            </p:sp>
            <p:sp>
              <p:nvSpPr>
                <p:cNvPr id="391" name="Freeform 318"/>
                <p:cNvSpPr>
                  <a:spLocks/>
                </p:cNvSpPr>
                <p:nvPr/>
              </p:nvSpPr>
              <p:spPr bwMode="auto">
                <a:xfrm>
                  <a:off x="4525" y="2358"/>
                  <a:ext cx="30" cy="47"/>
                </a:xfrm>
                <a:custGeom>
                  <a:avLst/>
                  <a:gdLst>
                    <a:gd name="T0" fmla="*/ 24 w 30"/>
                    <a:gd name="T1" fmla="*/ 0 h 47"/>
                    <a:gd name="T2" fmla="*/ 12 w 30"/>
                    <a:gd name="T3" fmla="*/ 6 h 47"/>
                    <a:gd name="T4" fmla="*/ 6 w 30"/>
                    <a:gd name="T5" fmla="*/ 18 h 47"/>
                    <a:gd name="T6" fmla="*/ 0 w 30"/>
                    <a:gd name="T7" fmla="*/ 47 h 47"/>
                    <a:gd name="T8" fmla="*/ 24 w 30"/>
                    <a:gd name="T9" fmla="*/ 47 h 47"/>
                    <a:gd name="T10" fmla="*/ 24 w 30"/>
                    <a:gd name="T11" fmla="*/ 36 h 47"/>
                    <a:gd name="T12" fmla="*/ 24 w 30"/>
                    <a:gd name="T13" fmla="*/ 30 h 47"/>
                    <a:gd name="T14" fmla="*/ 30 w 30"/>
                    <a:gd name="T15" fmla="*/ 24 h 47"/>
                    <a:gd name="T16" fmla="*/ 24 w 30"/>
                    <a:gd name="T17" fmla="*/ 24 h 47"/>
                    <a:gd name="T18" fmla="*/ 24 w 30"/>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7">
                      <a:moveTo>
                        <a:pt x="24" y="0"/>
                      </a:moveTo>
                      <a:lnTo>
                        <a:pt x="12" y="6"/>
                      </a:lnTo>
                      <a:lnTo>
                        <a:pt x="6" y="18"/>
                      </a:lnTo>
                      <a:lnTo>
                        <a:pt x="0" y="47"/>
                      </a:lnTo>
                      <a:lnTo>
                        <a:pt x="24" y="47"/>
                      </a:lnTo>
                      <a:lnTo>
                        <a:pt x="24" y="36"/>
                      </a:lnTo>
                      <a:lnTo>
                        <a:pt x="24" y="30"/>
                      </a:lnTo>
                      <a:lnTo>
                        <a:pt x="30" y="24"/>
                      </a:lnTo>
                      <a:lnTo>
                        <a:pt x="24" y="24"/>
                      </a:lnTo>
                      <a:lnTo>
                        <a:pt x="24" y="0"/>
                      </a:lnTo>
                      <a:close/>
                    </a:path>
                  </a:pathLst>
                </a:custGeom>
                <a:solidFill>
                  <a:srgbClr val="00FF00"/>
                </a:solidFill>
                <a:ln w="9525">
                  <a:solidFill>
                    <a:srgbClr val="00FF00"/>
                  </a:solidFill>
                  <a:round/>
                  <a:headEnd/>
                  <a:tailEnd/>
                </a:ln>
              </p:spPr>
              <p:txBody>
                <a:bodyPr/>
                <a:lstStyle/>
                <a:p>
                  <a:endParaRPr lang="zh-CN" altLang="en-US"/>
                </a:p>
              </p:txBody>
            </p:sp>
          </p:grpSp>
          <p:sp>
            <p:nvSpPr>
              <p:cNvPr id="211" name="Freeform 319"/>
              <p:cNvSpPr>
                <a:spLocks noEditPoints="1"/>
              </p:cNvSpPr>
              <p:nvPr/>
            </p:nvSpPr>
            <p:spPr bwMode="auto">
              <a:xfrm>
                <a:off x="4524" y="2386"/>
                <a:ext cx="30" cy="54"/>
              </a:xfrm>
              <a:custGeom>
                <a:avLst/>
                <a:gdLst>
                  <a:gd name="T0" fmla="*/ 0 w 30"/>
                  <a:gd name="T1" fmla="*/ 0 h 54"/>
                  <a:gd name="T2" fmla="*/ 6 w 30"/>
                  <a:gd name="T3" fmla="*/ 36 h 54"/>
                  <a:gd name="T4" fmla="*/ 12 w 30"/>
                  <a:gd name="T5" fmla="*/ 48 h 54"/>
                  <a:gd name="T6" fmla="*/ 24 w 30"/>
                  <a:gd name="T7" fmla="*/ 54 h 54"/>
                  <a:gd name="T8" fmla="*/ 24 w 30"/>
                  <a:gd name="T9" fmla="*/ 30 h 54"/>
                  <a:gd name="T10" fmla="*/ 30 w 30"/>
                  <a:gd name="T11" fmla="*/ 30 h 54"/>
                  <a:gd name="T12" fmla="*/ 30 w 30"/>
                  <a:gd name="T13" fmla="*/ 24 h 54"/>
                  <a:gd name="T14" fmla="*/ 24 w 30"/>
                  <a:gd name="T15" fmla="*/ 0 h 54"/>
                  <a:gd name="T16" fmla="*/ 0 w 30"/>
                  <a:gd name="T17" fmla="*/ 0 h 54"/>
                  <a:gd name="T18" fmla="*/ 24 w 30"/>
                  <a:gd name="T19" fmla="*/ 0 h 54"/>
                  <a:gd name="T20" fmla="*/ 24 w 30"/>
                  <a:gd name="T21" fmla="*/ 0 h 54"/>
                  <a:gd name="T22" fmla="*/ 12 w 30"/>
                  <a:gd name="T23" fmla="*/ 0 h 54"/>
                  <a:gd name="T24" fmla="*/ 24 w 30"/>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0"/>
                    </a:moveTo>
                    <a:lnTo>
                      <a:pt x="6" y="36"/>
                    </a:lnTo>
                    <a:lnTo>
                      <a:pt x="12" y="48"/>
                    </a:lnTo>
                    <a:lnTo>
                      <a:pt x="24" y="54"/>
                    </a:lnTo>
                    <a:lnTo>
                      <a:pt x="24" y="30"/>
                    </a:lnTo>
                    <a:lnTo>
                      <a:pt x="30" y="30"/>
                    </a:lnTo>
                    <a:lnTo>
                      <a:pt x="30" y="24"/>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320"/>
              <p:cNvSpPr>
                <a:spLocks noEditPoints="1"/>
              </p:cNvSpPr>
              <p:nvPr/>
            </p:nvSpPr>
            <p:spPr bwMode="auto">
              <a:xfrm>
                <a:off x="4548" y="2386"/>
                <a:ext cx="30" cy="54"/>
              </a:xfrm>
              <a:custGeom>
                <a:avLst/>
                <a:gdLst>
                  <a:gd name="T0" fmla="*/ 0 w 30"/>
                  <a:gd name="T1" fmla="*/ 54 h 54"/>
                  <a:gd name="T2" fmla="*/ 12 w 30"/>
                  <a:gd name="T3" fmla="*/ 48 h 54"/>
                  <a:gd name="T4" fmla="*/ 24 w 30"/>
                  <a:gd name="T5" fmla="*/ 36 h 54"/>
                  <a:gd name="T6" fmla="*/ 30 w 30"/>
                  <a:gd name="T7" fmla="*/ 0 h 54"/>
                  <a:gd name="T8" fmla="*/ 6 w 30"/>
                  <a:gd name="T9" fmla="*/ 0 h 54"/>
                  <a:gd name="T10" fmla="*/ 0 w 30"/>
                  <a:gd name="T11" fmla="*/ 24 h 54"/>
                  <a:gd name="T12" fmla="*/ 0 w 30"/>
                  <a:gd name="T13" fmla="*/ 30 h 54"/>
                  <a:gd name="T14" fmla="*/ 0 w 30"/>
                  <a:gd name="T15" fmla="*/ 30 h 54"/>
                  <a:gd name="T16" fmla="*/ 0 w 30"/>
                  <a:gd name="T17" fmla="*/ 54 h 54"/>
                  <a:gd name="T18" fmla="*/ 0 w 30"/>
                  <a:gd name="T19" fmla="*/ 30 h 54"/>
                  <a:gd name="T20" fmla="*/ 0 w 30"/>
                  <a:gd name="T21" fmla="*/ 30 h 54"/>
                  <a:gd name="T22" fmla="*/ 0 w 30"/>
                  <a:gd name="T23" fmla="*/ 42 h 54"/>
                  <a:gd name="T24" fmla="*/ 0 w 30"/>
                  <a:gd name="T25"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4">
                    <a:moveTo>
                      <a:pt x="0" y="54"/>
                    </a:moveTo>
                    <a:lnTo>
                      <a:pt x="12" y="48"/>
                    </a:lnTo>
                    <a:lnTo>
                      <a:pt x="24" y="36"/>
                    </a:lnTo>
                    <a:lnTo>
                      <a:pt x="30" y="0"/>
                    </a:lnTo>
                    <a:lnTo>
                      <a:pt x="6" y="0"/>
                    </a:lnTo>
                    <a:lnTo>
                      <a:pt x="0" y="24"/>
                    </a:lnTo>
                    <a:lnTo>
                      <a:pt x="0" y="30"/>
                    </a:lnTo>
                    <a:lnTo>
                      <a:pt x="0" y="30"/>
                    </a:lnTo>
                    <a:lnTo>
                      <a:pt x="0" y="54"/>
                    </a:lnTo>
                    <a:close/>
                    <a:moveTo>
                      <a:pt x="0" y="30"/>
                    </a:moveTo>
                    <a:lnTo>
                      <a:pt x="0" y="30"/>
                    </a:lnTo>
                    <a:lnTo>
                      <a:pt x="0" y="42"/>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321"/>
              <p:cNvSpPr>
                <a:spLocks noEditPoints="1"/>
              </p:cNvSpPr>
              <p:nvPr/>
            </p:nvSpPr>
            <p:spPr bwMode="auto">
              <a:xfrm>
                <a:off x="4548" y="2339"/>
                <a:ext cx="30" cy="47"/>
              </a:xfrm>
              <a:custGeom>
                <a:avLst/>
                <a:gdLst>
                  <a:gd name="T0" fmla="*/ 30 w 30"/>
                  <a:gd name="T1" fmla="*/ 47 h 47"/>
                  <a:gd name="T2" fmla="*/ 24 w 30"/>
                  <a:gd name="T3" fmla="*/ 18 h 47"/>
                  <a:gd name="T4" fmla="*/ 12 w 30"/>
                  <a:gd name="T5" fmla="*/ 6 h 47"/>
                  <a:gd name="T6" fmla="*/ 0 w 30"/>
                  <a:gd name="T7" fmla="*/ 0 h 47"/>
                  <a:gd name="T8" fmla="*/ 0 w 30"/>
                  <a:gd name="T9" fmla="*/ 24 h 47"/>
                  <a:gd name="T10" fmla="*/ 0 w 30"/>
                  <a:gd name="T11" fmla="*/ 24 h 47"/>
                  <a:gd name="T12" fmla="*/ 0 w 30"/>
                  <a:gd name="T13" fmla="*/ 30 h 47"/>
                  <a:gd name="T14" fmla="*/ 6 w 30"/>
                  <a:gd name="T15" fmla="*/ 47 h 47"/>
                  <a:gd name="T16" fmla="*/ 30 w 30"/>
                  <a:gd name="T17" fmla="*/ 47 h 47"/>
                  <a:gd name="T18" fmla="*/ 6 w 30"/>
                  <a:gd name="T19" fmla="*/ 47 h 47"/>
                  <a:gd name="T20" fmla="*/ 6 w 30"/>
                  <a:gd name="T21" fmla="*/ 47 h 47"/>
                  <a:gd name="T22" fmla="*/ 18 w 30"/>
                  <a:gd name="T23" fmla="*/ 47 h 47"/>
                  <a:gd name="T24" fmla="*/ 6 w 30"/>
                  <a:gd name="T2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7">
                    <a:moveTo>
                      <a:pt x="30" y="47"/>
                    </a:moveTo>
                    <a:lnTo>
                      <a:pt x="24" y="18"/>
                    </a:lnTo>
                    <a:lnTo>
                      <a:pt x="12" y="6"/>
                    </a:lnTo>
                    <a:lnTo>
                      <a:pt x="0" y="0"/>
                    </a:lnTo>
                    <a:lnTo>
                      <a:pt x="0" y="24"/>
                    </a:lnTo>
                    <a:lnTo>
                      <a:pt x="0" y="24"/>
                    </a:lnTo>
                    <a:lnTo>
                      <a:pt x="0" y="30"/>
                    </a:lnTo>
                    <a:lnTo>
                      <a:pt x="6" y="47"/>
                    </a:lnTo>
                    <a:lnTo>
                      <a:pt x="30" y="47"/>
                    </a:lnTo>
                    <a:close/>
                    <a:moveTo>
                      <a:pt x="6" y="47"/>
                    </a:moveTo>
                    <a:lnTo>
                      <a:pt x="6" y="47"/>
                    </a:lnTo>
                    <a:lnTo>
                      <a:pt x="18" y="47"/>
                    </a:lnTo>
                    <a:lnTo>
                      <a:pt x="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322"/>
              <p:cNvSpPr>
                <a:spLocks/>
              </p:cNvSpPr>
              <p:nvPr/>
            </p:nvSpPr>
            <p:spPr bwMode="auto">
              <a:xfrm>
                <a:off x="4548" y="2351"/>
                <a:ext cx="1" cy="12"/>
              </a:xfrm>
              <a:custGeom>
                <a:avLst/>
                <a:gdLst>
                  <a:gd name="T0" fmla="*/ 12 h 12"/>
                  <a:gd name="T1" fmla="*/ 12 h 12"/>
                  <a:gd name="T2" fmla="*/ 12 h 12"/>
                  <a:gd name="T3" fmla="*/ 0 h 12"/>
                  <a:gd name="T4" fmla="*/ 12 h 12"/>
                </a:gdLst>
                <a:ahLst/>
                <a:cxnLst>
                  <a:cxn ang="0">
                    <a:pos x="0" y="T0"/>
                  </a:cxn>
                  <a:cxn ang="0">
                    <a:pos x="0" y="T1"/>
                  </a:cxn>
                  <a:cxn ang="0">
                    <a:pos x="0" y="T2"/>
                  </a:cxn>
                  <a:cxn ang="0">
                    <a:pos x="0" y="T3"/>
                  </a:cxn>
                  <a:cxn ang="0">
                    <a:pos x="0" y="T4"/>
                  </a:cxn>
                </a:cxnLst>
                <a:rect l="0" t="0" r="r" b="b"/>
                <a:pathLst>
                  <a:path h="12">
                    <a:moveTo>
                      <a:pt x="0" y="12"/>
                    </a:moveTo>
                    <a:lnTo>
                      <a:pt x="0" y="12"/>
                    </a:ln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323"/>
              <p:cNvSpPr>
                <a:spLocks/>
              </p:cNvSpPr>
              <p:nvPr/>
            </p:nvSpPr>
            <p:spPr bwMode="auto">
              <a:xfrm>
                <a:off x="4536" y="2428"/>
                <a:ext cx="24" cy="12"/>
              </a:xfrm>
              <a:custGeom>
                <a:avLst/>
                <a:gdLst>
                  <a:gd name="T0" fmla="*/ 6 w 24"/>
                  <a:gd name="T1" fmla="*/ 0 h 12"/>
                  <a:gd name="T2" fmla="*/ 6 w 24"/>
                  <a:gd name="T3" fmla="*/ 6 h 12"/>
                  <a:gd name="T4" fmla="*/ 0 w 24"/>
                  <a:gd name="T5" fmla="*/ 6 h 12"/>
                  <a:gd name="T6" fmla="*/ 6 w 24"/>
                  <a:gd name="T7" fmla="*/ 12 h 12"/>
                  <a:gd name="T8" fmla="*/ 6 w 24"/>
                  <a:gd name="T9" fmla="*/ 12 h 12"/>
                  <a:gd name="T10" fmla="*/ 18 w 24"/>
                  <a:gd name="T11" fmla="*/ 12 h 12"/>
                  <a:gd name="T12" fmla="*/ 24 w 24"/>
                  <a:gd name="T13" fmla="*/ 12 h 12"/>
                  <a:gd name="T14" fmla="*/ 24 w 24"/>
                  <a:gd name="T15" fmla="*/ 6 h 12"/>
                  <a:gd name="T16" fmla="*/ 24 w 24"/>
                  <a:gd name="T17" fmla="*/ 6 h 12"/>
                  <a:gd name="T18" fmla="*/ 18 w 24"/>
                  <a:gd name="T19" fmla="*/ 0 h 12"/>
                  <a:gd name="T20" fmla="*/ 6 w 24"/>
                  <a:gd name="T21" fmla="*/ 0 h 12"/>
                  <a:gd name="T22" fmla="*/ 6 w 2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2">
                    <a:moveTo>
                      <a:pt x="6" y="0"/>
                    </a:moveTo>
                    <a:lnTo>
                      <a:pt x="6" y="6"/>
                    </a:lnTo>
                    <a:lnTo>
                      <a:pt x="0" y="6"/>
                    </a:lnTo>
                    <a:lnTo>
                      <a:pt x="6" y="12"/>
                    </a:lnTo>
                    <a:lnTo>
                      <a:pt x="6" y="12"/>
                    </a:lnTo>
                    <a:lnTo>
                      <a:pt x="18" y="12"/>
                    </a:lnTo>
                    <a:lnTo>
                      <a:pt x="24" y="12"/>
                    </a:lnTo>
                    <a:lnTo>
                      <a:pt x="24" y="6"/>
                    </a:lnTo>
                    <a:lnTo>
                      <a:pt x="24" y="6"/>
                    </a:lnTo>
                    <a:lnTo>
                      <a:pt x="18" y="0"/>
                    </a:lnTo>
                    <a:lnTo>
                      <a:pt x="6" y="0"/>
                    </a:lnTo>
                    <a:lnTo>
                      <a:pt x="6" y="0"/>
                    </a:lnTo>
                    <a:close/>
                  </a:path>
                </a:pathLst>
              </a:custGeom>
              <a:solidFill>
                <a:srgbClr val="61AC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324"/>
              <p:cNvSpPr>
                <a:spLocks/>
              </p:cNvSpPr>
              <p:nvPr/>
            </p:nvSpPr>
            <p:spPr bwMode="auto">
              <a:xfrm>
                <a:off x="4524" y="2416"/>
                <a:ext cx="24" cy="24"/>
              </a:xfrm>
              <a:custGeom>
                <a:avLst/>
                <a:gdLst>
                  <a:gd name="T0" fmla="*/ 18 w 24"/>
                  <a:gd name="T1" fmla="*/ 0 h 24"/>
                  <a:gd name="T2" fmla="*/ 6 w 24"/>
                  <a:gd name="T3" fmla="*/ 6 h 24"/>
                  <a:gd name="T4" fmla="*/ 0 w 24"/>
                  <a:gd name="T5" fmla="*/ 18 h 24"/>
                  <a:gd name="T6" fmla="*/ 24 w 24"/>
                  <a:gd name="T7" fmla="*/ 18 h 24"/>
                  <a:gd name="T8" fmla="*/ 24 w 24"/>
                  <a:gd name="T9" fmla="*/ 24 h 24"/>
                  <a:gd name="T10" fmla="*/ 18 w 24"/>
                  <a:gd name="T11" fmla="*/ 24 h 24"/>
                  <a:gd name="T12" fmla="*/ 18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8" y="0"/>
                    </a:moveTo>
                    <a:lnTo>
                      <a:pt x="6" y="6"/>
                    </a:lnTo>
                    <a:lnTo>
                      <a:pt x="0" y="18"/>
                    </a:lnTo>
                    <a:lnTo>
                      <a:pt x="24" y="18"/>
                    </a:lnTo>
                    <a:lnTo>
                      <a:pt x="24" y="24"/>
                    </a:lnTo>
                    <a:lnTo>
                      <a:pt x="18"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325"/>
              <p:cNvSpPr>
                <a:spLocks noEditPoints="1"/>
              </p:cNvSpPr>
              <p:nvPr/>
            </p:nvSpPr>
            <p:spPr bwMode="auto">
              <a:xfrm>
                <a:off x="4524" y="2434"/>
                <a:ext cx="24" cy="18"/>
              </a:xfrm>
              <a:custGeom>
                <a:avLst/>
                <a:gdLst>
                  <a:gd name="T0" fmla="*/ 0 w 24"/>
                  <a:gd name="T1" fmla="*/ 0 h 18"/>
                  <a:gd name="T2" fmla="*/ 6 w 24"/>
                  <a:gd name="T3" fmla="*/ 12 h 18"/>
                  <a:gd name="T4" fmla="*/ 18 w 24"/>
                  <a:gd name="T5" fmla="*/ 18 h 18"/>
                  <a:gd name="T6" fmla="*/ 24 w 24"/>
                  <a:gd name="T7" fmla="*/ 0 h 18"/>
                  <a:gd name="T8" fmla="*/ 24 w 24"/>
                  <a:gd name="T9" fmla="*/ 0 h 18"/>
                  <a:gd name="T10" fmla="*/ 0 w 24"/>
                  <a:gd name="T11" fmla="*/ 0 h 18"/>
                  <a:gd name="T12" fmla="*/ 24 w 24"/>
                  <a:gd name="T13" fmla="*/ 0 h 18"/>
                  <a:gd name="T14" fmla="*/ 24 w 24"/>
                  <a:gd name="T15" fmla="*/ 0 h 18"/>
                  <a:gd name="T16" fmla="*/ 12 w 24"/>
                  <a:gd name="T17" fmla="*/ 0 h 18"/>
                  <a:gd name="T18" fmla="*/ 24 w 24"/>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0" y="0"/>
                    </a:moveTo>
                    <a:lnTo>
                      <a:pt x="6" y="12"/>
                    </a:lnTo>
                    <a:lnTo>
                      <a:pt x="18" y="18"/>
                    </a:lnTo>
                    <a:lnTo>
                      <a:pt x="24" y="0"/>
                    </a:lnTo>
                    <a:lnTo>
                      <a:pt x="24" y="0"/>
                    </a:lnTo>
                    <a:lnTo>
                      <a:pt x="0" y="0"/>
                    </a:lnTo>
                    <a:close/>
                    <a:moveTo>
                      <a:pt x="24" y="0"/>
                    </a:moveTo>
                    <a:lnTo>
                      <a:pt x="24" y="0"/>
                    </a:lnTo>
                    <a:lnTo>
                      <a:pt x="12"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326"/>
              <p:cNvSpPr>
                <a:spLocks noEditPoints="1"/>
              </p:cNvSpPr>
              <p:nvPr/>
            </p:nvSpPr>
            <p:spPr bwMode="auto">
              <a:xfrm>
                <a:off x="4542" y="2428"/>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24 h 24"/>
                  <a:gd name="T12" fmla="*/ 0 w 12"/>
                  <a:gd name="T13" fmla="*/ 24 h 24"/>
                  <a:gd name="T14" fmla="*/ 0 w 12"/>
                  <a:gd name="T15" fmla="*/ 24 h 24"/>
                  <a:gd name="T16" fmla="*/ 0 w 12"/>
                  <a:gd name="T17" fmla="*/ 12 h 24"/>
                  <a:gd name="T18" fmla="*/ 0 w 12"/>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4">
                    <a:moveTo>
                      <a:pt x="0" y="24"/>
                    </a:moveTo>
                    <a:lnTo>
                      <a:pt x="12" y="24"/>
                    </a:lnTo>
                    <a:lnTo>
                      <a:pt x="12" y="0"/>
                    </a:lnTo>
                    <a:lnTo>
                      <a:pt x="0" y="0"/>
                    </a:lnTo>
                    <a:lnTo>
                      <a:pt x="0" y="24"/>
                    </a:lnTo>
                    <a:close/>
                    <a:moveTo>
                      <a:pt x="0" y="24"/>
                    </a:moveTo>
                    <a:lnTo>
                      <a:pt x="0" y="24"/>
                    </a:lnTo>
                    <a:lnTo>
                      <a:pt x="0" y="24"/>
                    </a:lnTo>
                    <a:lnTo>
                      <a:pt x="0" y="12"/>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327"/>
              <p:cNvSpPr>
                <a:spLocks noEditPoints="1"/>
              </p:cNvSpPr>
              <p:nvPr/>
            </p:nvSpPr>
            <p:spPr bwMode="auto">
              <a:xfrm>
                <a:off x="4548" y="2434"/>
                <a:ext cx="24" cy="18"/>
              </a:xfrm>
              <a:custGeom>
                <a:avLst/>
                <a:gdLst>
                  <a:gd name="T0" fmla="*/ 12 w 24"/>
                  <a:gd name="T1" fmla="*/ 18 h 18"/>
                  <a:gd name="T2" fmla="*/ 18 w 24"/>
                  <a:gd name="T3" fmla="*/ 12 h 18"/>
                  <a:gd name="T4" fmla="*/ 24 w 24"/>
                  <a:gd name="T5" fmla="*/ 0 h 18"/>
                  <a:gd name="T6" fmla="*/ 0 w 24"/>
                  <a:gd name="T7" fmla="*/ 0 h 18"/>
                  <a:gd name="T8" fmla="*/ 6 w 24"/>
                  <a:gd name="T9" fmla="*/ 0 h 18"/>
                  <a:gd name="T10" fmla="*/ 6 w 24"/>
                  <a:gd name="T11" fmla="*/ 0 h 18"/>
                  <a:gd name="T12" fmla="*/ 12 w 24"/>
                  <a:gd name="T13" fmla="*/ 18 h 18"/>
                  <a:gd name="T14" fmla="*/ 6 w 24"/>
                  <a:gd name="T15" fmla="*/ 18 h 18"/>
                  <a:gd name="T16" fmla="*/ 12 w 24"/>
                  <a:gd name="T17" fmla="*/ 18 h 18"/>
                  <a:gd name="T18" fmla="*/ 12 w 24"/>
                  <a:gd name="T19" fmla="*/ 18 h 18"/>
                  <a:gd name="T20" fmla="*/ 6 w 24"/>
                  <a:gd name="T21" fmla="*/ 6 h 18"/>
                  <a:gd name="T22" fmla="*/ 6 w 24"/>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18"/>
                    </a:moveTo>
                    <a:lnTo>
                      <a:pt x="18" y="12"/>
                    </a:lnTo>
                    <a:lnTo>
                      <a:pt x="24" y="0"/>
                    </a:lnTo>
                    <a:lnTo>
                      <a:pt x="0" y="0"/>
                    </a:lnTo>
                    <a:lnTo>
                      <a:pt x="6" y="0"/>
                    </a:lnTo>
                    <a:lnTo>
                      <a:pt x="6" y="0"/>
                    </a:lnTo>
                    <a:lnTo>
                      <a:pt x="12" y="18"/>
                    </a:lnTo>
                    <a:close/>
                    <a:moveTo>
                      <a:pt x="6" y="18"/>
                    </a:moveTo>
                    <a:lnTo>
                      <a:pt x="12" y="18"/>
                    </a:lnTo>
                    <a:lnTo>
                      <a:pt x="12" y="18"/>
                    </a:lnTo>
                    <a:lnTo>
                      <a:pt x="6" y="6"/>
                    </a:lnTo>
                    <a:lnTo>
                      <a:pt x="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328"/>
              <p:cNvSpPr>
                <a:spLocks noEditPoints="1"/>
              </p:cNvSpPr>
              <p:nvPr/>
            </p:nvSpPr>
            <p:spPr bwMode="auto">
              <a:xfrm>
                <a:off x="4548" y="2416"/>
                <a:ext cx="24" cy="24"/>
              </a:xfrm>
              <a:custGeom>
                <a:avLst/>
                <a:gdLst>
                  <a:gd name="T0" fmla="*/ 24 w 24"/>
                  <a:gd name="T1" fmla="*/ 18 h 24"/>
                  <a:gd name="T2" fmla="*/ 18 w 24"/>
                  <a:gd name="T3" fmla="*/ 6 h 24"/>
                  <a:gd name="T4" fmla="*/ 6 w 24"/>
                  <a:gd name="T5" fmla="*/ 0 h 24"/>
                  <a:gd name="T6" fmla="*/ 6 w 24"/>
                  <a:gd name="T7" fmla="*/ 24 h 24"/>
                  <a:gd name="T8" fmla="*/ 6 w 24"/>
                  <a:gd name="T9" fmla="*/ 24 h 24"/>
                  <a:gd name="T10" fmla="*/ 0 w 24"/>
                  <a:gd name="T11" fmla="*/ 18 h 24"/>
                  <a:gd name="T12" fmla="*/ 24 w 24"/>
                  <a:gd name="T13" fmla="*/ 18 h 24"/>
                  <a:gd name="T14" fmla="*/ 0 w 24"/>
                  <a:gd name="T15" fmla="*/ 18 h 24"/>
                  <a:gd name="T16" fmla="*/ 0 w 24"/>
                  <a:gd name="T17" fmla="*/ 18 h 24"/>
                  <a:gd name="T18" fmla="*/ 12 w 24"/>
                  <a:gd name="T19" fmla="*/ 18 h 24"/>
                  <a:gd name="T20" fmla="*/ 0 w 24"/>
                  <a:gd name="T2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18"/>
                    </a:moveTo>
                    <a:lnTo>
                      <a:pt x="18" y="6"/>
                    </a:lnTo>
                    <a:lnTo>
                      <a:pt x="6" y="0"/>
                    </a:lnTo>
                    <a:lnTo>
                      <a:pt x="6" y="24"/>
                    </a:lnTo>
                    <a:lnTo>
                      <a:pt x="6" y="24"/>
                    </a:lnTo>
                    <a:lnTo>
                      <a:pt x="0" y="18"/>
                    </a:lnTo>
                    <a:lnTo>
                      <a:pt x="24" y="18"/>
                    </a:lnTo>
                    <a:close/>
                    <a:moveTo>
                      <a:pt x="0" y="18"/>
                    </a:moveTo>
                    <a:lnTo>
                      <a:pt x="0" y="18"/>
                    </a:lnTo>
                    <a:lnTo>
                      <a:pt x="12"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329"/>
              <p:cNvSpPr>
                <a:spLocks noEditPoints="1"/>
              </p:cNvSpPr>
              <p:nvPr/>
            </p:nvSpPr>
            <p:spPr bwMode="auto">
              <a:xfrm>
                <a:off x="4542" y="2416"/>
                <a:ext cx="12" cy="24"/>
              </a:xfrm>
              <a:custGeom>
                <a:avLst/>
                <a:gdLst>
                  <a:gd name="T0" fmla="*/ 12 w 12"/>
                  <a:gd name="T1" fmla="*/ 0 h 24"/>
                  <a:gd name="T2" fmla="*/ 0 w 12"/>
                  <a:gd name="T3" fmla="*/ 0 h 24"/>
                  <a:gd name="T4" fmla="*/ 0 w 12"/>
                  <a:gd name="T5" fmla="*/ 24 h 24"/>
                  <a:gd name="T6" fmla="*/ 12 w 12"/>
                  <a:gd name="T7" fmla="*/ 24 h 24"/>
                  <a:gd name="T8" fmla="*/ 12 w 12"/>
                  <a:gd name="T9" fmla="*/ 0 h 24"/>
                  <a:gd name="T10" fmla="*/ 12 w 12"/>
                  <a:gd name="T11" fmla="*/ 24 h 24"/>
                  <a:gd name="T12" fmla="*/ 12 w 12"/>
                  <a:gd name="T13" fmla="*/ 24 h 24"/>
                  <a:gd name="T14" fmla="*/ 12 w 12"/>
                  <a:gd name="T15" fmla="*/ 12 h 24"/>
                  <a:gd name="T16" fmla="*/ 12 w 1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12" y="0"/>
                    </a:moveTo>
                    <a:lnTo>
                      <a:pt x="0" y="0"/>
                    </a:lnTo>
                    <a:lnTo>
                      <a:pt x="0" y="24"/>
                    </a:lnTo>
                    <a:lnTo>
                      <a:pt x="12" y="24"/>
                    </a:lnTo>
                    <a:lnTo>
                      <a:pt x="12" y="0"/>
                    </a:lnTo>
                    <a:close/>
                    <a:moveTo>
                      <a:pt x="12" y="24"/>
                    </a:moveTo>
                    <a:lnTo>
                      <a:pt x="12" y="24"/>
                    </a:lnTo>
                    <a:lnTo>
                      <a:pt x="12" y="12"/>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330"/>
              <p:cNvSpPr>
                <a:spLocks/>
              </p:cNvSpPr>
              <p:nvPr/>
            </p:nvSpPr>
            <p:spPr bwMode="auto">
              <a:xfrm>
                <a:off x="4542" y="2428"/>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331"/>
              <p:cNvSpPr>
                <a:spLocks/>
              </p:cNvSpPr>
              <p:nvPr/>
            </p:nvSpPr>
            <p:spPr bwMode="auto">
              <a:xfrm>
                <a:off x="4554" y="2375"/>
                <a:ext cx="6" cy="35"/>
              </a:xfrm>
              <a:custGeom>
                <a:avLst/>
                <a:gdLst>
                  <a:gd name="T0" fmla="*/ 6 w 6"/>
                  <a:gd name="T1" fmla="*/ 0 h 35"/>
                  <a:gd name="T2" fmla="*/ 0 w 6"/>
                  <a:gd name="T3" fmla="*/ 11 h 35"/>
                  <a:gd name="T4" fmla="*/ 0 w 6"/>
                  <a:gd name="T5" fmla="*/ 23 h 35"/>
                  <a:gd name="T6" fmla="*/ 6 w 6"/>
                  <a:gd name="T7" fmla="*/ 29 h 35"/>
                  <a:gd name="T8" fmla="*/ 6 w 6"/>
                  <a:gd name="T9" fmla="*/ 35 h 35"/>
                  <a:gd name="T10" fmla="*/ 6 w 6"/>
                  <a:gd name="T11" fmla="*/ 0 h 35"/>
                  <a:gd name="T12" fmla="*/ 6 w 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 h="35">
                    <a:moveTo>
                      <a:pt x="6" y="0"/>
                    </a:moveTo>
                    <a:lnTo>
                      <a:pt x="0" y="11"/>
                    </a:lnTo>
                    <a:lnTo>
                      <a:pt x="0" y="23"/>
                    </a:lnTo>
                    <a:lnTo>
                      <a:pt x="6" y="29"/>
                    </a:lnTo>
                    <a:lnTo>
                      <a:pt x="6" y="35"/>
                    </a:lnTo>
                    <a:lnTo>
                      <a:pt x="6" y="0"/>
                    </a:lnTo>
                    <a:lnTo>
                      <a:pt x="6"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332"/>
              <p:cNvSpPr>
                <a:spLocks/>
              </p:cNvSpPr>
              <p:nvPr/>
            </p:nvSpPr>
            <p:spPr bwMode="auto">
              <a:xfrm>
                <a:off x="4542" y="2369"/>
                <a:ext cx="30" cy="47"/>
              </a:xfrm>
              <a:custGeom>
                <a:avLst/>
                <a:gdLst>
                  <a:gd name="T0" fmla="*/ 12 w 30"/>
                  <a:gd name="T1" fmla="*/ 0 h 47"/>
                  <a:gd name="T2" fmla="*/ 6 w 30"/>
                  <a:gd name="T3" fmla="*/ 17 h 47"/>
                  <a:gd name="T4" fmla="*/ 0 w 30"/>
                  <a:gd name="T5" fmla="*/ 35 h 47"/>
                  <a:gd name="T6" fmla="*/ 6 w 30"/>
                  <a:gd name="T7" fmla="*/ 41 h 47"/>
                  <a:gd name="T8" fmla="*/ 6 w 30"/>
                  <a:gd name="T9" fmla="*/ 47 h 47"/>
                  <a:gd name="T10" fmla="*/ 30 w 30"/>
                  <a:gd name="T11" fmla="*/ 41 h 47"/>
                  <a:gd name="T12" fmla="*/ 30 w 30"/>
                  <a:gd name="T13" fmla="*/ 35 h 47"/>
                  <a:gd name="T14" fmla="*/ 30 w 30"/>
                  <a:gd name="T15" fmla="*/ 29 h 47"/>
                  <a:gd name="T16" fmla="*/ 30 w 30"/>
                  <a:gd name="T17" fmla="*/ 23 h 47"/>
                  <a:gd name="T18" fmla="*/ 30 w 30"/>
                  <a:gd name="T19" fmla="*/ 17 h 47"/>
                  <a:gd name="T20" fmla="*/ 12 w 30"/>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7">
                    <a:moveTo>
                      <a:pt x="12" y="0"/>
                    </a:moveTo>
                    <a:lnTo>
                      <a:pt x="6" y="17"/>
                    </a:lnTo>
                    <a:lnTo>
                      <a:pt x="0" y="35"/>
                    </a:lnTo>
                    <a:lnTo>
                      <a:pt x="6" y="41"/>
                    </a:lnTo>
                    <a:lnTo>
                      <a:pt x="6" y="47"/>
                    </a:lnTo>
                    <a:lnTo>
                      <a:pt x="30" y="41"/>
                    </a:lnTo>
                    <a:lnTo>
                      <a:pt x="30" y="35"/>
                    </a:lnTo>
                    <a:lnTo>
                      <a:pt x="30" y="29"/>
                    </a:lnTo>
                    <a:lnTo>
                      <a:pt x="30" y="23"/>
                    </a:lnTo>
                    <a:lnTo>
                      <a:pt x="30" y="17"/>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333"/>
              <p:cNvSpPr>
                <a:spLocks noEditPoints="1"/>
              </p:cNvSpPr>
              <p:nvPr/>
            </p:nvSpPr>
            <p:spPr bwMode="auto">
              <a:xfrm>
                <a:off x="4548" y="2375"/>
                <a:ext cx="24" cy="41"/>
              </a:xfrm>
              <a:custGeom>
                <a:avLst/>
                <a:gdLst>
                  <a:gd name="T0" fmla="*/ 24 w 24"/>
                  <a:gd name="T1" fmla="*/ 41 h 41"/>
                  <a:gd name="T2" fmla="*/ 24 w 24"/>
                  <a:gd name="T3" fmla="*/ 6 h 41"/>
                  <a:gd name="T4" fmla="*/ 0 w 24"/>
                  <a:gd name="T5" fmla="*/ 0 h 41"/>
                  <a:gd name="T6" fmla="*/ 0 w 24"/>
                  <a:gd name="T7" fmla="*/ 35 h 41"/>
                  <a:gd name="T8" fmla="*/ 24 w 24"/>
                  <a:gd name="T9" fmla="*/ 41 h 41"/>
                  <a:gd name="T10" fmla="*/ 0 w 24"/>
                  <a:gd name="T11" fmla="*/ 41 h 41"/>
                  <a:gd name="T12" fmla="*/ 24 w 24"/>
                  <a:gd name="T13" fmla="*/ 41 h 41"/>
                  <a:gd name="T14" fmla="*/ 0 w 24"/>
                  <a:gd name="T15" fmla="*/ 35 h 41"/>
                  <a:gd name="T16" fmla="*/ 24 w 24"/>
                  <a:gd name="T17" fmla="*/ 35 h 41"/>
                  <a:gd name="T18" fmla="*/ 0 w 2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41"/>
                    </a:moveTo>
                    <a:lnTo>
                      <a:pt x="24" y="6"/>
                    </a:lnTo>
                    <a:lnTo>
                      <a:pt x="0" y="0"/>
                    </a:lnTo>
                    <a:lnTo>
                      <a:pt x="0" y="35"/>
                    </a:lnTo>
                    <a:lnTo>
                      <a:pt x="24" y="41"/>
                    </a:lnTo>
                    <a:close/>
                    <a:moveTo>
                      <a:pt x="0" y="41"/>
                    </a:moveTo>
                    <a:lnTo>
                      <a:pt x="24" y="41"/>
                    </a:lnTo>
                    <a:lnTo>
                      <a:pt x="0" y="35"/>
                    </a:lnTo>
                    <a:lnTo>
                      <a:pt x="24" y="35"/>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334"/>
              <p:cNvSpPr>
                <a:spLocks/>
              </p:cNvSpPr>
              <p:nvPr/>
            </p:nvSpPr>
            <p:spPr bwMode="auto">
              <a:xfrm>
                <a:off x="4554" y="2345"/>
                <a:ext cx="24" cy="36"/>
              </a:xfrm>
              <a:custGeom>
                <a:avLst/>
                <a:gdLst>
                  <a:gd name="T0" fmla="*/ 18 w 24"/>
                  <a:gd name="T1" fmla="*/ 36 h 36"/>
                  <a:gd name="T2" fmla="*/ 24 w 24"/>
                  <a:gd name="T3" fmla="*/ 0 h 36"/>
                  <a:gd name="T4" fmla="*/ 0 w 24"/>
                  <a:gd name="T5" fmla="*/ 24 h 36"/>
                  <a:gd name="T6" fmla="*/ 6 w 24"/>
                  <a:gd name="T7" fmla="*/ 30 h 36"/>
                  <a:gd name="T8" fmla="*/ 18 w 24"/>
                  <a:gd name="T9" fmla="*/ 36 h 36"/>
                </a:gdLst>
                <a:ahLst/>
                <a:cxnLst>
                  <a:cxn ang="0">
                    <a:pos x="T0" y="T1"/>
                  </a:cxn>
                  <a:cxn ang="0">
                    <a:pos x="T2" y="T3"/>
                  </a:cxn>
                  <a:cxn ang="0">
                    <a:pos x="T4" y="T5"/>
                  </a:cxn>
                  <a:cxn ang="0">
                    <a:pos x="T6" y="T7"/>
                  </a:cxn>
                  <a:cxn ang="0">
                    <a:pos x="T8" y="T9"/>
                  </a:cxn>
                </a:cxnLst>
                <a:rect l="0" t="0" r="r" b="b"/>
                <a:pathLst>
                  <a:path w="24" h="36">
                    <a:moveTo>
                      <a:pt x="18" y="36"/>
                    </a:moveTo>
                    <a:lnTo>
                      <a:pt x="24" y="0"/>
                    </a:lnTo>
                    <a:lnTo>
                      <a:pt x="0" y="24"/>
                    </a:lnTo>
                    <a:lnTo>
                      <a:pt x="6" y="30"/>
                    </a:lnTo>
                    <a:lnTo>
                      <a:pt x="1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Line 335"/>
              <p:cNvSpPr>
                <a:spLocks noChangeShapeType="1"/>
              </p:cNvSpPr>
              <p:nvPr/>
            </p:nvSpPr>
            <p:spPr bwMode="auto">
              <a:xfrm flipV="1">
                <a:off x="4554"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Freeform 336"/>
              <p:cNvSpPr>
                <a:spLocks/>
              </p:cNvSpPr>
              <p:nvPr/>
            </p:nvSpPr>
            <p:spPr bwMode="auto">
              <a:xfrm>
                <a:off x="4542" y="2375"/>
                <a:ext cx="30" cy="29"/>
              </a:xfrm>
              <a:custGeom>
                <a:avLst/>
                <a:gdLst>
                  <a:gd name="T0" fmla="*/ 24 w 30"/>
                  <a:gd name="T1" fmla="*/ 29 h 29"/>
                  <a:gd name="T2" fmla="*/ 30 w 30"/>
                  <a:gd name="T3" fmla="*/ 6 h 29"/>
                  <a:gd name="T4" fmla="*/ 6 w 30"/>
                  <a:gd name="T5" fmla="*/ 0 h 29"/>
                  <a:gd name="T6" fmla="*/ 0 w 30"/>
                  <a:gd name="T7" fmla="*/ 23 h 29"/>
                  <a:gd name="T8" fmla="*/ 24 w 30"/>
                  <a:gd name="T9" fmla="*/ 29 h 29"/>
                </a:gdLst>
                <a:ahLst/>
                <a:cxnLst>
                  <a:cxn ang="0">
                    <a:pos x="T0" y="T1"/>
                  </a:cxn>
                  <a:cxn ang="0">
                    <a:pos x="T2" y="T3"/>
                  </a:cxn>
                  <a:cxn ang="0">
                    <a:pos x="T4" y="T5"/>
                  </a:cxn>
                  <a:cxn ang="0">
                    <a:pos x="T6" y="T7"/>
                  </a:cxn>
                  <a:cxn ang="0">
                    <a:pos x="T8" y="T9"/>
                  </a:cxn>
                </a:cxnLst>
                <a:rect l="0" t="0" r="r" b="b"/>
                <a:pathLst>
                  <a:path w="30" h="29">
                    <a:moveTo>
                      <a:pt x="24" y="29"/>
                    </a:moveTo>
                    <a:lnTo>
                      <a:pt x="30" y="6"/>
                    </a:lnTo>
                    <a:lnTo>
                      <a:pt x="6" y="0"/>
                    </a:lnTo>
                    <a:lnTo>
                      <a:pt x="0" y="23"/>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337"/>
              <p:cNvSpPr>
                <a:spLocks/>
              </p:cNvSpPr>
              <p:nvPr/>
            </p:nvSpPr>
            <p:spPr bwMode="auto">
              <a:xfrm>
                <a:off x="4536" y="2381"/>
                <a:ext cx="24" cy="29"/>
              </a:xfrm>
              <a:custGeom>
                <a:avLst/>
                <a:gdLst>
                  <a:gd name="T0" fmla="*/ 24 w 24"/>
                  <a:gd name="T1" fmla="*/ 29 h 29"/>
                  <a:gd name="T2" fmla="*/ 24 w 24"/>
                  <a:gd name="T3" fmla="*/ 29 h 29"/>
                  <a:gd name="T4" fmla="*/ 24 w 24"/>
                  <a:gd name="T5" fmla="*/ 29 h 29"/>
                  <a:gd name="T6" fmla="*/ 24 w 24"/>
                  <a:gd name="T7" fmla="*/ 23 h 29"/>
                  <a:gd name="T8" fmla="*/ 24 w 24"/>
                  <a:gd name="T9" fmla="*/ 23 h 29"/>
                  <a:gd name="T10" fmla="*/ 18 w 24"/>
                  <a:gd name="T11" fmla="*/ 0 h 29"/>
                  <a:gd name="T12" fmla="*/ 6 w 24"/>
                  <a:gd name="T13" fmla="*/ 11 h 29"/>
                  <a:gd name="T14" fmla="*/ 6 w 24"/>
                  <a:gd name="T15" fmla="*/ 17 h 29"/>
                  <a:gd name="T16" fmla="*/ 6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29"/>
                    </a:lnTo>
                    <a:lnTo>
                      <a:pt x="24" y="23"/>
                    </a:lnTo>
                    <a:lnTo>
                      <a:pt x="24" y="23"/>
                    </a:lnTo>
                    <a:lnTo>
                      <a:pt x="18" y="0"/>
                    </a:lnTo>
                    <a:lnTo>
                      <a:pt x="6" y="11"/>
                    </a:lnTo>
                    <a:lnTo>
                      <a:pt x="6" y="17"/>
                    </a:lnTo>
                    <a:lnTo>
                      <a:pt x="6"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338"/>
              <p:cNvSpPr>
                <a:spLocks/>
              </p:cNvSpPr>
              <p:nvPr/>
            </p:nvSpPr>
            <p:spPr bwMode="auto">
              <a:xfrm>
                <a:off x="4536" y="2381"/>
                <a:ext cx="6" cy="29"/>
              </a:xfrm>
              <a:custGeom>
                <a:avLst/>
                <a:gdLst>
                  <a:gd name="T0" fmla="*/ 0 w 6"/>
                  <a:gd name="T1" fmla="*/ 0 h 29"/>
                  <a:gd name="T2" fmla="*/ 6 w 6"/>
                  <a:gd name="T3" fmla="*/ 11 h 29"/>
                  <a:gd name="T4" fmla="*/ 6 w 6"/>
                  <a:gd name="T5" fmla="*/ 17 h 29"/>
                  <a:gd name="T6" fmla="*/ 0 w 6"/>
                  <a:gd name="T7" fmla="*/ 29 h 29"/>
                  <a:gd name="T8" fmla="*/ 0 w 6"/>
                  <a:gd name="T9" fmla="*/ 29 h 29"/>
                  <a:gd name="T10" fmla="*/ 0 w 6"/>
                  <a:gd name="T11" fmla="*/ 0 h 29"/>
                  <a:gd name="T12" fmla="*/ 0 w 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0" y="0"/>
                    </a:moveTo>
                    <a:lnTo>
                      <a:pt x="6" y="11"/>
                    </a:lnTo>
                    <a:lnTo>
                      <a:pt x="6" y="17"/>
                    </a:lnTo>
                    <a:lnTo>
                      <a:pt x="0" y="29"/>
                    </a:lnTo>
                    <a:lnTo>
                      <a:pt x="0" y="29"/>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339"/>
              <p:cNvSpPr>
                <a:spLocks/>
              </p:cNvSpPr>
              <p:nvPr/>
            </p:nvSpPr>
            <p:spPr bwMode="auto">
              <a:xfrm>
                <a:off x="4530" y="2369"/>
                <a:ext cx="24" cy="47"/>
              </a:xfrm>
              <a:custGeom>
                <a:avLst/>
                <a:gdLst>
                  <a:gd name="T0" fmla="*/ 0 w 24"/>
                  <a:gd name="T1" fmla="*/ 17 h 47"/>
                  <a:gd name="T2" fmla="*/ 0 w 24"/>
                  <a:gd name="T3" fmla="*/ 23 h 47"/>
                  <a:gd name="T4" fmla="*/ 0 w 24"/>
                  <a:gd name="T5" fmla="*/ 29 h 47"/>
                  <a:gd name="T6" fmla="*/ 0 w 24"/>
                  <a:gd name="T7" fmla="*/ 35 h 47"/>
                  <a:gd name="T8" fmla="*/ 0 w 24"/>
                  <a:gd name="T9" fmla="*/ 41 h 47"/>
                  <a:gd name="T10" fmla="*/ 18 w 24"/>
                  <a:gd name="T11" fmla="*/ 47 h 47"/>
                  <a:gd name="T12" fmla="*/ 18 w 24"/>
                  <a:gd name="T13" fmla="*/ 41 h 47"/>
                  <a:gd name="T14" fmla="*/ 24 w 24"/>
                  <a:gd name="T15" fmla="*/ 35 h 47"/>
                  <a:gd name="T16" fmla="*/ 18 w 24"/>
                  <a:gd name="T17" fmla="*/ 17 h 47"/>
                  <a:gd name="T18" fmla="*/ 12 w 24"/>
                  <a:gd name="T19" fmla="*/ 0 h 47"/>
                  <a:gd name="T20" fmla="*/ 0 w 24"/>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7">
                    <a:moveTo>
                      <a:pt x="0" y="17"/>
                    </a:moveTo>
                    <a:lnTo>
                      <a:pt x="0" y="23"/>
                    </a:lnTo>
                    <a:lnTo>
                      <a:pt x="0" y="29"/>
                    </a:lnTo>
                    <a:lnTo>
                      <a:pt x="0" y="35"/>
                    </a:lnTo>
                    <a:lnTo>
                      <a:pt x="0" y="41"/>
                    </a:lnTo>
                    <a:lnTo>
                      <a:pt x="18" y="47"/>
                    </a:lnTo>
                    <a:lnTo>
                      <a:pt x="18" y="41"/>
                    </a:lnTo>
                    <a:lnTo>
                      <a:pt x="24" y="35"/>
                    </a:lnTo>
                    <a:lnTo>
                      <a:pt x="18" y="17"/>
                    </a:lnTo>
                    <a:lnTo>
                      <a:pt x="12"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340"/>
              <p:cNvSpPr>
                <a:spLocks noEditPoints="1"/>
              </p:cNvSpPr>
              <p:nvPr/>
            </p:nvSpPr>
            <p:spPr bwMode="auto">
              <a:xfrm>
                <a:off x="4524" y="2375"/>
                <a:ext cx="24" cy="41"/>
              </a:xfrm>
              <a:custGeom>
                <a:avLst/>
                <a:gdLst>
                  <a:gd name="T0" fmla="*/ 24 w 24"/>
                  <a:gd name="T1" fmla="*/ 35 h 41"/>
                  <a:gd name="T2" fmla="*/ 24 w 24"/>
                  <a:gd name="T3" fmla="*/ 0 h 41"/>
                  <a:gd name="T4" fmla="*/ 0 w 24"/>
                  <a:gd name="T5" fmla="*/ 6 h 41"/>
                  <a:gd name="T6" fmla="*/ 0 w 24"/>
                  <a:gd name="T7" fmla="*/ 41 h 41"/>
                  <a:gd name="T8" fmla="*/ 24 w 24"/>
                  <a:gd name="T9" fmla="*/ 35 h 41"/>
                  <a:gd name="T10" fmla="*/ 6 w 24"/>
                  <a:gd name="T11" fmla="*/ 35 h 41"/>
                  <a:gd name="T12" fmla="*/ 24 w 24"/>
                  <a:gd name="T13" fmla="*/ 35 h 41"/>
                  <a:gd name="T14" fmla="*/ 0 w 24"/>
                  <a:gd name="T15" fmla="*/ 41 h 41"/>
                  <a:gd name="T16" fmla="*/ 24 w 24"/>
                  <a:gd name="T17" fmla="*/ 41 h 41"/>
                  <a:gd name="T18" fmla="*/ 6 w 24"/>
                  <a:gd name="T19"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1">
                    <a:moveTo>
                      <a:pt x="24" y="35"/>
                    </a:moveTo>
                    <a:lnTo>
                      <a:pt x="24" y="0"/>
                    </a:lnTo>
                    <a:lnTo>
                      <a:pt x="0" y="6"/>
                    </a:lnTo>
                    <a:lnTo>
                      <a:pt x="0" y="41"/>
                    </a:lnTo>
                    <a:lnTo>
                      <a:pt x="24" y="35"/>
                    </a:lnTo>
                    <a:close/>
                    <a:moveTo>
                      <a:pt x="6" y="35"/>
                    </a:moveTo>
                    <a:lnTo>
                      <a:pt x="24" y="35"/>
                    </a:lnTo>
                    <a:lnTo>
                      <a:pt x="0" y="41"/>
                    </a:lnTo>
                    <a:lnTo>
                      <a:pt x="24" y="41"/>
                    </a:lnTo>
                    <a:lnTo>
                      <a:pt x="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341"/>
              <p:cNvSpPr>
                <a:spLocks/>
              </p:cNvSpPr>
              <p:nvPr/>
            </p:nvSpPr>
            <p:spPr bwMode="auto">
              <a:xfrm>
                <a:off x="4518" y="2345"/>
                <a:ext cx="24" cy="36"/>
              </a:xfrm>
              <a:custGeom>
                <a:avLst/>
                <a:gdLst>
                  <a:gd name="T0" fmla="*/ 24 w 24"/>
                  <a:gd name="T1" fmla="*/ 24 h 36"/>
                  <a:gd name="T2" fmla="*/ 0 w 24"/>
                  <a:gd name="T3" fmla="*/ 0 h 36"/>
                  <a:gd name="T4" fmla="*/ 6 w 24"/>
                  <a:gd name="T5" fmla="*/ 36 h 36"/>
                  <a:gd name="T6" fmla="*/ 18 w 24"/>
                  <a:gd name="T7" fmla="*/ 36 h 36"/>
                  <a:gd name="T8" fmla="*/ 24 w 24"/>
                  <a:gd name="T9" fmla="*/ 24 h 36"/>
                </a:gdLst>
                <a:ahLst/>
                <a:cxnLst>
                  <a:cxn ang="0">
                    <a:pos x="T0" y="T1"/>
                  </a:cxn>
                  <a:cxn ang="0">
                    <a:pos x="T2" y="T3"/>
                  </a:cxn>
                  <a:cxn ang="0">
                    <a:pos x="T4" y="T5"/>
                  </a:cxn>
                  <a:cxn ang="0">
                    <a:pos x="T6" y="T7"/>
                  </a:cxn>
                  <a:cxn ang="0">
                    <a:pos x="T8" y="T9"/>
                  </a:cxn>
                </a:cxnLst>
                <a:rect l="0" t="0" r="r" b="b"/>
                <a:pathLst>
                  <a:path w="24" h="36">
                    <a:moveTo>
                      <a:pt x="24" y="24"/>
                    </a:moveTo>
                    <a:lnTo>
                      <a:pt x="0" y="0"/>
                    </a:lnTo>
                    <a:lnTo>
                      <a:pt x="6" y="36"/>
                    </a:lnTo>
                    <a:lnTo>
                      <a:pt x="18" y="36"/>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Line 342"/>
              <p:cNvSpPr>
                <a:spLocks noChangeShapeType="1"/>
              </p:cNvSpPr>
              <p:nvPr/>
            </p:nvSpPr>
            <p:spPr bwMode="auto">
              <a:xfrm flipH="1" flipV="1">
                <a:off x="4536" y="2381"/>
                <a:ext cx="6" cy="23"/>
              </a:xfrm>
              <a:prstGeom prst="line">
                <a:avLst/>
              </a:prstGeom>
              <a:noFill/>
              <a:ln w="0">
                <a:solidFill>
                  <a:srgbClr val="354A1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Freeform 343"/>
              <p:cNvSpPr>
                <a:spLocks/>
              </p:cNvSpPr>
              <p:nvPr/>
            </p:nvSpPr>
            <p:spPr bwMode="auto">
              <a:xfrm>
                <a:off x="4524" y="2375"/>
                <a:ext cx="30" cy="29"/>
              </a:xfrm>
              <a:custGeom>
                <a:avLst/>
                <a:gdLst>
                  <a:gd name="T0" fmla="*/ 30 w 30"/>
                  <a:gd name="T1" fmla="*/ 23 h 29"/>
                  <a:gd name="T2" fmla="*/ 24 w 30"/>
                  <a:gd name="T3" fmla="*/ 0 h 29"/>
                  <a:gd name="T4" fmla="*/ 0 w 30"/>
                  <a:gd name="T5" fmla="*/ 6 h 29"/>
                  <a:gd name="T6" fmla="*/ 6 w 30"/>
                  <a:gd name="T7" fmla="*/ 29 h 29"/>
                  <a:gd name="T8" fmla="*/ 30 w 30"/>
                  <a:gd name="T9" fmla="*/ 23 h 29"/>
                </a:gdLst>
                <a:ahLst/>
                <a:cxnLst>
                  <a:cxn ang="0">
                    <a:pos x="T0" y="T1"/>
                  </a:cxn>
                  <a:cxn ang="0">
                    <a:pos x="T2" y="T3"/>
                  </a:cxn>
                  <a:cxn ang="0">
                    <a:pos x="T4" y="T5"/>
                  </a:cxn>
                  <a:cxn ang="0">
                    <a:pos x="T6" y="T7"/>
                  </a:cxn>
                  <a:cxn ang="0">
                    <a:pos x="T8" y="T9"/>
                  </a:cxn>
                </a:cxnLst>
                <a:rect l="0" t="0" r="r" b="b"/>
                <a:pathLst>
                  <a:path w="30" h="29">
                    <a:moveTo>
                      <a:pt x="30" y="23"/>
                    </a:moveTo>
                    <a:lnTo>
                      <a:pt x="24" y="0"/>
                    </a:lnTo>
                    <a:lnTo>
                      <a:pt x="0" y="6"/>
                    </a:lnTo>
                    <a:lnTo>
                      <a:pt x="6" y="29"/>
                    </a:lnTo>
                    <a:lnTo>
                      <a:pt x="3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344"/>
              <p:cNvSpPr>
                <a:spLocks/>
              </p:cNvSpPr>
              <p:nvPr/>
            </p:nvSpPr>
            <p:spPr bwMode="auto">
              <a:xfrm>
                <a:off x="4536" y="2381"/>
                <a:ext cx="24" cy="29"/>
              </a:xfrm>
              <a:custGeom>
                <a:avLst/>
                <a:gdLst>
                  <a:gd name="T0" fmla="*/ 24 w 24"/>
                  <a:gd name="T1" fmla="*/ 29 h 29"/>
                  <a:gd name="T2" fmla="*/ 24 w 24"/>
                  <a:gd name="T3" fmla="*/ 29 h 29"/>
                  <a:gd name="T4" fmla="*/ 24 w 24"/>
                  <a:gd name="T5" fmla="*/ 17 h 29"/>
                  <a:gd name="T6" fmla="*/ 24 w 24"/>
                  <a:gd name="T7" fmla="*/ 11 h 29"/>
                  <a:gd name="T8" fmla="*/ 12 w 24"/>
                  <a:gd name="T9" fmla="*/ 0 h 29"/>
                  <a:gd name="T10" fmla="*/ 0 w 24"/>
                  <a:gd name="T11" fmla="*/ 23 h 29"/>
                  <a:gd name="T12" fmla="*/ 0 w 24"/>
                  <a:gd name="T13" fmla="*/ 23 h 29"/>
                  <a:gd name="T14" fmla="*/ 0 w 24"/>
                  <a:gd name="T15" fmla="*/ 29 h 29"/>
                  <a:gd name="T16" fmla="*/ 0 w 24"/>
                  <a:gd name="T17" fmla="*/ 29 h 29"/>
                  <a:gd name="T18" fmla="*/ 0 w 24"/>
                  <a:gd name="T19" fmla="*/ 29 h 29"/>
                  <a:gd name="T20" fmla="*/ 24 w 2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9">
                    <a:moveTo>
                      <a:pt x="24" y="29"/>
                    </a:moveTo>
                    <a:lnTo>
                      <a:pt x="24" y="29"/>
                    </a:lnTo>
                    <a:lnTo>
                      <a:pt x="24" y="17"/>
                    </a:lnTo>
                    <a:lnTo>
                      <a:pt x="24" y="11"/>
                    </a:lnTo>
                    <a:lnTo>
                      <a:pt x="12" y="0"/>
                    </a:lnTo>
                    <a:lnTo>
                      <a:pt x="0" y="23"/>
                    </a:lnTo>
                    <a:lnTo>
                      <a:pt x="0" y="23"/>
                    </a:lnTo>
                    <a:lnTo>
                      <a:pt x="0" y="29"/>
                    </a:lnTo>
                    <a:lnTo>
                      <a:pt x="0" y="29"/>
                    </a:lnTo>
                    <a:lnTo>
                      <a:pt x="0" y="29"/>
                    </a:lnTo>
                    <a:lnTo>
                      <a:pt x="24"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345"/>
              <p:cNvSpPr>
                <a:spLocks/>
              </p:cNvSpPr>
              <p:nvPr/>
            </p:nvSpPr>
            <p:spPr bwMode="auto">
              <a:xfrm>
                <a:off x="4536" y="2381"/>
                <a:ext cx="30" cy="23"/>
              </a:xfrm>
              <a:custGeom>
                <a:avLst/>
                <a:gdLst>
                  <a:gd name="T0" fmla="*/ 30 w 30"/>
                  <a:gd name="T1" fmla="*/ 5 h 23"/>
                  <a:gd name="T2" fmla="*/ 30 w 30"/>
                  <a:gd name="T3" fmla="*/ 5 h 23"/>
                  <a:gd name="T4" fmla="*/ 18 w 30"/>
                  <a:gd name="T5" fmla="*/ 0 h 23"/>
                  <a:gd name="T6" fmla="*/ 12 w 30"/>
                  <a:gd name="T7" fmla="*/ 0 h 23"/>
                  <a:gd name="T8" fmla="*/ 0 w 30"/>
                  <a:gd name="T9" fmla="*/ 5 h 23"/>
                  <a:gd name="T10" fmla="*/ 18 w 30"/>
                  <a:gd name="T11" fmla="*/ 23 h 23"/>
                  <a:gd name="T12" fmla="*/ 12 w 30"/>
                  <a:gd name="T13" fmla="*/ 23 h 23"/>
                  <a:gd name="T14" fmla="*/ 6 w 30"/>
                  <a:gd name="T15" fmla="*/ 23 h 23"/>
                  <a:gd name="T16" fmla="*/ 30 w 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3">
                    <a:moveTo>
                      <a:pt x="30" y="5"/>
                    </a:moveTo>
                    <a:lnTo>
                      <a:pt x="30" y="5"/>
                    </a:lnTo>
                    <a:lnTo>
                      <a:pt x="18" y="0"/>
                    </a:lnTo>
                    <a:lnTo>
                      <a:pt x="12" y="0"/>
                    </a:lnTo>
                    <a:lnTo>
                      <a:pt x="0" y="5"/>
                    </a:lnTo>
                    <a:lnTo>
                      <a:pt x="18" y="23"/>
                    </a:lnTo>
                    <a:lnTo>
                      <a:pt x="12" y="23"/>
                    </a:lnTo>
                    <a:lnTo>
                      <a:pt x="6" y="23"/>
                    </a:lnTo>
                    <a:lnTo>
                      <a:pt x="3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346"/>
              <p:cNvSpPr>
                <a:spLocks/>
              </p:cNvSpPr>
              <p:nvPr/>
            </p:nvSpPr>
            <p:spPr bwMode="auto">
              <a:xfrm>
                <a:off x="4536" y="2369"/>
                <a:ext cx="30" cy="29"/>
              </a:xfrm>
              <a:custGeom>
                <a:avLst/>
                <a:gdLst>
                  <a:gd name="T0" fmla="*/ 30 w 30"/>
                  <a:gd name="T1" fmla="*/ 6 h 29"/>
                  <a:gd name="T2" fmla="*/ 30 w 30"/>
                  <a:gd name="T3" fmla="*/ 6 h 29"/>
                  <a:gd name="T4" fmla="*/ 18 w 30"/>
                  <a:gd name="T5" fmla="*/ 0 h 29"/>
                  <a:gd name="T6" fmla="*/ 12 w 30"/>
                  <a:gd name="T7" fmla="*/ 0 h 29"/>
                  <a:gd name="T8" fmla="*/ 0 w 30"/>
                  <a:gd name="T9" fmla="*/ 6 h 29"/>
                  <a:gd name="T10" fmla="*/ 12 w 30"/>
                  <a:gd name="T11" fmla="*/ 29 h 29"/>
                  <a:gd name="T12" fmla="*/ 12 w 30"/>
                  <a:gd name="T13" fmla="*/ 29 h 29"/>
                  <a:gd name="T14" fmla="*/ 12 w 30"/>
                  <a:gd name="T15" fmla="*/ 23 h 29"/>
                  <a:gd name="T16" fmla="*/ 30 w 30"/>
                  <a:gd name="T1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9">
                    <a:moveTo>
                      <a:pt x="30" y="6"/>
                    </a:moveTo>
                    <a:lnTo>
                      <a:pt x="30" y="6"/>
                    </a:lnTo>
                    <a:lnTo>
                      <a:pt x="18" y="0"/>
                    </a:lnTo>
                    <a:lnTo>
                      <a:pt x="12" y="0"/>
                    </a:lnTo>
                    <a:lnTo>
                      <a:pt x="0" y="6"/>
                    </a:lnTo>
                    <a:lnTo>
                      <a:pt x="12" y="29"/>
                    </a:lnTo>
                    <a:lnTo>
                      <a:pt x="12" y="29"/>
                    </a:lnTo>
                    <a:lnTo>
                      <a:pt x="12" y="23"/>
                    </a:ln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347"/>
              <p:cNvSpPr>
                <a:spLocks/>
              </p:cNvSpPr>
              <p:nvPr/>
            </p:nvSpPr>
            <p:spPr bwMode="auto">
              <a:xfrm>
                <a:off x="4536" y="2369"/>
                <a:ext cx="30" cy="23"/>
              </a:xfrm>
              <a:custGeom>
                <a:avLst/>
                <a:gdLst>
                  <a:gd name="T0" fmla="*/ 30 w 30"/>
                  <a:gd name="T1" fmla="*/ 0 h 23"/>
                  <a:gd name="T2" fmla="*/ 30 w 30"/>
                  <a:gd name="T3" fmla="*/ 0 h 23"/>
                  <a:gd name="T4" fmla="*/ 18 w 30"/>
                  <a:gd name="T5" fmla="*/ 0 h 23"/>
                  <a:gd name="T6" fmla="*/ 0 w 30"/>
                  <a:gd name="T7" fmla="*/ 0 h 23"/>
                  <a:gd name="T8" fmla="*/ 6 w 30"/>
                  <a:gd name="T9" fmla="*/ 23 h 23"/>
                  <a:gd name="T10" fmla="*/ 12 w 30"/>
                  <a:gd name="T11" fmla="*/ 23 h 23"/>
                  <a:gd name="T12" fmla="*/ 18 w 30"/>
                  <a:gd name="T13" fmla="*/ 23 h 23"/>
                  <a:gd name="T14" fmla="*/ 30 w 3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30" y="0"/>
                    </a:moveTo>
                    <a:lnTo>
                      <a:pt x="30" y="0"/>
                    </a:lnTo>
                    <a:lnTo>
                      <a:pt x="18" y="0"/>
                    </a:lnTo>
                    <a:lnTo>
                      <a:pt x="0" y="0"/>
                    </a:lnTo>
                    <a:lnTo>
                      <a:pt x="6" y="23"/>
                    </a:lnTo>
                    <a:lnTo>
                      <a:pt x="12" y="23"/>
                    </a:lnTo>
                    <a:lnTo>
                      <a:pt x="18" y="23"/>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348"/>
              <p:cNvSpPr>
                <a:spLocks/>
              </p:cNvSpPr>
              <p:nvPr/>
            </p:nvSpPr>
            <p:spPr bwMode="auto">
              <a:xfrm>
                <a:off x="4530" y="2363"/>
                <a:ext cx="36" cy="23"/>
              </a:xfrm>
              <a:custGeom>
                <a:avLst/>
                <a:gdLst>
                  <a:gd name="T0" fmla="*/ 36 w 36"/>
                  <a:gd name="T1" fmla="*/ 6 h 23"/>
                  <a:gd name="T2" fmla="*/ 36 w 36"/>
                  <a:gd name="T3" fmla="*/ 6 h 23"/>
                  <a:gd name="T4" fmla="*/ 24 w 36"/>
                  <a:gd name="T5" fmla="*/ 0 h 23"/>
                  <a:gd name="T6" fmla="*/ 12 w 36"/>
                  <a:gd name="T7" fmla="*/ 0 h 23"/>
                  <a:gd name="T8" fmla="*/ 0 w 36"/>
                  <a:gd name="T9" fmla="*/ 6 h 23"/>
                  <a:gd name="T10" fmla="*/ 12 w 36"/>
                  <a:gd name="T11" fmla="*/ 23 h 23"/>
                  <a:gd name="T12" fmla="*/ 18 w 36"/>
                  <a:gd name="T13" fmla="*/ 23 h 23"/>
                  <a:gd name="T14" fmla="*/ 24 w 36"/>
                  <a:gd name="T15" fmla="*/ 23 h 23"/>
                  <a:gd name="T16" fmla="*/ 36 w 36"/>
                  <a:gd name="T1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3">
                    <a:moveTo>
                      <a:pt x="36" y="6"/>
                    </a:moveTo>
                    <a:lnTo>
                      <a:pt x="36" y="6"/>
                    </a:lnTo>
                    <a:lnTo>
                      <a:pt x="24" y="0"/>
                    </a:lnTo>
                    <a:lnTo>
                      <a:pt x="12" y="0"/>
                    </a:lnTo>
                    <a:lnTo>
                      <a:pt x="0" y="6"/>
                    </a:lnTo>
                    <a:lnTo>
                      <a:pt x="12" y="23"/>
                    </a:lnTo>
                    <a:lnTo>
                      <a:pt x="18" y="23"/>
                    </a:lnTo>
                    <a:lnTo>
                      <a:pt x="24" y="23"/>
                    </a:lnTo>
                    <a:lnTo>
                      <a:pt x="3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349"/>
              <p:cNvSpPr>
                <a:spLocks/>
              </p:cNvSpPr>
              <p:nvPr/>
            </p:nvSpPr>
            <p:spPr bwMode="auto">
              <a:xfrm>
                <a:off x="4530" y="2363"/>
                <a:ext cx="36" cy="23"/>
              </a:xfrm>
              <a:custGeom>
                <a:avLst/>
                <a:gdLst>
                  <a:gd name="T0" fmla="*/ 36 w 36"/>
                  <a:gd name="T1" fmla="*/ 0 h 23"/>
                  <a:gd name="T2" fmla="*/ 30 w 36"/>
                  <a:gd name="T3" fmla="*/ 0 h 23"/>
                  <a:gd name="T4" fmla="*/ 0 w 36"/>
                  <a:gd name="T5" fmla="*/ 0 h 23"/>
                  <a:gd name="T6" fmla="*/ 12 w 36"/>
                  <a:gd name="T7" fmla="*/ 23 h 23"/>
                  <a:gd name="T8" fmla="*/ 24 w 36"/>
                  <a:gd name="T9" fmla="*/ 23 h 23"/>
                  <a:gd name="T10" fmla="*/ 24 w 36"/>
                  <a:gd name="T11" fmla="*/ 23 h 23"/>
                  <a:gd name="T12" fmla="*/ 24 w 36"/>
                  <a:gd name="T13" fmla="*/ 23 h 23"/>
                  <a:gd name="T14" fmla="*/ 36 w 3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36" y="0"/>
                    </a:moveTo>
                    <a:lnTo>
                      <a:pt x="30" y="0"/>
                    </a:lnTo>
                    <a:lnTo>
                      <a:pt x="0" y="0"/>
                    </a:lnTo>
                    <a:lnTo>
                      <a:pt x="12" y="23"/>
                    </a:lnTo>
                    <a:lnTo>
                      <a:pt x="24" y="23"/>
                    </a:lnTo>
                    <a:lnTo>
                      <a:pt x="24" y="23"/>
                    </a:lnTo>
                    <a:lnTo>
                      <a:pt x="24" y="23"/>
                    </a:ln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350"/>
              <p:cNvSpPr>
                <a:spLocks/>
              </p:cNvSpPr>
              <p:nvPr/>
            </p:nvSpPr>
            <p:spPr bwMode="auto">
              <a:xfrm>
                <a:off x="4536" y="2357"/>
                <a:ext cx="30" cy="24"/>
              </a:xfrm>
              <a:custGeom>
                <a:avLst/>
                <a:gdLst>
                  <a:gd name="T0" fmla="*/ 30 w 30"/>
                  <a:gd name="T1" fmla="*/ 0 h 24"/>
                  <a:gd name="T2" fmla="*/ 30 w 30"/>
                  <a:gd name="T3" fmla="*/ 0 h 24"/>
                  <a:gd name="T4" fmla="*/ 18 w 30"/>
                  <a:gd name="T5" fmla="*/ 0 h 24"/>
                  <a:gd name="T6" fmla="*/ 0 w 30"/>
                  <a:gd name="T7" fmla="*/ 0 h 24"/>
                  <a:gd name="T8" fmla="*/ 6 w 30"/>
                  <a:gd name="T9" fmla="*/ 24 h 24"/>
                  <a:gd name="T10" fmla="*/ 18 w 30"/>
                  <a:gd name="T11" fmla="*/ 24 h 24"/>
                  <a:gd name="T12" fmla="*/ 18 w 30"/>
                  <a:gd name="T13" fmla="*/ 24 h 24"/>
                  <a:gd name="T14" fmla="*/ 18 w 30"/>
                  <a:gd name="T15" fmla="*/ 24 h 24"/>
                  <a:gd name="T16" fmla="*/ 30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30" y="0"/>
                    </a:moveTo>
                    <a:lnTo>
                      <a:pt x="30" y="0"/>
                    </a:lnTo>
                    <a:lnTo>
                      <a:pt x="18" y="0"/>
                    </a:lnTo>
                    <a:lnTo>
                      <a:pt x="0" y="0"/>
                    </a:lnTo>
                    <a:lnTo>
                      <a:pt x="6" y="24"/>
                    </a:lnTo>
                    <a:lnTo>
                      <a:pt x="18" y="24"/>
                    </a:lnTo>
                    <a:lnTo>
                      <a:pt x="18" y="24"/>
                    </a:lnTo>
                    <a:lnTo>
                      <a:pt x="18" y="24"/>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351"/>
              <p:cNvSpPr>
                <a:spLocks/>
              </p:cNvSpPr>
              <p:nvPr/>
            </p:nvSpPr>
            <p:spPr bwMode="auto">
              <a:xfrm>
                <a:off x="4536" y="2351"/>
                <a:ext cx="24" cy="24"/>
              </a:xfrm>
              <a:custGeom>
                <a:avLst/>
                <a:gdLst>
                  <a:gd name="T0" fmla="*/ 24 w 24"/>
                  <a:gd name="T1" fmla="*/ 0 h 24"/>
                  <a:gd name="T2" fmla="*/ 18 w 24"/>
                  <a:gd name="T3" fmla="*/ 0 h 24"/>
                  <a:gd name="T4" fmla="*/ 0 w 24"/>
                  <a:gd name="T5" fmla="*/ 0 h 24"/>
                  <a:gd name="T6" fmla="*/ 6 w 24"/>
                  <a:gd name="T7" fmla="*/ 24 h 24"/>
                  <a:gd name="T8" fmla="*/ 12 w 24"/>
                  <a:gd name="T9" fmla="*/ 24 h 24"/>
                  <a:gd name="T10" fmla="*/ 18 w 24"/>
                  <a:gd name="T11" fmla="*/ 24 h 24"/>
                  <a:gd name="T12" fmla="*/ 24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0"/>
                    </a:moveTo>
                    <a:lnTo>
                      <a:pt x="18" y="0"/>
                    </a:lnTo>
                    <a:lnTo>
                      <a:pt x="0" y="0"/>
                    </a:lnTo>
                    <a:lnTo>
                      <a:pt x="6" y="24"/>
                    </a:lnTo>
                    <a:lnTo>
                      <a:pt x="12" y="24"/>
                    </a:lnTo>
                    <a:lnTo>
                      <a:pt x="18"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352"/>
              <p:cNvSpPr>
                <a:spLocks/>
              </p:cNvSpPr>
              <p:nvPr/>
            </p:nvSpPr>
            <p:spPr bwMode="auto">
              <a:xfrm>
                <a:off x="4542" y="2345"/>
                <a:ext cx="18" cy="24"/>
              </a:xfrm>
              <a:custGeom>
                <a:avLst/>
                <a:gdLst>
                  <a:gd name="T0" fmla="*/ 18 w 18"/>
                  <a:gd name="T1" fmla="*/ 0 h 24"/>
                  <a:gd name="T2" fmla="*/ 12 w 18"/>
                  <a:gd name="T3" fmla="*/ 0 h 24"/>
                  <a:gd name="T4" fmla="*/ 0 w 18"/>
                  <a:gd name="T5" fmla="*/ 0 h 24"/>
                  <a:gd name="T6" fmla="*/ 6 w 18"/>
                  <a:gd name="T7" fmla="*/ 24 h 24"/>
                  <a:gd name="T8" fmla="*/ 12 w 18"/>
                  <a:gd name="T9" fmla="*/ 24 h 24"/>
                  <a:gd name="T10" fmla="*/ 12 w 18"/>
                  <a:gd name="T11" fmla="*/ 24 h 24"/>
                  <a:gd name="T12" fmla="*/ 18 w 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8" h="24">
                    <a:moveTo>
                      <a:pt x="18" y="0"/>
                    </a:moveTo>
                    <a:lnTo>
                      <a:pt x="12" y="0"/>
                    </a:lnTo>
                    <a:lnTo>
                      <a:pt x="0" y="0"/>
                    </a:lnTo>
                    <a:lnTo>
                      <a:pt x="6" y="24"/>
                    </a:lnTo>
                    <a:lnTo>
                      <a:pt x="12" y="24"/>
                    </a:lnTo>
                    <a:lnTo>
                      <a:pt x="12" y="2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353"/>
              <p:cNvSpPr>
                <a:spLocks/>
              </p:cNvSpPr>
              <p:nvPr/>
            </p:nvSpPr>
            <p:spPr bwMode="auto">
              <a:xfrm>
                <a:off x="4542" y="2434"/>
                <a:ext cx="18" cy="6"/>
              </a:xfrm>
              <a:custGeom>
                <a:avLst/>
                <a:gdLst>
                  <a:gd name="T0" fmla="*/ 0 w 18"/>
                  <a:gd name="T1" fmla="*/ 0 h 6"/>
                  <a:gd name="T2" fmla="*/ 0 w 18"/>
                  <a:gd name="T3" fmla="*/ 6 h 6"/>
                  <a:gd name="T4" fmla="*/ 0 w 18"/>
                  <a:gd name="T5" fmla="*/ 6 h 6"/>
                  <a:gd name="T6" fmla="*/ 6 w 18"/>
                  <a:gd name="T7" fmla="*/ 6 h 6"/>
                  <a:gd name="T8" fmla="*/ 6 w 18"/>
                  <a:gd name="T9" fmla="*/ 6 h 6"/>
                  <a:gd name="T10" fmla="*/ 6 w 18"/>
                  <a:gd name="T11" fmla="*/ 6 h 6"/>
                  <a:gd name="T12" fmla="*/ 6 w 18"/>
                  <a:gd name="T13" fmla="*/ 6 h 6"/>
                  <a:gd name="T14" fmla="*/ 12 w 18"/>
                  <a:gd name="T15" fmla="*/ 6 h 6"/>
                  <a:gd name="T16" fmla="*/ 12 w 18"/>
                  <a:gd name="T17" fmla="*/ 6 h 6"/>
                  <a:gd name="T18" fmla="*/ 18 w 18"/>
                  <a:gd name="T19" fmla="*/ 6 h 6"/>
                  <a:gd name="T20" fmla="*/ 18 w 18"/>
                  <a:gd name="T21" fmla="*/ 6 h 6"/>
                  <a:gd name="T22" fmla="*/ 6 w 18"/>
                  <a:gd name="T23" fmla="*/ 6 h 6"/>
                  <a:gd name="T24" fmla="*/ 6 w 18"/>
                  <a:gd name="T25" fmla="*/ 0 h 6"/>
                  <a:gd name="T26" fmla="*/ 0 w 18"/>
                  <a:gd name="T27" fmla="*/ 0 h 6"/>
                  <a:gd name="T28" fmla="*/ 0 w 18"/>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0" y="0"/>
                    </a:moveTo>
                    <a:lnTo>
                      <a:pt x="0" y="6"/>
                    </a:lnTo>
                    <a:lnTo>
                      <a:pt x="0" y="6"/>
                    </a:lnTo>
                    <a:lnTo>
                      <a:pt x="6" y="6"/>
                    </a:lnTo>
                    <a:lnTo>
                      <a:pt x="6" y="6"/>
                    </a:lnTo>
                    <a:lnTo>
                      <a:pt x="6" y="6"/>
                    </a:lnTo>
                    <a:lnTo>
                      <a:pt x="6" y="6"/>
                    </a:lnTo>
                    <a:lnTo>
                      <a:pt x="12" y="6"/>
                    </a:lnTo>
                    <a:lnTo>
                      <a:pt x="12" y="6"/>
                    </a:lnTo>
                    <a:lnTo>
                      <a:pt x="18" y="6"/>
                    </a:lnTo>
                    <a:lnTo>
                      <a:pt x="18" y="6"/>
                    </a:lnTo>
                    <a:lnTo>
                      <a:pt x="6" y="6"/>
                    </a:lnTo>
                    <a:lnTo>
                      <a:pt x="6" y="0"/>
                    </a:lnTo>
                    <a:lnTo>
                      <a:pt x="0" y="0"/>
                    </a:lnTo>
                    <a:lnTo>
                      <a:pt x="0"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354"/>
              <p:cNvSpPr>
                <a:spLocks/>
              </p:cNvSpPr>
              <p:nvPr/>
            </p:nvSpPr>
            <p:spPr bwMode="auto">
              <a:xfrm>
                <a:off x="4530" y="2428"/>
                <a:ext cx="24" cy="24"/>
              </a:xfrm>
              <a:custGeom>
                <a:avLst/>
                <a:gdLst>
                  <a:gd name="T0" fmla="*/ 0 w 24"/>
                  <a:gd name="T1" fmla="*/ 12 h 24"/>
                  <a:gd name="T2" fmla="*/ 0 w 24"/>
                  <a:gd name="T3" fmla="*/ 18 h 24"/>
                  <a:gd name="T4" fmla="*/ 6 w 24"/>
                  <a:gd name="T5" fmla="*/ 24 h 24"/>
                  <a:gd name="T6" fmla="*/ 18 w 24"/>
                  <a:gd name="T7" fmla="*/ 24 h 24"/>
                  <a:gd name="T8" fmla="*/ 6 w 24"/>
                  <a:gd name="T9" fmla="*/ 0 h 24"/>
                  <a:gd name="T10" fmla="*/ 18 w 24"/>
                  <a:gd name="T11" fmla="*/ 0 h 24"/>
                  <a:gd name="T12" fmla="*/ 24 w 24"/>
                  <a:gd name="T13" fmla="*/ 6 h 24"/>
                  <a:gd name="T14" fmla="*/ 24 w 24"/>
                  <a:gd name="T15" fmla="*/ 6 h 24"/>
                  <a:gd name="T16" fmla="*/ 24 w 24"/>
                  <a:gd name="T17" fmla="*/ 6 h 24"/>
                  <a:gd name="T18" fmla="*/ 0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0" y="12"/>
                    </a:moveTo>
                    <a:lnTo>
                      <a:pt x="0" y="18"/>
                    </a:lnTo>
                    <a:lnTo>
                      <a:pt x="6" y="24"/>
                    </a:lnTo>
                    <a:lnTo>
                      <a:pt x="18" y="24"/>
                    </a:lnTo>
                    <a:lnTo>
                      <a:pt x="6" y="0"/>
                    </a:lnTo>
                    <a:lnTo>
                      <a:pt x="18" y="0"/>
                    </a:lnTo>
                    <a:lnTo>
                      <a:pt x="24" y="6"/>
                    </a:lnTo>
                    <a:lnTo>
                      <a:pt x="24" y="6"/>
                    </a:lnTo>
                    <a:lnTo>
                      <a:pt x="24"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355"/>
              <p:cNvSpPr>
                <a:spLocks noEditPoints="1"/>
              </p:cNvSpPr>
              <p:nvPr/>
            </p:nvSpPr>
            <p:spPr bwMode="auto">
              <a:xfrm>
                <a:off x="4536" y="2428"/>
                <a:ext cx="18" cy="24"/>
              </a:xfrm>
              <a:custGeom>
                <a:avLst/>
                <a:gdLst>
                  <a:gd name="T0" fmla="*/ 12 w 18"/>
                  <a:gd name="T1" fmla="*/ 24 h 24"/>
                  <a:gd name="T2" fmla="*/ 6 w 18"/>
                  <a:gd name="T3" fmla="*/ 24 h 24"/>
                  <a:gd name="T4" fmla="*/ 6 w 18"/>
                  <a:gd name="T5" fmla="*/ 24 h 24"/>
                  <a:gd name="T6" fmla="*/ 6 w 18"/>
                  <a:gd name="T7" fmla="*/ 24 h 24"/>
                  <a:gd name="T8" fmla="*/ 6 w 18"/>
                  <a:gd name="T9" fmla="*/ 24 h 24"/>
                  <a:gd name="T10" fmla="*/ 18 w 18"/>
                  <a:gd name="T11" fmla="*/ 0 h 24"/>
                  <a:gd name="T12" fmla="*/ 18 w 18"/>
                  <a:gd name="T13" fmla="*/ 0 h 24"/>
                  <a:gd name="T14" fmla="*/ 18 w 18"/>
                  <a:gd name="T15" fmla="*/ 0 h 24"/>
                  <a:gd name="T16" fmla="*/ 12 w 18"/>
                  <a:gd name="T17" fmla="*/ 0 h 24"/>
                  <a:gd name="T18" fmla="*/ 0 w 18"/>
                  <a:gd name="T19" fmla="*/ 0 h 24"/>
                  <a:gd name="T20" fmla="*/ 12 w 18"/>
                  <a:gd name="T21" fmla="*/ 24 h 24"/>
                  <a:gd name="T22" fmla="*/ 0 w 18"/>
                  <a:gd name="T23" fmla="*/ 0 h 24"/>
                  <a:gd name="T24" fmla="*/ 0 w 18"/>
                  <a:gd name="T25" fmla="*/ 0 h 24"/>
                  <a:gd name="T26" fmla="*/ 0 w 18"/>
                  <a:gd name="T27" fmla="*/ 0 h 24"/>
                  <a:gd name="T28" fmla="*/ 6 w 18"/>
                  <a:gd name="T29" fmla="*/ 12 h 24"/>
                  <a:gd name="T30" fmla="*/ 0 w 18"/>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4">
                    <a:moveTo>
                      <a:pt x="12" y="24"/>
                    </a:moveTo>
                    <a:lnTo>
                      <a:pt x="6" y="24"/>
                    </a:lnTo>
                    <a:lnTo>
                      <a:pt x="6" y="24"/>
                    </a:lnTo>
                    <a:lnTo>
                      <a:pt x="6" y="24"/>
                    </a:lnTo>
                    <a:lnTo>
                      <a:pt x="6" y="24"/>
                    </a:lnTo>
                    <a:lnTo>
                      <a:pt x="18" y="0"/>
                    </a:lnTo>
                    <a:lnTo>
                      <a:pt x="18" y="0"/>
                    </a:lnTo>
                    <a:lnTo>
                      <a:pt x="18" y="0"/>
                    </a:lnTo>
                    <a:lnTo>
                      <a:pt x="12" y="0"/>
                    </a:lnTo>
                    <a:lnTo>
                      <a:pt x="0" y="0"/>
                    </a:lnTo>
                    <a:lnTo>
                      <a:pt x="12" y="24"/>
                    </a:lnTo>
                    <a:close/>
                    <a:moveTo>
                      <a:pt x="0" y="0"/>
                    </a:moveTo>
                    <a:lnTo>
                      <a:pt x="0" y="0"/>
                    </a:lnTo>
                    <a:lnTo>
                      <a:pt x="0" y="0"/>
                    </a:lnTo>
                    <a:lnTo>
                      <a:pt x="6"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356"/>
              <p:cNvSpPr>
                <a:spLocks noEditPoints="1"/>
              </p:cNvSpPr>
              <p:nvPr/>
            </p:nvSpPr>
            <p:spPr bwMode="auto">
              <a:xfrm>
                <a:off x="4536" y="2428"/>
                <a:ext cx="24" cy="24"/>
              </a:xfrm>
              <a:custGeom>
                <a:avLst/>
                <a:gdLst>
                  <a:gd name="T0" fmla="*/ 6 w 24"/>
                  <a:gd name="T1" fmla="*/ 24 h 24"/>
                  <a:gd name="T2" fmla="*/ 0 w 24"/>
                  <a:gd name="T3" fmla="*/ 18 h 24"/>
                  <a:gd name="T4" fmla="*/ 0 w 24"/>
                  <a:gd name="T5" fmla="*/ 18 h 24"/>
                  <a:gd name="T6" fmla="*/ 0 w 24"/>
                  <a:gd name="T7" fmla="*/ 18 h 24"/>
                  <a:gd name="T8" fmla="*/ 24 w 24"/>
                  <a:gd name="T9" fmla="*/ 6 h 24"/>
                  <a:gd name="T10" fmla="*/ 18 w 24"/>
                  <a:gd name="T11" fmla="*/ 0 h 24"/>
                  <a:gd name="T12" fmla="*/ 18 w 24"/>
                  <a:gd name="T13" fmla="*/ 0 h 24"/>
                  <a:gd name="T14" fmla="*/ 18 w 24"/>
                  <a:gd name="T15" fmla="*/ 0 h 24"/>
                  <a:gd name="T16" fmla="*/ 12 w 24"/>
                  <a:gd name="T17" fmla="*/ 0 h 24"/>
                  <a:gd name="T18" fmla="*/ 6 w 24"/>
                  <a:gd name="T19" fmla="*/ 24 h 24"/>
                  <a:gd name="T20" fmla="*/ 6 w 24"/>
                  <a:gd name="T21" fmla="*/ 24 h 24"/>
                  <a:gd name="T22" fmla="*/ 6 w 24"/>
                  <a:gd name="T23" fmla="*/ 24 h 24"/>
                  <a:gd name="T24" fmla="*/ 6 w 24"/>
                  <a:gd name="T25" fmla="*/ 24 h 24"/>
                  <a:gd name="T26" fmla="*/ 12 w 24"/>
                  <a:gd name="T27" fmla="*/ 12 h 24"/>
                  <a:gd name="T28" fmla="*/ 6 w 24"/>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6" y="24"/>
                    </a:moveTo>
                    <a:lnTo>
                      <a:pt x="0" y="18"/>
                    </a:lnTo>
                    <a:lnTo>
                      <a:pt x="0" y="18"/>
                    </a:lnTo>
                    <a:lnTo>
                      <a:pt x="0" y="18"/>
                    </a:lnTo>
                    <a:lnTo>
                      <a:pt x="24" y="6"/>
                    </a:lnTo>
                    <a:lnTo>
                      <a:pt x="18" y="0"/>
                    </a:lnTo>
                    <a:lnTo>
                      <a:pt x="18" y="0"/>
                    </a:lnTo>
                    <a:lnTo>
                      <a:pt x="18" y="0"/>
                    </a:lnTo>
                    <a:lnTo>
                      <a:pt x="12" y="0"/>
                    </a:lnTo>
                    <a:lnTo>
                      <a:pt x="6" y="24"/>
                    </a:lnTo>
                    <a:close/>
                    <a:moveTo>
                      <a:pt x="6" y="24"/>
                    </a:moveTo>
                    <a:lnTo>
                      <a:pt x="6" y="24"/>
                    </a:lnTo>
                    <a:lnTo>
                      <a:pt x="6" y="24"/>
                    </a:lnTo>
                    <a:lnTo>
                      <a:pt x="12"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357"/>
              <p:cNvSpPr>
                <a:spLocks noEditPoints="1"/>
              </p:cNvSpPr>
              <p:nvPr/>
            </p:nvSpPr>
            <p:spPr bwMode="auto">
              <a:xfrm>
                <a:off x="4536" y="2428"/>
                <a:ext cx="24" cy="42"/>
              </a:xfrm>
              <a:custGeom>
                <a:avLst/>
                <a:gdLst>
                  <a:gd name="T0" fmla="*/ 24 w 24"/>
                  <a:gd name="T1" fmla="*/ 18 h 42"/>
                  <a:gd name="T2" fmla="*/ 18 w 24"/>
                  <a:gd name="T3" fmla="*/ 24 h 42"/>
                  <a:gd name="T4" fmla="*/ 18 w 24"/>
                  <a:gd name="T5" fmla="*/ 24 h 42"/>
                  <a:gd name="T6" fmla="*/ 12 w 24"/>
                  <a:gd name="T7" fmla="*/ 24 h 42"/>
                  <a:gd name="T8" fmla="*/ 12 w 24"/>
                  <a:gd name="T9" fmla="*/ 24 h 42"/>
                  <a:gd name="T10" fmla="*/ 12 w 24"/>
                  <a:gd name="T11" fmla="*/ 24 h 42"/>
                  <a:gd name="T12" fmla="*/ 12 w 24"/>
                  <a:gd name="T13" fmla="*/ 0 h 42"/>
                  <a:gd name="T14" fmla="*/ 18 w 24"/>
                  <a:gd name="T15" fmla="*/ 0 h 42"/>
                  <a:gd name="T16" fmla="*/ 18 w 24"/>
                  <a:gd name="T17" fmla="*/ 0 h 42"/>
                  <a:gd name="T18" fmla="*/ 18 w 24"/>
                  <a:gd name="T19" fmla="*/ 0 h 42"/>
                  <a:gd name="T20" fmla="*/ 18 w 24"/>
                  <a:gd name="T21" fmla="*/ 0 h 42"/>
                  <a:gd name="T22" fmla="*/ 12 w 24"/>
                  <a:gd name="T23" fmla="*/ 0 h 42"/>
                  <a:gd name="T24" fmla="*/ 24 w 24"/>
                  <a:gd name="T25" fmla="*/ 18 h 42"/>
                  <a:gd name="T26" fmla="*/ 0 w 24"/>
                  <a:gd name="T27" fmla="*/ 18 h 42"/>
                  <a:gd name="T28" fmla="*/ 12 w 24"/>
                  <a:gd name="T29" fmla="*/ 42 h 42"/>
                  <a:gd name="T30" fmla="*/ 24 w 24"/>
                  <a:gd name="T31" fmla="*/ 18 h 42"/>
                  <a:gd name="T32" fmla="*/ 12 w 24"/>
                  <a:gd name="T33" fmla="*/ 12 h 42"/>
                  <a:gd name="T34" fmla="*/ 0 w 24"/>
                  <a:gd name="T35"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2">
                    <a:moveTo>
                      <a:pt x="24" y="18"/>
                    </a:moveTo>
                    <a:lnTo>
                      <a:pt x="18" y="24"/>
                    </a:lnTo>
                    <a:lnTo>
                      <a:pt x="18" y="24"/>
                    </a:lnTo>
                    <a:lnTo>
                      <a:pt x="12" y="24"/>
                    </a:lnTo>
                    <a:lnTo>
                      <a:pt x="12" y="24"/>
                    </a:lnTo>
                    <a:lnTo>
                      <a:pt x="12" y="24"/>
                    </a:lnTo>
                    <a:lnTo>
                      <a:pt x="12" y="0"/>
                    </a:lnTo>
                    <a:lnTo>
                      <a:pt x="18" y="0"/>
                    </a:lnTo>
                    <a:lnTo>
                      <a:pt x="18" y="0"/>
                    </a:lnTo>
                    <a:lnTo>
                      <a:pt x="18" y="0"/>
                    </a:lnTo>
                    <a:lnTo>
                      <a:pt x="18" y="0"/>
                    </a:lnTo>
                    <a:lnTo>
                      <a:pt x="12" y="0"/>
                    </a:lnTo>
                    <a:lnTo>
                      <a:pt x="24" y="18"/>
                    </a:lnTo>
                    <a:close/>
                    <a:moveTo>
                      <a:pt x="0" y="18"/>
                    </a:moveTo>
                    <a:lnTo>
                      <a:pt x="12" y="42"/>
                    </a:lnTo>
                    <a:lnTo>
                      <a:pt x="24" y="18"/>
                    </a:lnTo>
                    <a:lnTo>
                      <a:pt x="12" y="12"/>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358"/>
              <p:cNvSpPr>
                <a:spLocks noEditPoints="1"/>
              </p:cNvSpPr>
              <p:nvPr/>
            </p:nvSpPr>
            <p:spPr bwMode="auto">
              <a:xfrm>
                <a:off x="4548" y="2428"/>
                <a:ext cx="12" cy="24"/>
              </a:xfrm>
              <a:custGeom>
                <a:avLst/>
                <a:gdLst>
                  <a:gd name="T0" fmla="*/ 12 w 12"/>
                  <a:gd name="T1" fmla="*/ 24 h 24"/>
                  <a:gd name="T2" fmla="*/ 12 w 12"/>
                  <a:gd name="T3" fmla="*/ 24 h 24"/>
                  <a:gd name="T4" fmla="*/ 12 w 12"/>
                  <a:gd name="T5" fmla="*/ 24 h 24"/>
                  <a:gd name="T6" fmla="*/ 12 w 12"/>
                  <a:gd name="T7" fmla="*/ 24 h 24"/>
                  <a:gd name="T8" fmla="*/ 6 w 12"/>
                  <a:gd name="T9" fmla="*/ 24 h 24"/>
                  <a:gd name="T10" fmla="*/ 12 w 12"/>
                  <a:gd name="T11" fmla="*/ 0 h 24"/>
                  <a:gd name="T12" fmla="*/ 6 w 12"/>
                  <a:gd name="T13" fmla="*/ 0 h 24"/>
                  <a:gd name="T14" fmla="*/ 0 w 12"/>
                  <a:gd name="T15" fmla="*/ 0 h 24"/>
                  <a:gd name="T16" fmla="*/ 0 w 12"/>
                  <a:gd name="T17" fmla="*/ 0 h 24"/>
                  <a:gd name="T18" fmla="*/ 0 w 12"/>
                  <a:gd name="T19" fmla="*/ 0 h 24"/>
                  <a:gd name="T20" fmla="*/ 12 w 12"/>
                  <a:gd name="T21" fmla="*/ 24 h 24"/>
                  <a:gd name="T22" fmla="*/ 6 w 12"/>
                  <a:gd name="T23" fmla="*/ 24 h 24"/>
                  <a:gd name="T24" fmla="*/ 6 w 12"/>
                  <a:gd name="T25" fmla="*/ 24 h 24"/>
                  <a:gd name="T26" fmla="*/ 12 w 12"/>
                  <a:gd name="T27" fmla="*/ 24 h 24"/>
                  <a:gd name="T28" fmla="*/ 6 w 12"/>
                  <a:gd name="T29" fmla="*/ 12 h 24"/>
                  <a:gd name="T30" fmla="*/ 6 w 12"/>
                  <a:gd name="T3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4">
                    <a:moveTo>
                      <a:pt x="12" y="24"/>
                    </a:moveTo>
                    <a:lnTo>
                      <a:pt x="12" y="24"/>
                    </a:lnTo>
                    <a:lnTo>
                      <a:pt x="12" y="24"/>
                    </a:lnTo>
                    <a:lnTo>
                      <a:pt x="12" y="24"/>
                    </a:lnTo>
                    <a:lnTo>
                      <a:pt x="6" y="24"/>
                    </a:lnTo>
                    <a:lnTo>
                      <a:pt x="12" y="0"/>
                    </a:lnTo>
                    <a:lnTo>
                      <a:pt x="6" y="0"/>
                    </a:lnTo>
                    <a:lnTo>
                      <a:pt x="0" y="0"/>
                    </a:lnTo>
                    <a:lnTo>
                      <a:pt x="0" y="0"/>
                    </a:lnTo>
                    <a:lnTo>
                      <a:pt x="0" y="0"/>
                    </a:lnTo>
                    <a:lnTo>
                      <a:pt x="12" y="24"/>
                    </a:lnTo>
                    <a:close/>
                    <a:moveTo>
                      <a:pt x="6" y="24"/>
                    </a:moveTo>
                    <a:lnTo>
                      <a:pt x="6" y="24"/>
                    </a:lnTo>
                    <a:lnTo>
                      <a:pt x="12"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359"/>
              <p:cNvSpPr>
                <a:spLocks noEditPoints="1"/>
              </p:cNvSpPr>
              <p:nvPr/>
            </p:nvSpPr>
            <p:spPr bwMode="auto">
              <a:xfrm>
                <a:off x="4548" y="2428"/>
                <a:ext cx="24" cy="24"/>
              </a:xfrm>
              <a:custGeom>
                <a:avLst/>
                <a:gdLst>
                  <a:gd name="T0" fmla="*/ 6 w 24"/>
                  <a:gd name="T1" fmla="*/ 24 h 24"/>
                  <a:gd name="T2" fmla="*/ 18 w 24"/>
                  <a:gd name="T3" fmla="*/ 24 h 24"/>
                  <a:gd name="T4" fmla="*/ 18 w 24"/>
                  <a:gd name="T5" fmla="*/ 18 h 24"/>
                  <a:gd name="T6" fmla="*/ 24 w 24"/>
                  <a:gd name="T7" fmla="*/ 12 h 24"/>
                  <a:gd name="T8" fmla="*/ 0 w 24"/>
                  <a:gd name="T9" fmla="*/ 6 h 24"/>
                  <a:gd name="T10" fmla="*/ 0 w 24"/>
                  <a:gd name="T11" fmla="*/ 6 h 24"/>
                  <a:gd name="T12" fmla="*/ 0 w 24"/>
                  <a:gd name="T13" fmla="*/ 0 h 24"/>
                  <a:gd name="T14" fmla="*/ 12 w 24"/>
                  <a:gd name="T15" fmla="*/ 0 h 24"/>
                  <a:gd name="T16" fmla="*/ 6 w 24"/>
                  <a:gd name="T17" fmla="*/ 24 h 24"/>
                  <a:gd name="T18" fmla="*/ 12 w 24"/>
                  <a:gd name="T19" fmla="*/ 0 h 24"/>
                  <a:gd name="T20" fmla="*/ 12 w 24"/>
                  <a:gd name="T21" fmla="*/ 0 h 24"/>
                  <a:gd name="T22" fmla="*/ 12 w 24"/>
                  <a:gd name="T23" fmla="*/ 0 h 24"/>
                  <a:gd name="T24" fmla="*/ 6 w 24"/>
                  <a:gd name="T25" fmla="*/ 12 h 24"/>
                  <a:gd name="T26" fmla="*/ 12 w 24"/>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4">
                    <a:moveTo>
                      <a:pt x="6" y="24"/>
                    </a:moveTo>
                    <a:lnTo>
                      <a:pt x="18" y="24"/>
                    </a:lnTo>
                    <a:lnTo>
                      <a:pt x="18" y="18"/>
                    </a:lnTo>
                    <a:lnTo>
                      <a:pt x="24" y="12"/>
                    </a:lnTo>
                    <a:lnTo>
                      <a:pt x="0" y="6"/>
                    </a:lnTo>
                    <a:lnTo>
                      <a:pt x="0" y="6"/>
                    </a:lnTo>
                    <a:lnTo>
                      <a:pt x="0" y="0"/>
                    </a:lnTo>
                    <a:lnTo>
                      <a:pt x="12" y="0"/>
                    </a:lnTo>
                    <a:lnTo>
                      <a:pt x="6" y="24"/>
                    </a:lnTo>
                    <a:close/>
                    <a:moveTo>
                      <a:pt x="12" y="0"/>
                    </a:moveTo>
                    <a:lnTo>
                      <a:pt x="12" y="0"/>
                    </a:lnTo>
                    <a:lnTo>
                      <a:pt x="12" y="0"/>
                    </a:lnTo>
                    <a:lnTo>
                      <a:pt x="6"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360"/>
              <p:cNvSpPr>
                <a:spLocks noEditPoints="1"/>
              </p:cNvSpPr>
              <p:nvPr/>
            </p:nvSpPr>
            <p:spPr bwMode="auto">
              <a:xfrm>
                <a:off x="4548" y="2428"/>
                <a:ext cx="24" cy="24"/>
              </a:xfrm>
              <a:custGeom>
                <a:avLst/>
                <a:gdLst>
                  <a:gd name="T0" fmla="*/ 12 w 24"/>
                  <a:gd name="T1" fmla="*/ 0 h 24"/>
                  <a:gd name="T2" fmla="*/ 0 w 24"/>
                  <a:gd name="T3" fmla="*/ 0 h 24"/>
                  <a:gd name="T4" fmla="*/ 0 w 24"/>
                  <a:gd name="T5" fmla="*/ 24 h 24"/>
                  <a:gd name="T6" fmla="*/ 12 w 24"/>
                  <a:gd name="T7" fmla="*/ 24 h 24"/>
                  <a:gd name="T8" fmla="*/ 12 w 24"/>
                  <a:gd name="T9" fmla="*/ 0 h 24"/>
                  <a:gd name="T10" fmla="*/ 24 w 24"/>
                  <a:gd name="T11" fmla="*/ 12 h 24"/>
                  <a:gd name="T12" fmla="*/ 24 w 24"/>
                  <a:gd name="T13" fmla="*/ 0 h 24"/>
                  <a:gd name="T14" fmla="*/ 12 w 24"/>
                  <a:gd name="T15" fmla="*/ 0 h 24"/>
                  <a:gd name="T16" fmla="*/ 12 w 24"/>
                  <a:gd name="T17" fmla="*/ 12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0"/>
                    </a:moveTo>
                    <a:lnTo>
                      <a:pt x="0" y="0"/>
                    </a:lnTo>
                    <a:lnTo>
                      <a:pt x="0" y="24"/>
                    </a:lnTo>
                    <a:lnTo>
                      <a:pt x="12" y="24"/>
                    </a:lnTo>
                    <a:lnTo>
                      <a:pt x="12" y="0"/>
                    </a:lnTo>
                    <a:close/>
                    <a:moveTo>
                      <a:pt x="24" y="12"/>
                    </a:moveTo>
                    <a:lnTo>
                      <a:pt x="24" y="0"/>
                    </a:lnTo>
                    <a:lnTo>
                      <a:pt x="12" y="0"/>
                    </a:lnTo>
                    <a:lnTo>
                      <a:pt x="12" y="12"/>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361"/>
              <p:cNvSpPr>
                <a:spLocks noEditPoints="1"/>
              </p:cNvSpPr>
              <p:nvPr/>
            </p:nvSpPr>
            <p:spPr bwMode="auto">
              <a:xfrm>
                <a:off x="4536" y="2434"/>
                <a:ext cx="24" cy="18"/>
              </a:xfrm>
              <a:custGeom>
                <a:avLst/>
                <a:gdLst>
                  <a:gd name="T0" fmla="*/ 24 w 24"/>
                  <a:gd name="T1" fmla="*/ 6 h 18"/>
                  <a:gd name="T2" fmla="*/ 24 w 24"/>
                  <a:gd name="T3" fmla="*/ 0 h 18"/>
                  <a:gd name="T4" fmla="*/ 0 w 24"/>
                  <a:gd name="T5" fmla="*/ 0 h 18"/>
                  <a:gd name="T6" fmla="*/ 0 w 24"/>
                  <a:gd name="T7" fmla="*/ 6 h 18"/>
                  <a:gd name="T8" fmla="*/ 24 w 24"/>
                  <a:gd name="T9" fmla="*/ 6 h 18"/>
                  <a:gd name="T10" fmla="*/ 0 w 24"/>
                  <a:gd name="T11" fmla="*/ 6 h 18"/>
                  <a:gd name="T12" fmla="*/ 0 w 24"/>
                  <a:gd name="T13" fmla="*/ 18 h 18"/>
                  <a:gd name="T14" fmla="*/ 12 w 24"/>
                  <a:gd name="T15" fmla="*/ 18 h 18"/>
                  <a:gd name="T16" fmla="*/ 12 w 24"/>
                  <a:gd name="T17" fmla="*/ 6 h 18"/>
                  <a:gd name="T18" fmla="*/ 0 w 24"/>
                  <a:gd name="T1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8">
                    <a:moveTo>
                      <a:pt x="24" y="6"/>
                    </a:moveTo>
                    <a:lnTo>
                      <a:pt x="24" y="0"/>
                    </a:lnTo>
                    <a:lnTo>
                      <a:pt x="0" y="0"/>
                    </a:lnTo>
                    <a:lnTo>
                      <a:pt x="0" y="6"/>
                    </a:lnTo>
                    <a:lnTo>
                      <a:pt x="24" y="6"/>
                    </a:lnTo>
                    <a:close/>
                    <a:moveTo>
                      <a:pt x="0" y="6"/>
                    </a:moveTo>
                    <a:lnTo>
                      <a:pt x="0" y="18"/>
                    </a:lnTo>
                    <a:lnTo>
                      <a:pt x="12" y="18"/>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362"/>
              <p:cNvSpPr>
                <a:spLocks noEditPoints="1"/>
              </p:cNvSpPr>
              <p:nvPr/>
            </p:nvSpPr>
            <p:spPr bwMode="auto">
              <a:xfrm>
                <a:off x="4542" y="2422"/>
                <a:ext cx="18" cy="24"/>
              </a:xfrm>
              <a:custGeom>
                <a:avLst/>
                <a:gdLst>
                  <a:gd name="T0" fmla="*/ 6 w 18"/>
                  <a:gd name="T1" fmla="*/ 0 h 24"/>
                  <a:gd name="T2" fmla="*/ 0 w 18"/>
                  <a:gd name="T3" fmla="*/ 0 h 24"/>
                  <a:gd name="T4" fmla="*/ 0 w 18"/>
                  <a:gd name="T5" fmla="*/ 24 h 24"/>
                  <a:gd name="T6" fmla="*/ 6 w 18"/>
                  <a:gd name="T7" fmla="*/ 24 h 24"/>
                  <a:gd name="T8" fmla="*/ 6 w 18"/>
                  <a:gd name="T9" fmla="*/ 0 h 24"/>
                  <a:gd name="T10" fmla="*/ 18 w 18"/>
                  <a:gd name="T11" fmla="*/ 12 h 24"/>
                  <a:gd name="T12" fmla="*/ 18 w 18"/>
                  <a:gd name="T13" fmla="*/ 0 h 24"/>
                  <a:gd name="T14" fmla="*/ 6 w 18"/>
                  <a:gd name="T15" fmla="*/ 0 h 24"/>
                  <a:gd name="T16" fmla="*/ 6 w 18"/>
                  <a:gd name="T17" fmla="*/ 12 h 24"/>
                  <a:gd name="T18" fmla="*/ 18 w 18"/>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4">
                    <a:moveTo>
                      <a:pt x="6" y="0"/>
                    </a:moveTo>
                    <a:lnTo>
                      <a:pt x="0" y="0"/>
                    </a:lnTo>
                    <a:lnTo>
                      <a:pt x="0" y="24"/>
                    </a:lnTo>
                    <a:lnTo>
                      <a:pt x="6" y="24"/>
                    </a:lnTo>
                    <a:lnTo>
                      <a:pt x="6" y="0"/>
                    </a:lnTo>
                    <a:close/>
                    <a:moveTo>
                      <a:pt x="18" y="12"/>
                    </a:moveTo>
                    <a:lnTo>
                      <a:pt x="18" y="0"/>
                    </a:lnTo>
                    <a:lnTo>
                      <a:pt x="6" y="0"/>
                    </a:lnTo>
                    <a:lnTo>
                      <a:pt x="6" y="12"/>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363"/>
              <p:cNvSpPr>
                <a:spLocks/>
              </p:cNvSpPr>
              <p:nvPr/>
            </p:nvSpPr>
            <p:spPr bwMode="auto">
              <a:xfrm>
                <a:off x="4524" y="2422"/>
                <a:ext cx="18" cy="18"/>
              </a:xfrm>
              <a:custGeom>
                <a:avLst/>
                <a:gdLst>
                  <a:gd name="T0" fmla="*/ 18 w 18"/>
                  <a:gd name="T1" fmla="*/ 0 h 18"/>
                  <a:gd name="T2" fmla="*/ 0 w 18"/>
                  <a:gd name="T3" fmla="*/ 0 h 18"/>
                  <a:gd name="T4" fmla="*/ 6 w 18"/>
                  <a:gd name="T5" fmla="*/ 18 h 18"/>
                  <a:gd name="T6" fmla="*/ 18 w 18"/>
                  <a:gd name="T7" fmla="*/ 12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lnTo>
                      <a:pt x="0" y="0"/>
                    </a:lnTo>
                    <a:lnTo>
                      <a:pt x="6" y="18"/>
                    </a:lnTo>
                    <a:lnTo>
                      <a:pt x="18" y="12"/>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364"/>
              <p:cNvSpPr>
                <a:spLocks/>
              </p:cNvSpPr>
              <p:nvPr/>
            </p:nvSpPr>
            <p:spPr bwMode="auto">
              <a:xfrm>
                <a:off x="4536" y="2410"/>
                <a:ext cx="24" cy="18"/>
              </a:xfrm>
              <a:custGeom>
                <a:avLst/>
                <a:gdLst>
                  <a:gd name="T0" fmla="*/ 12 w 24"/>
                  <a:gd name="T1" fmla="*/ 0 h 18"/>
                  <a:gd name="T2" fmla="*/ 6 w 24"/>
                  <a:gd name="T3" fmla="*/ 6 h 18"/>
                  <a:gd name="T4" fmla="*/ 0 w 24"/>
                  <a:gd name="T5" fmla="*/ 12 h 18"/>
                  <a:gd name="T6" fmla="*/ 6 w 24"/>
                  <a:gd name="T7" fmla="*/ 18 h 18"/>
                  <a:gd name="T8" fmla="*/ 12 w 24"/>
                  <a:gd name="T9" fmla="*/ 18 h 18"/>
                  <a:gd name="T10" fmla="*/ 18 w 24"/>
                  <a:gd name="T11" fmla="*/ 18 h 18"/>
                  <a:gd name="T12" fmla="*/ 24 w 24"/>
                  <a:gd name="T13" fmla="*/ 18 h 18"/>
                  <a:gd name="T14" fmla="*/ 24 w 24"/>
                  <a:gd name="T15" fmla="*/ 12 h 18"/>
                  <a:gd name="T16" fmla="*/ 24 w 24"/>
                  <a:gd name="T17" fmla="*/ 6 h 18"/>
                  <a:gd name="T18" fmla="*/ 18 w 24"/>
                  <a:gd name="T19" fmla="*/ 0 h 18"/>
                  <a:gd name="T20" fmla="*/ 12 w 24"/>
                  <a:gd name="T21" fmla="*/ 0 h 18"/>
                  <a:gd name="T22" fmla="*/ 12 w 24"/>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12" y="0"/>
                    </a:moveTo>
                    <a:lnTo>
                      <a:pt x="6" y="6"/>
                    </a:lnTo>
                    <a:lnTo>
                      <a:pt x="0" y="12"/>
                    </a:lnTo>
                    <a:lnTo>
                      <a:pt x="6" y="18"/>
                    </a:lnTo>
                    <a:lnTo>
                      <a:pt x="12" y="18"/>
                    </a:lnTo>
                    <a:lnTo>
                      <a:pt x="18" y="18"/>
                    </a:lnTo>
                    <a:lnTo>
                      <a:pt x="24" y="18"/>
                    </a:lnTo>
                    <a:lnTo>
                      <a:pt x="24" y="12"/>
                    </a:lnTo>
                    <a:lnTo>
                      <a:pt x="24" y="6"/>
                    </a:lnTo>
                    <a:lnTo>
                      <a:pt x="18" y="0"/>
                    </a:lnTo>
                    <a:lnTo>
                      <a:pt x="12" y="0"/>
                    </a:lnTo>
                    <a:lnTo>
                      <a:pt x="12" y="0"/>
                    </a:lnTo>
                    <a:close/>
                  </a:path>
                </a:pathLst>
              </a:custGeom>
              <a:solidFill>
                <a:srgbClr val="2145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365"/>
              <p:cNvSpPr>
                <a:spLocks/>
              </p:cNvSpPr>
              <p:nvPr/>
            </p:nvSpPr>
            <p:spPr bwMode="auto">
              <a:xfrm>
                <a:off x="4524" y="2398"/>
                <a:ext cx="24" cy="24"/>
              </a:xfrm>
              <a:custGeom>
                <a:avLst/>
                <a:gdLst>
                  <a:gd name="T0" fmla="*/ 24 w 24"/>
                  <a:gd name="T1" fmla="*/ 0 h 24"/>
                  <a:gd name="T2" fmla="*/ 6 w 24"/>
                  <a:gd name="T3" fmla="*/ 6 h 24"/>
                  <a:gd name="T4" fmla="*/ 0 w 24"/>
                  <a:gd name="T5" fmla="*/ 24 h 24"/>
                  <a:gd name="T6" fmla="*/ 24 w 24"/>
                  <a:gd name="T7" fmla="*/ 24 h 24"/>
                  <a:gd name="T8" fmla="*/ 24 w 24"/>
                  <a:gd name="T9" fmla="*/ 24 h 24"/>
                  <a:gd name="T10" fmla="*/ 24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24" y="0"/>
                    </a:moveTo>
                    <a:lnTo>
                      <a:pt x="6" y="6"/>
                    </a:lnTo>
                    <a:lnTo>
                      <a:pt x="0" y="24"/>
                    </a:lnTo>
                    <a:lnTo>
                      <a:pt x="24" y="24"/>
                    </a:lnTo>
                    <a:lnTo>
                      <a:pt x="24"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Freeform 366"/>
              <p:cNvSpPr>
                <a:spLocks noEditPoints="1"/>
              </p:cNvSpPr>
              <p:nvPr/>
            </p:nvSpPr>
            <p:spPr bwMode="auto">
              <a:xfrm>
                <a:off x="4524" y="2416"/>
                <a:ext cx="24" cy="24"/>
              </a:xfrm>
              <a:custGeom>
                <a:avLst/>
                <a:gdLst>
                  <a:gd name="T0" fmla="*/ 0 w 24"/>
                  <a:gd name="T1" fmla="*/ 6 h 24"/>
                  <a:gd name="T2" fmla="*/ 6 w 24"/>
                  <a:gd name="T3" fmla="*/ 18 h 24"/>
                  <a:gd name="T4" fmla="*/ 24 w 24"/>
                  <a:gd name="T5" fmla="*/ 24 h 24"/>
                  <a:gd name="T6" fmla="*/ 24 w 24"/>
                  <a:gd name="T7" fmla="*/ 0 h 24"/>
                  <a:gd name="T8" fmla="*/ 24 w 24"/>
                  <a:gd name="T9" fmla="*/ 6 h 24"/>
                  <a:gd name="T10" fmla="*/ 24 w 24"/>
                  <a:gd name="T11" fmla="*/ 6 h 24"/>
                  <a:gd name="T12" fmla="*/ 0 w 24"/>
                  <a:gd name="T13" fmla="*/ 6 h 24"/>
                  <a:gd name="T14" fmla="*/ 24 w 24"/>
                  <a:gd name="T15" fmla="*/ 6 h 24"/>
                  <a:gd name="T16" fmla="*/ 24 w 24"/>
                  <a:gd name="T17" fmla="*/ 6 h 24"/>
                  <a:gd name="T18" fmla="*/ 12 w 24"/>
                  <a:gd name="T19" fmla="*/ 6 h 24"/>
                  <a:gd name="T20" fmla="*/ 24 w 24"/>
                  <a:gd name="T21"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0" y="6"/>
                    </a:moveTo>
                    <a:lnTo>
                      <a:pt x="6" y="18"/>
                    </a:lnTo>
                    <a:lnTo>
                      <a:pt x="24" y="24"/>
                    </a:lnTo>
                    <a:lnTo>
                      <a:pt x="24" y="0"/>
                    </a:lnTo>
                    <a:lnTo>
                      <a:pt x="24" y="6"/>
                    </a:lnTo>
                    <a:lnTo>
                      <a:pt x="24" y="6"/>
                    </a:lnTo>
                    <a:lnTo>
                      <a:pt x="0" y="6"/>
                    </a:lnTo>
                    <a:close/>
                    <a:moveTo>
                      <a:pt x="24" y="6"/>
                    </a:moveTo>
                    <a:lnTo>
                      <a:pt x="24" y="6"/>
                    </a:lnTo>
                    <a:lnTo>
                      <a:pt x="12" y="6"/>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Freeform 367"/>
              <p:cNvSpPr>
                <a:spLocks noEditPoints="1"/>
              </p:cNvSpPr>
              <p:nvPr/>
            </p:nvSpPr>
            <p:spPr bwMode="auto">
              <a:xfrm>
                <a:off x="4548" y="2416"/>
                <a:ext cx="6" cy="24"/>
              </a:xfrm>
              <a:custGeom>
                <a:avLst/>
                <a:gdLst>
                  <a:gd name="T0" fmla="*/ 0 w 6"/>
                  <a:gd name="T1" fmla="*/ 24 h 24"/>
                  <a:gd name="T2" fmla="*/ 6 w 6"/>
                  <a:gd name="T3" fmla="*/ 24 h 24"/>
                  <a:gd name="T4" fmla="*/ 6 w 6"/>
                  <a:gd name="T5" fmla="*/ 0 h 24"/>
                  <a:gd name="T6" fmla="*/ 0 w 6"/>
                  <a:gd name="T7" fmla="*/ 0 h 24"/>
                  <a:gd name="T8" fmla="*/ 0 w 6"/>
                  <a:gd name="T9" fmla="*/ 24 h 24"/>
                  <a:gd name="T10" fmla="*/ 0 w 6"/>
                  <a:gd name="T11" fmla="*/ 0 h 24"/>
                  <a:gd name="T12" fmla="*/ 0 w 6"/>
                  <a:gd name="T13" fmla="*/ 0 h 24"/>
                  <a:gd name="T14" fmla="*/ 0 w 6"/>
                  <a:gd name="T15" fmla="*/ 12 h 24"/>
                  <a:gd name="T16" fmla="*/ 0 w 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4"/>
                    </a:moveTo>
                    <a:lnTo>
                      <a:pt x="6" y="24"/>
                    </a:lnTo>
                    <a:lnTo>
                      <a:pt x="6" y="0"/>
                    </a:lnTo>
                    <a:lnTo>
                      <a:pt x="0" y="0"/>
                    </a:lnTo>
                    <a:lnTo>
                      <a:pt x="0" y="24"/>
                    </a:lnTo>
                    <a:close/>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0" name="Freeform 368"/>
              <p:cNvSpPr>
                <a:spLocks noEditPoints="1"/>
              </p:cNvSpPr>
              <p:nvPr/>
            </p:nvSpPr>
            <p:spPr bwMode="auto">
              <a:xfrm>
                <a:off x="4548" y="2416"/>
                <a:ext cx="24" cy="24"/>
              </a:xfrm>
              <a:custGeom>
                <a:avLst/>
                <a:gdLst>
                  <a:gd name="T0" fmla="*/ 6 w 24"/>
                  <a:gd name="T1" fmla="*/ 24 h 24"/>
                  <a:gd name="T2" fmla="*/ 18 w 24"/>
                  <a:gd name="T3" fmla="*/ 18 h 24"/>
                  <a:gd name="T4" fmla="*/ 24 w 24"/>
                  <a:gd name="T5" fmla="*/ 6 h 24"/>
                  <a:gd name="T6" fmla="*/ 0 w 24"/>
                  <a:gd name="T7" fmla="*/ 6 h 24"/>
                  <a:gd name="T8" fmla="*/ 0 w 24"/>
                  <a:gd name="T9" fmla="*/ 6 h 24"/>
                  <a:gd name="T10" fmla="*/ 6 w 24"/>
                  <a:gd name="T11" fmla="*/ 0 h 24"/>
                  <a:gd name="T12" fmla="*/ 6 w 24"/>
                  <a:gd name="T13" fmla="*/ 24 h 24"/>
                  <a:gd name="T14" fmla="*/ 6 w 24"/>
                  <a:gd name="T15" fmla="*/ 0 h 24"/>
                  <a:gd name="T16" fmla="*/ 6 w 24"/>
                  <a:gd name="T17" fmla="*/ 0 h 24"/>
                  <a:gd name="T18" fmla="*/ 6 w 24"/>
                  <a:gd name="T19" fmla="*/ 12 h 24"/>
                  <a:gd name="T20" fmla="*/ 6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6" y="24"/>
                    </a:moveTo>
                    <a:lnTo>
                      <a:pt x="18" y="18"/>
                    </a:lnTo>
                    <a:lnTo>
                      <a:pt x="24" y="6"/>
                    </a:lnTo>
                    <a:lnTo>
                      <a:pt x="0" y="6"/>
                    </a:lnTo>
                    <a:lnTo>
                      <a:pt x="0" y="6"/>
                    </a:lnTo>
                    <a:lnTo>
                      <a:pt x="6" y="0"/>
                    </a:lnTo>
                    <a:lnTo>
                      <a:pt x="6" y="24"/>
                    </a:lnTo>
                    <a:close/>
                    <a:moveTo>
                      <a:pt x="6" y="0"/>
                    </a:moveTo>
                    <a:lnTo>
                      <a:pt x="6" y="0"/>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369"/>
              <p:cNvSpPr>
                <a:spLocks noEditPoints="1"/>
              </p:cNvSpPr>
              <p:nvPr/>
            </p:nvSpPr>
            <p:spPr bwMode="auto">
              <a:xfrm>
                <a:off x="4548" y="2398"/>
                <a:ext cx="24" cy="24"/>
              </a:xfrm>
              <a:custGeom>
                <a:avLst/>
                <a:gdLst>
                  <a:gd name="T0" fmla="*/ 24 w 24"/>
                  <a:gd name="T1" fmla="*/ 24 h 24"/>
                  <a:gd name="T2" fmla="*/ 18 w 24"/>
                  <a:gd name="T3" fmla="*/ 6 h 24"/>
                  <a:gd name="T4" fmla="*/ 6 w 24"/>
                  <a:gd name="T5" fmla="*/ 0 h 24"/>
                  <a:gd name="T6" fmla="*/ 6 w 24"/>
                  <a:gd name="T7" fmla="*/ 24 h 24"/>
                  <a:gd name="T8" fmla="*/ 0 w 24"/>
                  <a:gd name="T9" fmla="*/ 24 h 24"/>
                  <a:gd name="T10" fmla="*/ 0 w 24"/>
                  <a:gd name="T11" fmla="*/ 24 h 24"/>
                  <a:gd name="T12" fmla="*/ 24 w 24"/>
                  <a:gd name="T13" fmla="*/ 24 h 24"/>
                  <a:gd name="T14" fmla="*/ 0 w 24"/>
                  <a:gd name="T15" fmla="*/ 24 h 24"/>
                  <a:gd name="T16" fmla="*/ 0 w 24"/>
                  <a:gd name="T17" fmla="*/ 24 h 24"/>
                  <a:gd name="T18" fmla="*/ 12 w 24"/>
                  <a:gd name="T19" fmla="*/ 24 h 24"/>
                  <a:gd name="T20" fmla="*/ 0 w 24"/>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4" y="24"/>
                    </a:moveTo>
                    <a:lnTo>
                      <a:pt x="18" y="6"/>
                    </a:lnTo>
                    <a:lnTo>
                      <a:pt x="6" y="0"/>
                    </a:lnTo>
                    <a:lnTo>
                      <a:pt x="6" y="24"/>
                    </a:lnTo>
                    <a:lnTo>
                      <a:pt x="0" y="24"/>
                    </a:lnTo>
                    <a:lnTo>
                      <a:pt x="0" y="24"/>
                    </a:lnTo>
                    <a:lnTo>
                      <a:pt x="24" y="24"/>
                    </a:lnTo>
                    <a:close/>
                    <a:moveTo>
                      <a:pt x="0" y="24"/>
                    </a:moveTo>
                    <a:lnTo>
                      <a:pt x="0" y="24"/>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370"/>
              <p:cNvSpPr>
                <a:spLocks noEditPoints="1"/>
              </p:cNvSpPr>
              <p:nvPr/>
            </p:nvSpPr>
            <p:spPr bwMode="auto">
              <a:xfrm>
                <a:off x="4548" y="2398"/>
                <a:ext cx="6" cy="24"/>
              </a:xfrm>
              <a:custGeom>
                <a:avLst/>
                <a:gdLst>
                  <a:gd name="T0" fmla="*/ 6 w 6"/>
                  <a:gd name="T1" fmla="*/ 0 h 24"/>
                  <a:gd name="T2" fmla="*/ 0 w 6"/>
                  <a:gd name="T3" fmla="*/ 0 h 24"/>
                  <a:gd name="T4" fmla="*/ 0 w 6"/>
                  <a:gd name="T5" fmla="*/ 24 h 24"/>
                  <a:gd name="T6" fmla="*/ 6 w 6"/>
                  <a:gd name="T7" fmla="*/ 24 h 24"/>
                  <a:gd name="T8" fmla="*/ 6 w 6"/>
                  <a:gd name="T9" fmla="*/ 0 h 24"/>
                  <a:gd name="T10" fmla="*/ 6 w 6"/>
                  <a:gd name="T11" fmla="*/ 24 h 24"/>
                  <a:gd name="T12" fmla="*/ 6 w 6"/>
                  <a:gd name="T13" fmla="*/ 24 h 24"/>
                  <a:gd name="T14" fmla="*/ 6 w 6"/>
                  <a:gd name="T15" fmla="*/ 12 h 24"/>
                  <a:gd name="T16" fmla="*/ 6 w 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6" y="0"/>
                    </a:moveTo>
                    <a:lnTo>
                      <a:pt x="0" y="0"/>
                    </a:lnTo>
                    <a:lnTo>
                      <a:pt x="0" y="24"/>
                    </a:lnTo>
                    <a:lnTo>
                      <a:pt x="6" y="24"/>
                    </a:lnTo>
                    <a:lnTo>
                      <a:pt x="6" y="0"/>
                    </a:lnTo>
                    <a:close/>
                    <a:moveTo>
                      <a:pt x="6" y="24"/>
                    </a:moveTo>
                    <a:lnTo>
                      <a:pt x="6" y="24"/>
                    </a:lnTo>
                    <a:lnTo>
                      <a:pt x="6" y="12"/>
                    </a:lnTo>
                    <a:lnTo>
                      <a:pt x="6"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371"/>
              <p:cNvSpPr>
                <a:spLocks/>
              </p:cNvSpPr>
              <p:nvPr/>
            </p:nvSpPr>
            <p:spPr bwMode="auto">
              <a:xfrm>
                <a:off x="4548" y="2410"/>
                <a:ext cx="1" cy="12"/>
              </a:xfrm>
              <a:custGeom>
                <a:avLst/>
                <a:gdLst>
                  <a:gd name="T0" fmla="*/ 12 h 12"/>
                  <a:gd name="T1" fmla="*/ 12 h 12"/>
                  <a:gd name="T2" fmla="*/ 0 h 12"/>
                  <a:gd name="T3" fmla="*/ 12 h 12"/>
                </a:gdLst>
                <a:ahLst/>
                <a:cxnLst>
                  <a:cxn ang="0">
                    <a:pos x="0" y="T0"/>
                  </a:cxn>
                  <a:cxn ang="0">
                    <a:pos x="0" y="T1"/>
                  </a:cxn>
                  <a:cxn ang="0">
                    <a:pos x="0" y="T2"/>
                  </a:cxn>
                  <a:cxn ang="0">
                    <a:pos x="0" y="T3"/>
                  </a:cxn>
                </a:cxnLst>
                <a:rect l="0" t="0" r="r" b="b"/>
                <a:pathLst>
                  <a:path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372"/>
              <p:cNvSpPr>
                <a:spLocks/>
              </p:cNvSpPr>
              <p:nvPr/>
            </p:nvSpPr>
            <p:spPr bwMode="auto">
              <a:xfrm>
                <a:off x="4548" y="2386"/>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373"/>
              <p:cNvSpPr>
                <a:spLocks/>
              </p:cNvSpPr>
              <p:nvPr/>
            </p:nvSpPr>
            <p:spPr bwMode="auto">
              <a:xfrm>
                <a:off x="4548" y="2357"/>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374"/>
              <p:cNvSpPr>
                <a:spLocks/>
              </p:cNvSpPr>
              <p:nvPr/>
            </p:nvSpPr>
            <p:spPr bwMode="auto">
              <a:xfrm>
                <a:off x="4548" y="2363"/>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375"/>
              <p:cNvSpPr>
                <a:spLocks/>
              </p:cNvSpPr>
              <p:nvPr/>
            </p:nvSpPr>
            <p:spPr bwMode="auto">
              <a:xfrm>
                <a:off x="4548" y="2369"/>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376"/>
              <p:cNvSpPr>
                <a:spLocks/>
              </p:cNvSpPr>
              <p:nvPr/>
            </p:nvSpPr>
            <p:spPr bwMode="auto">
              <a:xfrm>
                <a:off x="4548" y="2375"/>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377"/>
              <p:cNvSpPr>
                <a:spLocks/>
              </p:cNvSpPr>
              <p:nvPr/>
            </p:nvSpPr>
            <p:spPr bwMode="auto">
              <a:xfrm>
                <a:off x="4548" y="2375"/>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0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378"/>
              <p:cNvSpPr>
                <a:spLocks/>
              </p:cNvSpPr>
              <p:nvPr/>
            </p:nvSpPr>
            <p:spPr bwMode="auto">
              <a:xfrm>
                <a:off x="4548" y="2381"/>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379"/>
              <p:cNvSpPr>
                <a:spLocks/>
              </p:cNvSpPr>
              <p:nvPr/>
            </p:nvSpPr>
            <p:spPr bwMode="auto">
              <a:xfrm>
                <a:off x="4548" y="2357"/>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380"/>
              <p:cNvSpPr>
                <a:spLocks/>
              </p:cNvSpPr>
              <p:nvPr/>
            </p:nvSpPr>
            <p:spPr bwMode="auto">
              <a:xfrm>
                <a:off x="4548" y="2392"/>
                <a:ext cx="6" cy="6"/>
              </a:xfrm>
              <a:custGeom>
                <a:avLst/>
                <a:gdLst>
                  <a:gd name="T0" fmla="*/ 0 w 6"/>
                  <a:gd name="T1" fmla="*/ 0 h 6"/>
                  <a:gd name="T2" fmla="*/ 0 w 6"/>
                  <a:gd name="T3" fmla="*/ 0 h 6"/>
                  <a:gd name="T4" fmla="*/ 0 w 6"/>
                  <a:gd name="T5" fmla="*/ 6 h 6"/>
                  <a:gd name="T6" fmla="*/ 0 w 6"/>
                  <a:gd name="T7" fmla="*/ 6 h 6"/>
                  <a:gd name="T8" fmla="*/ 6 w 6"/>
                  <a:gd name="T9" fmla="*/ 6 h 6"/>
                  <a:gd name="T10" fmla="*/ 6 w 6"/>
                  <a:gd name="T11" fmla="*/ 6 h 6"/>
                  <a:gd name="T12" fmla="*/ 6 w 6"/>
                  <a:gd name="T13" fmla="*/ 0 h 6"/>
                  <a:gd name="T14" fmla="*/ 0 w 6"/>
                  <a:gd name="T15" fmla="*/ 0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lnTo>
                      <a:pt x="0" y="0"/>
                    </a:lnTo>
                    <a:lnTo>
                      <a:pt x="0" y="6"/>
                    </a:lnTo>
                    <a:lnTo>
                      <a:pt x="0" y="6"/>
                    </a:lnTo>
                    <a:lnTo>
                      <a:pt x="6" y="6"/>
                    </a:lnTo>
                    <a:lnTo>
                      <a:pt x="6" y="6"/>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381"/>
              <p:cNvSpPr>
                <a:spLocks/>
              </p:cNvSpPr>
              <p:nvPr/>
            </p:nvSpPr>
            <p:spPr bwMode="auto">
              <a:xfrm>
                <a:off x="4542" y="2422"/>
                <a:ext cx="12" cy="1"/>
              </a:xfrm>
              <a:custGeom>
                <a:avLst/>
                <a:gdLst>
                  <a:gd name="T0" fmla="*/ 6 w 12"/>
                  <a:gd name="T1" fmla="*/ 6 w 12"/>
                  <a:gd name="T2" fmla="*/ 0 w 12"/>
                  <a:gd name="T3" fmla="*/ 6 w 12"/>
                  <a:gd name="T4" fmla="*/ 6 w 12"/>
                  <a:gd name="T5" fmla="*/ 12 w 12"/>
                  <a:gd name="T6" fmla="*/ 12 w 12"/>
                  <a:gd name="T7" fmla="*/ 12 w 12"/>
                  <a:gd name="T8" fmla="*/ 6 w 12"/>
                  <a:gd name="T9" fmla="*/ 6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2">
                    <a:moveTo>
                      <a:pt x="6" y="0"/>
                    </a:moveTo>
                    <a:lnTo>
                      <a:pt x="6" y="0"/>
                    </a:lnTo>
                    <a:lnTo>
                      <a:pt x="0" y="0"/>
                    </a:lnTo>
                    <a:lnTo>
                      <a:pt x="6" y="0"/>
                    </a:lnTo>
                    <a:lnTo>
                      <a:pt x="6" y="0"/>
                    </a:lnTo>
                    <a:lnTo>
                      <a:pt x="12" y="0"/>
                    </a:lnTo>
                    <a:lnTo>
                      <a:pt x="12" y="0"/>
                    </a:lnTo>
                    <a:lnTo>
                      <a:pt x="12" y="0"/>
                    </a:lnTo>
                    <a:lnTo>
                      <a:pt x="6" y="0"/>
                    </a:lnTo>
                    <a:lnTo>
                      <a:pt x="6"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382"/>
              <p:cNvSpPr>
                <a:spLocks/>
              </p:cNvSpPr>
              <p:nvPr/>
            </p:nvSpPr>
            <p:spPr bwMode="auto">
              <a:xfrm>
                <a:off x="4548" y="2434"/>
                <a:ext cx="6" cy="1"/>
              </a:xfrm>
              <a:custGeom>
                <a:avLst/>
                <a:gdLst>
                  <a:gd name="T0" fmla="*/ 0 w 6"/>
                  <a:gd name="T1" fmla="*/ 0 w 6"/>
                  <a:gd name="T2" fmla="*/ 0 w 6"/>
                  <a:gd name="T3" fmla="*/ 6 w 6"/>
                  <a:gd name="T4" fmla="*/ 6 w 6"/>
                  <a:gd name="T5" fmla="*/ 6 w 6"/>
                  <a:gd name="T6" fmla="*/ 0 w 6"/>
                  <a:gd name="T7" fmla="*/ 0 w 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6">
                    <a:moveTo>
                      <a:pt x="0" y="0"/>
                    </a:moveTo>
                    <a:lnTo>
                      <a:pt x="0" y="0"/>
                    </a:lnTo>
                    <a:lnTo>
                      <a:pt x="0" y="0"/>
                    </a:lnTo>
                    <a:lnTo>
                      <a:pt x="6" y="0"/>
                    </a:lnTo>
                    <a:lnTo>
                      <a:pt x="6" y="0"/>
                    </a:lnTo>
                    <a:lnTo>
                      <a:pt x="6" y="0"/>
                    </a:lnTo>
                    <a:lnTo>
                      <a:pt x="0" y="0"/>
                    </a:lnTo>
                    <a:lnTo>
                      <a:pt x="0" y="0"/>
                    </a:lnTo>
                    <a:close/>
                  </a:path>
                </a:pathLst>
              </a:custGeom>
              <a:solidFill>
                <a:srgbClr val="CCE70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92" name="Text Box 383"/>
            <p:cNvSpPr txBox="1">
              <a:spLocks noChangeArrowheads="1"/>
            </p:cNvSpPr>
            <p:nvPr/>
          </p:nvSpPr>
          <p:spPr bwMode="auto">
            <a:xfrm>
              <a:off x="7071520" y="655929"/>
              <a:ext cx="404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FFFF00"/>
                  </a:solidFill>
                  <a:latin typeface="Times New Roman" pitchFamily="18" charset="0"/>
                </a:rPr>
                <a:t>O</a:t>
              </a:r>
              <a:endParaRPr lang="en-US" altLang="zh-CN" sz="2400" b="1" i="1">
                <a:latin typeface="Times New Roman" pitchFamily="18" charset="0"/>
              </a:endParaRPr>
            </a:p>
          </p:txBody>
        </p:sp>
        <p:graphicFrame>
          <p:nvGraphicFramePr>
            <p:cNvPr id="393" name="Object 384"/>
            <p:cNvGraphicFramePr>
              <a:graphicFrameLocks/>
            </p:cNvGraphicFramePr>
            <p:nvPr>
              <p:extLst>
                <p:ext uri="{D42A27DB-BD31-4B8C-83A1-F6EECF244321}">
                  <p14:modId xmlns:p14="http://schemas.microsoft.com/office/powerpoint/2010/main" val="903801030"/>
                </p:ext>
              </p:extLst>
            </p:nvPr>
          </p:nvGraphicFramePr>
          <p:xfrm>
            <a:off x="7639845" y="541629"/>
            <a:ext cx="331787" cy="503237"/>
          </p:xfrm>
          <a:graphic>
            <a:graphicData uri="http://schemas.openxmlformats.org/presentationml/2006/ole">
              <mc:AlternateContent xmlns:mc="http://schemas.openxmlformats.org/markup-compatibility/2006">
                <mc:Choice xmlns:v="urn:schemas-microsoft-com:vml" Requires="v">
                  <p:oleObj spid="_x0000_s85076" name="Equation" r:id="rId17" imgW="152280" imgH="419040" progId="Equation.3">
                    <p:embed/>
                  </p:oleObj>
                </mc:Choice>
                <mc:Fallback>
                  <p:oleObj name="Equation" r:id="rId17" imgW="152280" imgH="41904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39845" y="541629"/>
                          <a:ext cx="3317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4" name="Rectangle 385"/>
            <p:cNvSpPr>
              <a:spLocks noChangeArrowheads="1"/>
            </p:cNvSpPr>
            <p:nvPr/>
          </p:nvSpPr>
          <p:spPr bwMode="auto">
            <a:xfrm rot="1463351">
              <a:off x="7639845" y="1303629"/>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zh-CN" sz="2400" b="1" i="1">
                  <a:solidFill>
                    <a:srgbClr val="00FF00"/>
                  </a:solidFill>
                  <a:latin typeface="Times New Roman" pitchFamily="18" charset="0"/>
                </a:rPr>
                <a:t>r</a:t>
              </a:r>
            </a:p>
          </p:txBody>
        </p:sp>
        <p:sp>
          <p:nvSpPr>
            <p:cNvPr id="395" name="Arc 386"/>
            <p:cNvSpPr>
              <a:spLocks/>
            </p:cNvSpPr>
            <p:nvPr/>
          </p:nvSpPr>
          <p:spPr bwMode="auto">
            <a:xfrm flipH="1">
              <a:off x="6561932" y="771816"/>
              <a:ext cx="762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6" name="Text Box 387"/>
            <p:cNvSpPr txBox="1">
              <a:spLocks noChangeArrowheads="1"/>
            </p:cNvSpPr>
            <p:nvPr/>
          </p:nvSpPr>
          <p:spPr bwMode="auto">
            <a:xfrm>
              <a:off x="6115845" y="617829"/>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400" b="1" i="1">
                  <a:solidFill>
                    <a:srgbClr val="FFFF00"/>
                  </a:solidFill>
                  <a:latin typeface="Times New Roman" pitchFamily="18" charset="0"/>
                  <a:sym typeface="Symbol" pitchFamily="18" charset="2"/>
                </a:rPr>
                <a:t></a:t>
              </a:r>
              <a:endParaRPr lang="en-US" altLang="zh-CN" sz="2400" b="1" i="1">
                <a:latin typeface="Times New Roman" pitchFamily="18" charset="0"/>
              </a:endParaRPr>
            </a:p>
          </p:txBody>
        </p:sp>
      </p:grpSp>
      <p:sp>
        <p:nvSpPr>
          <p:cNvPr id="398" name="Text Box 7"/>
          <p:cNvSpPr txBox="1">
            <a:spLocks noChangeArrowheads="1"/>
          </p:cNvSpPr>
          <p:nvPr/>
        </p:nvSpPr>
        <p:spPr bwMode="auto">
          <a:xfrm>
            <a:off x="659836" y="1380291"/>
            <a:ext cx="684832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a:solidFill>
                  <a:schemeClr val="bg1"/>
                </a:solidFill>
                <a:latin typeface="Times New Roman" pitchFamily="18" charset="0"/>
              </a:rPr>
              <a:t>杆和虫组成的系统重力矩在变，转动惯量也在变</a:t>
            </a:r>
            <a:endParaRPr lang="en-US" altLang="zh-CN" sz="2400" b="1">
              <a:solidFill>
                <a:schemeClr val="bg1"/>
              </a:solidFill>
              <a:latin typeface="Times New Roman" pitchFamily="18" charset="0"/>
            </a:endParaRPr>
          </a:p>
          <a:p>
            <a:pPr>
              <a:spcBef>
                <a:spcPct val="50000"/>
              </a:spcBef>
            </a:pPr>
            <a:r>
              <a:rPr lang="zh-CN" altLang="en-US" sz="2400" b="1">
                <a:solidFill>
                  <a:schemeClr val="bg1"/>
                </a:solidFill>
                <a:latin typeface="Times New Roman" pitchFamily="18" charset="0"/>
              </a:rPr>
              <a:t>可以类比变质量牛顿第二定律问题的处理思路！</a:t>
            </a:r>
          </a:p>
        </p:txBody>
      </p:sp>
    </p:spTree>
    <p:extLst>
      <p:ext uri="{BB962C8B-B14F-4D97-AF65-F5344CB8AC3E}">
        <p14:creationId xmlns:p14="http://schemas.microsoft.com/office/powerpoint/2010/main" val="38790378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wipe(left)">
                                      <p:cBhvr>
                                        <p:cTn id="7" dur="500"/>
                                        <p:tgtEl>
                                          <p:spTgt spid="52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236"/>
                                        </p:tgtEl>
                                        <p:attrNameLst>
                                          <p:attrName>style.visibility</p:attrName>
                                        </p:attrNameLst>
                                      </p:cBhvr>
                                      <p:to>
                                        <p:strVal val="visible"/>
                                      </p:to>
                                    </p:set>
                                    <p:animEffect transition="in" filter="wipe(left)">
                                      <p:cBhvr>
                                        <p:cTn id="12" dur="500"/>
                                        <p:tgtEl>
                                          <p:spTgt spid="522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8"/>
                                        </p:tgtEl>
                                        <p:attrNameLst>
                                          <p:attrName>style.visibility</p:attrName>
                                        </p:attrNameLst>
                                      </p:cBhvr>
                                      <p:to>
                                        <p:strVal val="visible"/>
                                      </p:to>
                                    </p:set>
                                    <p:animEffect transition="in" filter="wipe(left)">
                                      <p:cBhvr>
                                        <p:cTn id="17" dur="500"/>
                                        <p:tgtEl>
                                          <p:spTgt spid="3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1"/>
                                        </p:tgtEl>
                                        <p:attrNameLst>
                                          <p:attrName>style.visibility</p:attrName>
                                        </p:attrNameLst>
                                      </p:cBhvr>
                                      <p:to>
                                        <p:strVal val="visible"/>
                                      </p:to>
                                    </p:set>
                                    <p:animEffect transition="in" filter="wipe(left)">
                                      <p:cBhvr>
                                        <p:cTn id="22" dur="500"/>
                                        <p:tgtEl>
                                          <p:spTgt spid="52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2"/>
                                        </p:tgtEl>
                                        <p:attrNameLst>
                                          <p:attrName>style.visibility</p:attrName>
                                        </p:attrNameLst>
                                      </p:cBhvr>
                                      <p:to>
                                        <p:strVal val="visible"/>
                                      </p:to>
                                    </p:set>
                                    <p:animEffect transition="in" filter="wipe(left)">
                                      <p:cBhvr>
                                        <p:cTn id="27" dur="500"/>
                                        <p:tgtEl>
                                          <p:spTgt spid="522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2226"/>
                                        </p:tgtEl>
                                        <p:attrNameLst>
                                          <p:attrName>style.visibility</p:attrName>
                                        </p:attrNameLst>
                                      </p:cBhvr>
                                      <p:to>
                                        <p:strVal val="visible"/>
                                      </p:to>
                                    </p:set>
                                    <p:animEffect transition="in" filter="wipe(left)">
                                      <p:cBhvr>
                                        <p:cTn id="32" dur="500"/>
                                        <p:tgtEl>
                                          <p:spTgt spid="522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7"/>
                                        </p:tgtEl>
                                        <p:attrNameLst>
                                          <p:attrName>style.visibility</p:attrName>
                                        </p:attrNameLst>
                                      </p:cBhvr>
                                      <p:to>
                                        <p:strVal val="visible"/>
                                      </p:to>
                                    </p:set>
                                    <p:animEffect transition="in" filter="wipe(left)">
                                      <p:cBhvr>
                                        <p:cTn id="37" dur="500"/>
                                        <p:tgtEl>
                                          <p:spTgt spid="522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2233"/>
                                        </p:tgtEl>
                                        <p:attrNameLst>
                                          <p:attrName>style.visibility</p:attrName>
                                        </p:attrNameLst>
                                      </p:cBhvr>
                                      <p:to>
                                        <p:strVal val="visible"/>
                                      </p:to>
                                    </p:set>
                                    <p:animEffect transition="in" filter="wipe(left)">
                                      <p:cBhvr>
                                        <p:cTn id="42" dur="500"/>
                                        <p:tgtEl>
                                          <p:spTgt spid="5223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2227"/>
                                        </p:tgtEl>
                                        <p:attrNameLst>
                                          <p:attrName>style.visibility</p:attrName>
                                        </p:attrNameLst>
                                      </p:cBhvr>
                                      <p:to>
                                        <p:strVal val="visible"/>
                                      </p:to>
                                    </p:set>
                                    <p:animEffect transition="in" filter="wipe(left)">
                                      <p:cBhvr>
                                        <p:cTn id="47" dur="500"/>
                                        <p:tgtEl>
                                          <p:spTgt spid="522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234"/>
                                        </p:tgtEl>
                                        <p:attrNameLst>
                                          <p:attrName>style.visibility</p:attrName>
                                        </p:attrNameLst>
                                      </p:cBhvr>
                                      <p:to>
                                        <p:strVal val="visible"/>
                                      </p:to>
                                    </p:set>
                                    <p:animEffect transition="in" filter="wipe(left)">
                                      <p:cBhvr>
                                        <p:cTn id="52" dur="500"/>
                                        <p:tgtEl>
                                          <p:spTgt spid="522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2228"/>
                                        </p:tgtEl>
                                        <p:attrNameLst>
                                          <p:attrName>style.visibility</p:attrName>
                                        </p:attrNameLst>
                                      </p:cBhvr>
                                      <p:to>
                                        <p:strVal val="visible"/>
                                      </p:to>
                                    </p:set>
                                    <p:animEffect transition="in" filter="wipe(left)">
                                      <p:cBhvr>
                                        <p:cTn id="57" dur="500"/>
                                        <p:tgtEl>
                                          <p:spTgt spid="5222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2229"/>
                                        </p:tgtEl>
                                        <p:attrNameLst>
                                          <p:attrName>style.visibility</p:attrName>
                                        </p:attrNameLst>
                                      </p:cBhvr>
                                      <p:to>
                                        <p:strVal val="visible"/>
                                      </p:to>
                                    </p:set>
                                    <p:animEffect transition="in" filter="wipe(left)">
                                      <p:cBhvr>
                                        <p:cTn id="62" dur="500"/>
                                        <p:tgtEl>
                                          <p:spTgt spid="522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2230"/>
                                        </p:tgtEl>
                                        <p:attrNameLst>
                                          <p:attrName>style.visibility</p:attrName>
                                        </p:attrNameLst>
                                      </p:cBhvr>
                                      <p:to>
                                        <p:strVal val="visible"/>
                                      </p:to>
                                    </p:set>
                                    <p:animEffect transition="in" filter="wipe(left)">
                                      <p:cBhvr>
                                        <p:cTn id="67"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52232" grpId="0" animBg="1"/>
      <p:bldP spid="52234" grpId="0"/>
      <p:bldP spid="52235" grpId="0" autoUpdateAnimBg="0"/>
      <p:bldP spid="52237" grpId="0"/>
      <p:bldP spid="39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6332538" y="3108325"/>
            <a:ext cx="1296987" cy="2373313"/>
            <a:chOff x="2925" y="1320"/>
            <a:chExt cx="1072" cy="1993"/>
          </a:xfrm>
        </p:grpSpPr>
        <p:sp>
          <p:nvSpPr>
            <p:cNvPr id="53251" name="AutoShape 3"/>
            <p:cNvSpPr>
              <a:spLocks noChangeArrowheads="1"/>
            </p:cNvSpPr>
            <p:nvPr/>
          </p:nvSpPr>
          <p:spPr bwMode="auto">
            <a:xfrm rot="-8653602">
              <a:off x="2925" y="1862"/>
              <a:ext cx="635" cy="1451"/>
            </a:xfrm>
            <a:prstGeom prst="triangle">
              <a:avLst>
                <a:gd name="adj" fmla="val 50000"/>
              </a:avLst>
            </a:prstGeom>
            <a:gradFill rotWithShape="1">
              <a:gsLst>
                <a:gs pos="0">
                  <a:srgbClr val="66FF33">
                    <a:alpha val="82001"/>
                  </a:srgbClr>
                </a:gs>
                <a:gs pos="50000">
                  <a:srgbClr val="66FF33">
                    <a:gamma/>
                    <a:shade val="46275"/>
                    <a:invGamma/>
                  </a:srgbClr>
                </a:gs>
                <a:gs pos="100000">
                  <a:srgbClr val="66FF33">
                    <a:alpha val="82001"/>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60484" name="Oval 4"/>
            <p:cNvSpPr>
              <a:spLocks noChangeArrowheads="1"/>
            </p:cNvSpPr>
            <p:nvPr/>
          </p:nvSpPr>
          <p:spPr bwMode="auto">
            <a:xfrm rot="1984759">
              <a:off x="3357" y="1842"/>
              <a:ext cx="640" cy="317"/>
            </a:xfrm>
            <a:prstGeom prst="ellipse">
              <a:avLst/>
            </a:prstGeom>
            <a:gradFill rotWithShape="1">
              <a:gsLst>
                <a:gs pos="0">
                  <a:srgbClr val="2F7618"/>
                </a:gs>
                <a:gs pos="100000">
                  <a:srgbClr val="66FF3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5" name="Rectangle 5"/>
            <p:cNvSpPr>
              <a:spLocks noChangeArrowheads="1"/>
            </p:cNvSpPr>
            <p:nvPr/>
          </p:nvSpPr>
          <p:spPr bwMode="auto">
            <a:xfrm rot="1963918">
              <a:off x="3830" y="1320"/>
              <a:ext cx="90" cy="725"/>
            </a:xfrm>
            <a:prstGeom prst="rect">
              <a:avLst/>
            </a:prstGeom>
            <a:solidFill>
              <a:srgbClr val="FFCC00"/>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4" name="Text Box 6"/>
          <p:cNvSpPr txBox="1">
            <a:spLocks noChangeArrowheads="1"/>
          </p:cNvSpPr>
          <p:nvPr/>
        </p:nvSpPr>
        <p:spPr bwMode="auto">
          <a:xfrm>
            <a:off x="171450" y="376238"/>
            <a:ext cx="143351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进动</a:t>
            </a:r>
          </a:p>
        </p:txBody>
      </p:sp>
      <p:sp>
        <p:nvSpPr>
          <p:cNvPr id="53255" name="Line 7"/>
          <p:cNvSpPr>
            <a:spLocks noChangeShapeType="1"/>
          </p:cNvSpPr>
          <p:nvPr/>
        </p:nvSpPr>
        <p:spPr bwMode="auto">
          <a:xfrm>
            <a:off x="6230938" y="2571750"/>
            <a:ext cx="0" cy="2663825"/>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56" name="Group 8"/>
          <p:cNvGrpSpPr>
            <a:grpSpLocks/>
          </p:cNvGrpSpPr>
          <p:nvPr/>
        </p:nvGrpSpPr>
        <p:grpSpPr bwMode="auto">
          <a:xfrm>
            <a:off x="5180013" y="5313363"/>
            <a:ext cx="2092325" cy="85725"/>
            <a:chOff x="3016" y="2614"/>
            <a:chExt cx="1318" cy="54"/>
          </a:xfrm>
        </p:grpSpPr>
        <p:sp>
          <p:nvSpPr>
            <p:cNvPr id="60467" name="Line 9"/>
            <p:cNvSpPr>
              <a:spLocks noChangeShapeType="1"/>
            </p:cNvSpPr>
            <p:nvPr/>
          </p:nvSpPr>
          <p:spPr bwMode="auto">
            <a:xfrm>
              <a:off x="3064" y="2614"/>
              <a:ext cx="1270"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68" name="Group 10"/>
            <p:cNvGrpSpPr>
              <a:grpSpLocks/>
            </p:cNvGrpSpPr>
            <p:nvPr/>
          </p:nvGrpSpPr>
          <p:grpSpPr bwMode="auto">
            <a:xfrm>
              <a:off x="3016" y="2623"/>
              <a:ext cx="1270" cy="45"/>
              <a:chOff x="3016" y="2659"/>
              <a:chExt cx="1270" cy="45"/>
            </a:xfrm>
          </p:grpSpPr>
          <p:sp>
            <p:nvSpPr>
              <p:cNvPr id="60469" name="Line 11"/>
              <p:cNvSpPr>
                <a:spLocks noChangeShapeType="1"/>
              </p:cNvSpPr>
              <p:nvPr/>
            </p:nvSpPr>
            <p:spPr bwMode="auto">
              <a:xfrm flipH="1">
                <a:off x="301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0" name="Line 12"/>
              <p:cNvSpPr>
                <a:spLocks noChangeShapeType="1"/>
              </p:cNvSpPr>
              <p:nvPr/>
            </p:nvSpPr>
            <p:spPr bwMode="auto">
              <a:xfrm flipH="1">
                <a:off x="3127"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1" name="Line 13"/>
              <p:cNvSpPr>
                <a:spLocks noChangeShapeType="1"/>
              </p:cNvSpPr>
              <p:nvPr/>
            </p:nvSpPr>
            <p:spPr bwMode="auto">
              <a:xfrm flipH="1">
                <a:off x="323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2" name="Line 14"/>
              <p:cNvSpPr>
                <a:spLocks noChangeShapeType="1"/>
              </p:cNvSpPr>
              <p:nvPr/>
            </p:nvSpPr>
            <p:spPr bwMode="auto">
              <a:xfrm flipH="1">
                <a:off x="3350"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3" name="Line 15"/>
              <p:cNvSpPr>
                <a:spLocks noChangeShapeType="1"/>
              </p:cNvSpPr>
              <p:nvPr/>
            </p:nvSpPr>
            <p:spPr bwMode="auto">
              <a:xfrm flipH="1">
                <a:off x="346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4" name="Line 16"/>
              <p:cNvSpPr>
                <a:spLocks noChangeShapeType="1"/>
              </p:cNvSpPr>
              <p:nvPr/>
            </p:nvSpPr>
            <p:spPr bwMode="auto">
              <a:xfrm flipH="1">
                <a:off x="3572"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5" name="Line 17"/>
              <p:cNvSpPr>
                <a:spLocks noChangeShapeType="1"/>
              </p:cNvSpPr>
              <p:nvPr/>
            </p:nvSpPr>
            <p:spPr bwMode="auto">
              <a:xfrm flipH="1">
                <a:off x="3684"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6" name="Line 18"/>
              <p:cNvSpPr>
                <a:spLocks noChangeShapeType="1"/>
              </p:cNvSpPr>
              <p:nvPr/>
            </p:nvSpPr>
            <p:spPr bwMode="auto">
              <a:xfrm flipH="1">
                <a:off x="3795"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7" name="Line 19"/>
              <p:cNvSpPr>
                <a:spLocks noChangeShapeType="1"/>
              </p:cNvSpPr>
              <p:nvPr/>
            </p:nvSpPr>
            <p:spPr bwMode="auto">
              <a:xfrm flipH="1">
                <a:off x="390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0"/>
              <p:cNvSpPr>
                <a:spLocks noChangeShapeType="1"/>
              </p:cNvSpPr>
              <p:nvPr/>
            </p:nvSpPr>
            <p:spPr bwMode="auto">
              <a:xfrm flipH="1">
                <a:off x="401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Line 21"/>
              <p:cNvSpPr>
                <a:spLocks noChangeShapeType="1"/>
              </p:cNvSpPr>
              <p:nvPr/>
            </p:nvSpPr>
            <p:spPr bwMode="auto">
              <a:xfrm flipH="1">
                <a:off x="4129"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0" name="Line 22"/>
              <p:cNvSpPr>
                <a:spLocks noChangeShapeType="1"/>
              </p:cNvSpPr>
              <p:nvPr/>
            </p:nvSpPr>
            <p:spPr bwMode="auto">
              <a:xfrm flipH="1">
                <a:off x="424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3271" name="Oval 23"/>
          <p:cNvSpPr>
            <a:spLocks noChangeArrowheads="1"/>
          </p:cNvSpPr>
          <p:nvPr/>
        </p:nvSpPr>
        <p:spPr bwMode="auto">
          <a:xfrm>
            <a:off x="4805363" y="2911475"/>
            <a:ext cx="2881312" cy="5048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24"/>
          <p:cNvSpPr>
            <a:spLocks noChangeShapeType="1"/>
          </p:cNvSpPr>
          <p:nvPr/>
        </p:nvSpPr>
        <p:spPr bwMode="auto">
          <a:xfrm>
            <a:off x="4776788" y="3190875"/>
            <a:ext cx="1439862" cy="2087563"/>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Line 25"/>
          <p:cNvSpPr>
            <a:spLocks noChangeShapeType="1"/>
          </p:cNvSpPr>
          <p:nvPr/>
        </p:nvSpPr>
        <p:spPr bwMode="auto">
          <a:xfrm>
            <a:off x="6853238" y="4476750"/>
            <a:ext cx="0" cy="7207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4" name="Object 26"/>
          <p:cNvGraphicFramePr>
            <a:graphicFrameLocks/>
          </p:cNvGraphicFramePr>
          <p:nvPr/>
        </p:nvGraphicFramePr>
        <p:xfrm>
          <a:off x="5953125" y="5341938"/>
          <a:ext cx="292100" cy="319087"/>
        </p:xfrm>
        <a:graphic>
          <a:graphicData uri="http://schemas.openxmlformats.org/presentationml/2006/ole">
            <mc:AlternateContent xmlns:mc="http://schemas.openxmlformats.org/markup-compatibility/2006">
              <mc:Choice xmlns:v="urn:schemas-microsoft-com:vml" Requires="v">
                <p:oleObj spid="_x0000_s86157" name="公式" r:id="rId3" imgW="200026" imgH="228634" progId="Equation.3">
                  <p:embed/>
                </p:oleObj>
              </mc:Choice>
              <mc:Fallback>
                <p:oleObj name="公式" r:id="rId3" imgW="200026" imgH="228634" progId="Equation.3">
                  <p:embed/>
                  <p:pic>
                    <p:nvPicPr>
                      <p:cNvPr id="0"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5" y="5341938"/>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5" name="Object 27"/>
          <p:cNvGraphicFramePr>
            <a:graphicFrameLocks/>
          </p:cNvGraphicFramePr>
          <p:nvPr/>
        </p:nvGraphicFramePr>
        <p:xfrm>
          <a:off x="7688263" y="3268663"/>
          <a:ext cx="482600" cy="420687"/>
        </p:xfrm>
        <a:graphic>
          <a:graphicData uri="http://schemas.openxmlformats.org/presentationml/2006/ole">
            <mc:AlternateContent xmlns:mc="http://schemas.openxmlformats.org/markup-compatibility/2006">
              <mc:Choice xmlns:v="urn:schemas-microsoft-com:vml" Requires="v">
                <p:oleObj spid="_x0000_s86158" name="公式" r:id="rId5" imgW="390604" imgH="323920" progId="Equation.3">
                  <p:embed/>
                </p:oleObj>
              </mc:Choice>
              <mc:Fallback>
                <p:oleObj name="公式" r:id="rId5" imgW="390604" imgH="323920" progId="Equation.3">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3268663"/>
                        <a:ext cx="4826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6" name="Object 28"/>
          <p:cNvGraphicFramePr>
            <a:graphicFrameLocks/>
          </p:cNvGraphicFramePr>
          <p:nvPr/>
        </p:nvGraphicFramePr>
        <p:xfrm>
          <a:off x="7959725" y="2301875"/>
          <a:ext cx="254000" cy="369888"/>
        </p:xfrm>
        <a:graphic>
          <a:graphicData uri="http://schemas.openxmlformats.org/presentationml/2006/ole">
            <mc:AlternateContent xmlns:mc="http://schemas.openxmlformats.org/markup-compatibility/2006">
              <mc:Choice xmlns:v="urn:schemas-microsoft-com:vml" Requires="v">
                <p:oleObj spid="_x0000_s86159" name="公式" r:id="rId7" imgW="161965" imgH="276142" progId="Equation.3">
                  <p:embed/>
                </p:oleObj>
              </mc:Choice>
              <mc:Fallback>
                <p:oleObj name="公式" r:id="rId7" imgW="161965" imgH="276142"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9725" y="2301875"/>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77" name="Line 29"/>
          <p:cNvSpPr>
            <a:spLocks noChangeShapeType="1"/>
          </p:cNvSpPr>
          <p:nvPr/>
        </p:nvSpPr>
        <p:spPr bwMode="auto">
          <a:xfrm flipV="1">
            <a:off x="7686675" y="2714625"/>
            <a:ext cx="358775" cy="5048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8" name="Object 30"/>
          <p:cNvGraphicFramePr>
            <a:graphicFrameLocks/>
          </p:cNvGraphicFramePr>
          <p:nvPr/>
        </p:nvGraphicFramePr>
        <p:xfrm>
          <a:off x="7004050" y="4692650"/>
          <a:ext cx="495300" cy="382588"/>
        </p:xfrm>
        <a:graphic>
          <a:graphicData uri="http://schemas.openxmlformats.org/presentationml/2006/ole">
            <mc:AlternateContent xmlns:mc="http://schemas.openxmlformats.org/markup-compatibility/2006">
              <mc:Choice xmlns:v="urn:schemas-microsoft-com:vml" Requires="v">
                <p:oleObj spid="_x0000_s86160" name="公式" r:id="rId9" imgW="400052" imgH="295307" progId="Equation.3">
                  <p:embed/>
                </p:oleObj>
              </mc:Choice>
              <mc:Fallback>
                <p:oleObj name="公式" r:id="rId9" imgW="400052" imgH="295307"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050" y="4692650"/>
                        <a:ext cx="495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9" name="Object 31"/>
          <p:cNvGraphicFramePr>
            <a:graphicFrameLocks/>
          </p:cNvGraphicFramePr>
          <p:nvPr/>
        </p:nvGraphicFramePr>
        <p:xfrm>
          <a:off x="6270625" y="4470400"/>
          <a:ext cx="228600" cy="319088"/>
        </p:xfrm>
        <a:graphic>
          <a:graphicData uri="http://schemas.openxmlformats.org/presentationml/2006/ole">
            <mc:AlternateContent xmlns:mc="http://schemas.openxmlformats.org/markup-compatibility/2006">
              <mc:Choice xmlns:v="urn:schemas-microsoft-com:vml" Requires="v">
                <p:oleObj spid="_x0000_s86161" name="公式" r:id="rId11" imgW="133351" imgH="228634" progId="Equation.3">
                  <p:embed/>
                </p:oleObj>
              </mc:Choice>
              <mc:Fallback>
                <p:oleObj name="公式" r:id="rId11" imgW="133351" imgH="228634"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70625" y="4470400"/>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0" name="Object 32"/>
          <p:cNvGraphicFramePr>
            <a:graphicFrameLocks/>
          </p:cNvGraphicFramePr>
          <p:nvPr/>
        </p:nvGraphicFramePr>
        <p:xfrm>
          <a:off x="8045450" y="3900488"/>
          <a:ext cx="393700" cy="369887"/>
        </p:xfrm>
        <a:graphic>
          <a:graphicData uri="http://schemas.openxmlformats.org/presentationml/2006/ole">
            <mc:AlternateContent xmlns:mc="http://schemas.openxmlformats.org/markup-compatibility/2006">
              <mc:Choice xmlns:v="urn:schemas-microsoft-com:vml" Requires="v">
                <p:oleObj spid="_x0000_s86162" name="公式" r:id="rId13" imgW="304763" imgH="276142" progId="Equation.3">
                  <p:embed/>
                </p:oleObj>
              </mc:Choice>
              <mc:Fallback>
                <p:oleObj name="公式" r:id="rId13" imgW="304763" imgH="276142" progId="Equation.3">
                  <p:embed/>
                  <p:pic>
                    <p:nvPicPr>
                      <p:cNvPr id="0" name="Object 3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3900488"/>
                        <a:ext cx="3937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33"/>
          <p:cNvGraphicFramePr>
            <a:graphicFrameLocks/>
          </p:cNvGraphicFramePr>
          <p:nvPr/>
        </p:nvGraphicFramePr>
        <p:xfrm>
          <a:off x="8080375" y="3522663"/>
          <a:ext cx="304800" cy="306387"/>
        </p:xfrm>
        <a:graphic>
          <a:graphicData uri="http://schemas.openxmlformats.org/presentationml/2006/ole">
            <mc:AlternateContent xmlns:mc="http://schemas.openxmlformats.org/markup-compatibility/2006">
              <mc:Choice xmlns:v="urn:schemas-microsoft-com:vml" Requires="v">
                <p:oleObj spid="_x0000_s86163" name="公式" r:id="rId15" imgW="219192" imgH="219186" progId="Equation.3">
                  <p:embed/>
                </p:oleObj>
              </mc:Choice>
              <mc:Fallback>
                <p:oleObj name="公式" r:id="rId15" imgW="219192" imgH="219186" progId="Equation.3">
                  <p:embed/>
                  <p:pic>
                    <p:nvPicPr>
                      <p:cNvPr id="0" name="Object 3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0375" y="3522663"/>
                        <a:ext cx="3048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2" name="Object 34"/>
          <p:cNvGraphicFramePr>
            <a:graphicFrameLocks/>
          </p:cNvGraphicFramePr>
          <p:nvPr/>
        </p:nvGraphicFramePr>
        <p:xfrm>
          <a:off x="8040688" y="3033713"/>
          <a:ext cx="419100" cy="382587"/>
        </p:xfrm>
        <a:graphic>
          <a:graphicData uri="http://schemas.openxmlformats.org/presentationml/2006/ole">
            <mc:AlternateContent xmlns:mc="http://schemas.openxmlformats.org/markup-compatibility/2006">
              <mc:Choice xmlns:v="urn:schemas-microsoft-com:vml" Requires="v">
                <p:oleObj spid="_x0000_s86164" name="公式" r:id="rId17" imgW="333377" imgH="295307" progId="Equation.3">
                  <p:embed/>
                </p:oleObj>
              </mc:Choice>
              <mc:Fallback>
                <p:oleObj name="公式" r:id="rId17" imgW="333377" imgH="295307" progId="Equation.3">
                  <p:embed/>
                  <p:pic>
                    <p:nvPicPr>
                      <p:cNvPr id="0" name="Object 3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0688" y="3033713"/>
                        <a:ext cx="4191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3" name="Object 35"/>
          <p:cNvGraphicFramePr>
            <a:graphicFrameLocks/>
          </p:cNvGraphicFramePr>
          <p:nvPr/>
        </p:nvGraphicFramePr>
        <p:xfrm>
          <a:off x="5724525" y="2133600"/>
          <a:ext cx="241300" cy="344488"/>
        </p:xfrm>
        <a:graphic>
          <a:graphicData uri="http://schemas.openxmlformats.org/presentationml/2006/ole">
            <mc:AlternateContent xmlns:mc="http://schemas.openxmlformats.org/markup-compatibility/2006">
              <mc:Choice xmlns:v="urn:schemas-microsoft-com:vml" Requires="v">
                <p:oleObj spid="_x0000_s86165" name="公式" r:id="rId19" imgW="152517" imgH="257247" progId="Equation.3">
                  <p:embed/>
                </p:oleObj>
              </mc:Choice>
              <mc:Fallback>
                <p:oleObj name="公式" r:id="rId19" imgW="152517" imgH="257247"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24525" y="2133600"/>
                        <a:ext cx="2413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4" name="Text Box 36"/>
          <p:cNvSpPr txBox="1">
            <a:spLocks noChangeArrowheads="1"/>
          </p:cNvSpPr>
          <p:nvPr/>
        </p:nvSpPr>
        <p:spPr bwMode="auto">
          <a:xfrm>
            <a:off x="719138" y="909638"/>
            <a:ext cx="8605837"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893763" indent="-893763"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宋体" pitchFamily="2" charset="-122"/>
              </a:rPr>
              <a:t>高速自转的陀螺在</a:t>
            </a:r>
            <a:r>
              <a:rPr lang="zh-CN" altLang="en-US" sz="2400" b="1" dirty="0">
                <a:solidFill>
                  <a:schemeClr val="bg1"/>
                </a:solidFill>
                <a:latin typeface="Times New Roman" pitchFamily="18" charset="0"/>
              </a:rPr>
              <a:t>陀螺重力对支点</a:t>
            </a:r>
            <a:r>
              <a:rPr lang="en-US" altLang="zh-CN" sz="2400" b="1" i="1" dirty="0">
                <a:solidFill>
                  <a:schemeClr val="bg1"/>
                </a:solidFill>
                <a:latin typeface="Times New Roman" pitchFamily="18" charset="0"/>
              </a:rPr>
              <a:t>O </a:t>
            </a:r>
            <a:r>
              <a:rPr lang="zh-CN" altLang="en-US" sz="2400" b="1" dirty="0">
                <a:solidFill>
                  <a:schemeClr val="bg1"/>
                </a:solidFill>
                <a:latin typeface="Times New Roman" pitchFamily="18" charset="0"/>
              </a:rPr>
              <a:t>的力矩作用下发生进动</a:t>
            </a:r>
          </a:p>
        </p:txBody>
      </p:sp>
      <p:sp>
        <p:nvSpPr>
          <p:cNvPr id="53285" name="Text Box 37"/>
          <p:cNvSpPr txBox="1">
            <a:spLocks noChangeArrowheads="1"/>
          </p:cNvSpPr>
          <p:nvPr/>
        </p:nvSpPr>
        <p:spPr bwMode="auto">
          <a:xfrm>
            <a:off x="471488" y="1609725"/>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陀螺的动量矩近似为</a:t>
            </a:r>
          </a:p>
        </p:txBody>
      </p:sp>
      <p:graphicFrame>
        <p:nvGraphicFramePr>
          <p:cNvPr id="53286" name="Object 38"/>
          <p:cNvGraphicFramePr>
            <a:graphicFrameLocks/>
          </p:cNvGraphicFramePr>
          <p:nvPr/>
        </p:nvGraphicFramePr>
        <p:xfrm>
          <a:off x="900113" y="2276475"/>
          <a:ext cx="1066800" cy="357188"/>
        </p:xfrm>
        <a:graphic>
          <a:graphicData uri="http://schemas.openxmlformats.org/presentationml/2006/ole">
            <mc:AlternateContent xmlns:mc="http://schemas.openxmlformats.org/markup-compatibility/2006">
              <mc:Choice xmlns:v="urn:schemas-microsoft-com:vml" Requires="v">
                <p:oleObj spid="_x0000_s86166" name="公式" r:id="rId21" imgW="971517" imgH="266694" progId="Equation.3">
                  <p:embed/>
                </p:oleObj>
              </mc:Choice>
              <mc:Fallback>
                <p:oleObj name="公式" r:id="rId21" imgW="971517" imgH="266694" progId="Equation.3">
                  <p:embed/>
                  <p:pic>
                    <p:nvPicPr>
                      <p:cNvPr id="0" name="Object 3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2276475"/>
                        <a:ext cx="10668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7" name="Text Box 39"/>
          <p:cNvSpPr txBox="1">
            <a:spLocks noChangeArrowheads="1"/>
          </p:cNvSpPr>
          <p:nvPr/>
        </p:nvSpPr>
        <p:spPr bwMode="auto">
          <a:xfrm>
            <a:off x="107950" y="2814638"/>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动量矩定理</a:t>
            </a:r>
          </a:p>
        </p:txBody>
      </p:sp>
      <p:graphicFrame>
        <p:nvGraphicFramePr>
          <p:cNvPr id="53288" name="Object 40"/>
          <p:cNvGraphicFramePr>
            <a:graphicFrameLocks/>
          </p:cNvGraphicFramePr>
          <p:nvPr/>
        </p:nvGraphicFramePr>
        <p:xfrm>
          <a:off x="900113" y="3570288"/>
          <a:ext cx="1168400" cy="866775"/>
        </p:xfrm>
        <a:graphic>
          <a:graphicData uri="http://schemas.openxmlformats.org/presentationml/2006/ole">
            <mc:AlternateContent xmlns:mc="http://schemas.openxmlformats.org/markup-compatibility/2006">
              <mc:Choice xmlns:v="urn:schemas-microsoft-com:vml" Requires="v">
                <p:oleObj spid="_x0000_s86167" name="公式" r:id="rId23" imgW="1076254" imgH="771470" progId="Equation.3">
                  <p:embed/>
                </p:oleObj>
              </mc:Choice>
              <mc:Fallback>
                <p:oleObj name="公式" r:id="rId23" imgW="1076254" imgH="771470" progId="Equation.3">
                  <p:embed/>
                  <p:pic>
                    <p:nvPicPr>
                      <p:cNvPr id="0" name="Object 4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0113" y="3570288"/>
                        <a:ext cx="11684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9" name="Line 41"/>
          <p:cNvSpPr>
            <a:spLocks noChangeShapeType="1"/>
          </p:cNvSpPr>
          <p:nvPr/>
        </p:nvSpPr>
        <p:spPr bwMode="auto">
          <a:xfrm flipV="1">
            <a:off x="6230938" y="4076700"/>
            <a:ext cx="865187" cy="1223963"/>
          </a:xfrm>
          <a:prstGeom prst="line">
            <a:avLst/>
          </a:prstGeom>
          <a:noFill/>
          <a:ln w="28575">
            <a:solidFill>
              <a:schemeClr val="bg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0" name="Object 42"/>
          <p:cNvGraphicFramePr>
            <a:graphicFrameLocks/>
          </p:cNvGraphicFramePr>
          <p:nvPr/>
        </p:nvGraphicFramePr>
        <p:xfrm>
          <a:off x="3132138" y="3819525"/>
          <a:ext cx="1384300" cy="382588"/>
        </p:xfrm>
        <a:graphic>
          <a:graphicData uri="http://schemas.openxmlformats.org/presentationml/2006/ole">
            <mc:AlternateContent xmlns:mc="http://schemas.openxmlformats.org/markup-compatibility/2006">
              <mc:Choice xmlns:v="urn:schemas-microsoft-com:vml" Requires="v">
                <p:oleObj spid="_x0000_s86168" name="公式" r:id="rId25" imgW="1295446" imgH="295307" progId="Equation.3">
                  <p:embed/>
                </p:oleObj>
              </mc:Choice>
              <mc:Fallback>
                <p:oleObj name="公式" r:id="rId25" imgW="1295446" imgH="295307" progId="Equation.3">
                  <p:embed/>
                  <p:pic>
                    <p:nvPicPr>
                      <p:cNvPr id="0" name="Object 4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32138" y="3819525"/>
                        <a:ext cx="1384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1" name="AutoShape 43"/>
          <p:cNvSpPr>
            <a:spLocks noChangeArrowheads="1"/>
          </p:cNvSpPr>
          <p:nvPr/>
        </p:nvSpPr>
        <p:spPr bwMode="auto">
          <a:xfrm>
            <a:off x="2339975" y="3895725"/>
            <a:ext cx="647700" cy="287338"/>
          </a:xfrm>
          <a:prstGeom prst="rightArrow">
            <a:avLst>
              <a:gd name="adj1" fmla="val 50000"/>
              <a:gd name="adj2" fmla="val 5635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2" name="Object 44"/>
          <p:cNvGraphicFramePr>
            <a:graphicFrameLocks/>
          </p:cNvGraphicFramePr>
          <p:nvPr/>
        </p:nvGraphicFramePr>
        <p:xfrm>
          <a:off x="862013" y="4652963"/>
          <a:ext cx="1117600" cy="382587"/>
        </p:xfrm>
        <a:graphic>
          <a:graphicData uri="http://schemas.openxmlformats.org/presentationml/2006/ole">
            <mc:AlternateContent xmlns:mc="http://schemas.openxmlformats.org/markup-compatibility/2006">
              <mc:Choice xmlns:v="urn:schemas-microsoft-com:vml" Requires="v">
                <p:oleObj spid="_x0000_s86169" name="公式" r:id="rId27" imgW="1028745" imgH="295307" progId="Equation.3">
                  <p:embed/>
                </p:oleObj>
              </mc:Choice>
              <mc:Fallback>
                <p:oleObj name="公式" r:id="rId27" imgW="1028745" imgH="295307" progId="Equation.3">
                  <p:embed/>
                  <p:pic>
                    <p:nvPicPr>
                      <p:cNvPr id="0" name="Object 4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62013" y="4652963"/>
                        <a:ext cx="11176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3" name="Text Box 45"/>
          <p:cNvSpPr txBox="1">
            <a:spLocks noChangeArrowheads="1"/>
          </p:cNvSpPr>
          <p:nvPr/>
        </p:nvSpPr>
        <p:spPr bwMode="auto">
          <a:xfrm>
            <a:off x="684213" y="522922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当</a:t>
            </a:r>
          </a:p>
        </p:txBody>
      </p:sp>
      <p:graphicFrame>
        <p:nvGraphicFramePr>
          <p:cNvPr id="53294" name="Object 46"/>
          <p:cNvGraphicFramePr>
            <a:graphicFrameLocks/>
          </p:cNvGraphicFramePr>
          <p:nvPr/>
        </p:nvGraphicFramePr>
        <p:xfrm>
          <a:off x="1323975" y="5229225"/>
          <a:ext cx="1016000" cy="369888"/>
        </p:xfrm>
        <a:graphic>
          <a:graphicData uri="http://schemas.openxmlformats.org/presentationml/2006/ole">
            <mc:AlternateContent xmlns:mc="http://schemas.openxmlformats.org/markup-compatibility/2006">
              <mc:Choice xmlns:v="urn:schemas-microsoft-com:vml" Requires="v">
                <p:oleObj spid="_x0000_s86170" name="公式" r:id="rId29" imgW="924008" imgH="276142" progId="Equation.3">
                  <p:embed/>
                </p:oleObj>
              </mc:Choice>
              <mc:Fallback>
                <p:oleObj name="公式" r:id="rId29" imgW="924008" imgH="276142" progId="Equation.3">
                  <p:embed/>
                  <p:pic>
                    <p:nvPicPr>
                      <p:cNvPr id="0" name="Object 4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323975" y="5229225"/>
                        <a:ext cx="1016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5" name="Text Box 47"/>
          <p:cNvSpPr txBox="1">
            <a:spLocks noChangeArrowheads="1"/>
          </p:cNvSpPr>
          <p:nvPr/>
        </p:nvSpPr>
        <p:spPr bwMode="auto">
          <a:xfrm>
            <a:off x="2332038" y="521017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时</a:t>
            </a:r>
          </a:p>
        </p:txBody>
      </p:sp>
      <p:sp>
        <p:nvSpPr>
          <p:cNvPr id="53296" name="Rectangle 48"/>
          <p:cNvSpPr>
            <a:spLocks noChangeArrowheads="1"/>
          </p:cNvSpPr>
          <p:nvPr/>
        </p:nvSpPr>
        <p:spPr bwMode="auto">
          <a:xfrm>
            <a:off x="827088" y="5942013"/>
            <a:ext cx="307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则</a:t>
            </a:r>
            <a:endParaRPr kumimoji="1" lang="zh-CN" altLang="en-US" sz="2400" b="1" dirty="0">
              <a:solidFill>
                <a:schemeClr val="bg1"/>
              </a:solidFill>
              <a:latin typeface="Times New Roman" pitchFamily="18" charset="0"/>
            </a:endParaRPr>
          </a:p>
        </p:txBody>
      </p:sp>
      <p:sp>
        <p:nvSpPr>
          <p:cNvPr id="53297" name="Rectangle 49"/>
          <p:cNvSpPr>
            <a:spLocks noChangeArrowheads="1"/>
          </p:cNvSpPr>
          <p:nvPr/>
        </p:nvSpPr>
        <p:spPr bwMode="auto">
          <a:xfrm>
            <a:off x="1592263" y="5943600"/>
            <a:ext cx="416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只改变方向，</a:t>
            </a:r>
            <a:r>
              <a:rPr kumimoji="1" lang="zh-CN" altLang="en-US" sz="2400" b="1" dirty="0">
                <a:solidFill>
                  <a:schemeClr val="bg1"/>
                </a:solidFill>
                <a:latin typeface="Times New Roman" pitchFamily="18" charset="0"/>
              </a:rPr>
              <a:t>不改变大小</a:t>
            </a:r>
            <a:r>
              <a:rPr kumimoji="1" lang="en-US" altLang="zh-CN" sz="2400" b="1" dirty="0">
                <a:solidFill>
                  <a:schemeClr val="bg1"/>
                </a:solidFill>
                <a:latin typeface="Times New Roman" pitchFamily="18" charset="0"/>
              </a:rPr>
              <a:t>(</a:t>
            </a:r>
            <a:r>
              <a:rPr kumimoji="1" lang="zh-CN" altLang="en-US" sz="2400" b="1" dirty="0">
                <a:solidFill>
                  <a:schemeClr val="bg1"/>
                </a:solidFill>
                <a:latin typeface="Times New Roman" pitchFamily="18" charset="0"/>
              </a:rPr>
              <a:t>进动</a:t>
            </a:r>
            <a:r>
              <a:rPr kumimoji="1" lang="en-US" altLang="zh-CN" sz="2400" b="1" dirty="0">
                <a:solidFill>
                  <a:schemeClr val="bg1"/>
                </a:solidFill>
                <a:latin typeface="Times New Roman" pitchFamily="18" charset="0"/>
              </a:rPr>
              <a:t>)</a:t>
            </a:r>
          </a:p>
        </p:txBody>
      </p:sp>
      <p:graphicFrame>
        <p:nvGraphicFramePr>
          <p:cNvPr id="53298" name="Object 50"/>
          <p:cNvGraphicFramePr>
            <a:graphicFrameLocks/>
          </p:cNvGraphicFramePr>
          <p:nvPr/>
        </p:nvGraphicFramePr>
        <p:xfrm>
          <a:off x="1217613" y="5900738"/>
          <a:ext cx="254000" cy="369887"/>
        </p:xfrm>
        <a:graphic>
          <a:graphicData uri="http://schemas.openxmlformats.org/presentationml/2006/ole">
            <mc:AlternateContent xmlns:mc="http://schemas.openxmlformats.org/markup-compatibility/2006">
              <mc:Choice xmlns:v="urn:schemas-microsoft-com:vml" Requires="v">
                <p:oleObj spid="_x0000_s86171" name="公式" r:id="rId31" imgW="161965" imgH="276142" progId="Equation.3">
                  <p:embed/>
                </p:oleObj>
              </mc:Choice>
              <mc:Fallback>
                <p:oleObj name="公式" r:id="rId31" imgW="161965" imgH="276142" progId="Equation.3">
                  <p:embed/>
                  <p:pic>
                    <p:nvPicPr>
                      <p:cNvPr id="0" name="Object 5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17613" y="5900738"/>
                        <a:ext cx="2540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06" name="Arc 58"/>
          <p:cNvSpPr>
            <a:spLocks/>
          </p:cNvSpPr>
          <p:nvPr/>
        </p:nvSpPr>
        <p:spPr bwMode="auto">
          <a:xfrm rot="2038643" flipH="1">
            <a:off x="7212013" y="3500438"/>
            <a:ext cx="471487"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7" name="Arc 59"/>
          <p:cNvSpPr>
            <a:spLocks/>
          </p:cNvSpPr>
          <p:nvPr/>
        </p:nvSpPr>
        <p:spPr bwMode="auto">
          <a:xfrm rot="727523" flipH="1">
            <a:off x="6176963" y="4870450"/>
            <a:ext cx="165100" cy="571500"/>
          </a:xfrm>
          <a:custGeom>
            <a:avLst/>
            <a:gdLst>
              <a:gd name="T0" fmla="*/ 0 w 12372"/>
              <a:gd name="T1" fmla="*/ 2147483647 h 21600"/>
              <a:gd name="T2" fmla="*/ 2147483647 w 12372"/>
              <a:gd name="T3" fmla="*/ 2147483647 h 21600"/>
              <a:gd name="T4" fmla="*/ 2147483647 w 12372"/>
              <a:gd name="T5" fmla="*/ 2147483647 h 21600"/>
              <a:gd name="T6" fmla="*/ 0 60000 65536"/>
              <a:gd name="T7" fmla="*/ 0 60000 65536"/>
              <a:gd name="T8" fmla="*/ 0 60000 65536"/>
            </a:gdLst>
            <a:ahLst/>
            <a:cxnLst>
              <a:cxn ang="T6">
                <a:pos x="T0" y="T1"/>
              </a:cxn>
              <a:cxn ang="T7">
                <a:pos x="T2" y="T3"/>
              </a:cxn>
              <a:cxn ang="T8">
                <a:pos x="T4" y="T5"/>
              </a:cxn>
            </a:cxnLst>
            <a:rect l="0" t="0" r="r" b="b"/>
            <a:pathLst>
              <a:path w="12372" h="21600" fill="none" extrusionOk="0">
                <a:moveTo>
                  <a:pt x="0" y="902"/>
                </a:moveTo>
                <a:cubicBezTo>
                  <a:pt x="2004" y="303"/>
                  <a:pt x="4085" y="-1"/>
                  <a:pt x="6178" y="0"/>
                </a:cubicBezTo>
                <a:cubicBezTo>
                  <a:pt x="8275" y="0"/>
                  <a:pt x="10362" y="305"/>
                  <a:pt x="12371" y="907"/>
                </a:cubicBezTo>
              </a:path>
              <a:path w="12372" h="21600" stroke="0" extrusionOk="0">
                <a:moveTo>
                  <a:pt x="0" y="902"/>
                </a:moveTo>
                <a:cubicBezTo>
                  <a:pt x="2004" y="303"/>
                  <a:pt x="4085" y="-1"/>
                  <a:pt x="6178" y="0"/>
                </a:cubicBezTo>
                <a:cubicBezTo>
                  <a:pt x="8275" y="0"/>
                  <a:pt x="10362" y="305"/>
                  <a:pt x="12371" y="907"/>
                </a:cubicBezTo>
                <a:lnTo>
                  <a:pt x="6178" y="21600"/>
                </a:lnTo>
                <a:lnTo>
                  <a:pt x="0" y="90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8" name="Arc 60"/>
          <p:cNvSpPr>
            <a:spLocks/>
          </p:cNvSpPr>
          <p:nvPr/>
        </p:nvSpPr>
        <p:spPr bwMode="auto">
          <a:xfrm flipH="1">
            <a:off x="5891213" y="2600325"/>
            <a:ext cx="720725" cy="180975"/>
          </a:xfrm>
          <a:custGeom>
            <a:avLst/>
            <a:gdLst>
              <a:gd name="T0" fmla="*/ 2147483647 w 43200"/>
              <a:gd name="T1" fmla="*/ 2147483647 h 39082"/>
              <a:gd name="T2" fmla="*/ 2147483647 w 43200"/>
              <a:gd name="T3" fmla="*/ 0 h 39082"/>
              <a:gd name="T4" fmla="*/ 2147483647 w 43200"/>
              <a:gd name="T5" fmla="*/ 2147483647 h 39082"/>
              <a:gd name="T6" fmla="*/ 0 60000 65536"/>
              <a:gd name="T7" fmla="*/ 0 60000 65536"/>
              <a:gd name="T8" fmla="*/ 0 60000 65536"/>
            </a:gdLst>
            <a:ahLst/>
            <a:cxnLst>
              <a:cxn ang="T6">
                <a:pos x="T0" y="T1"/>
              </a:cxn>
              <a:cxn ang="T7">
                <a:pos x="T2" y="T3"/>
              </a:cxn>
              <a:cxn ang="T8">
                <a:pos x="T4" y="T5"/>
              </a:cxn>
            </a:cxnLst>
            <a:rect l="0" t="0" r="r" b="b"/>
            <a:pathLst>
              <a:path w="43200" h="39082" fill="none"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path>
              <a:path w="43200" h="39082" stroke="0"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lnTo>
                  <a:pt x="21600" y="17482"/>
                </a:lnTo>
                <a:lnTo>
                  <a:pt x="36518" y="1862"/>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500" fill="hold"/>
                                        <p:tgtEl>
                                          <p:spTgt spid="53250"/>
                                        </p:tgtEl>
                                        <p:attrNameLst>
                                          <p:attrName>ppt_w</p:attrName>
                                        </p:attrNameLst>
                                      </p:cBhvr>
                                      <p:tavLst>
                                        <p:tav tm="0">
                                          <p:val>
                                            <p:fltVal val="0"/>
                                          </p:val>
                                        </p:tav>
                                        <p:tav tm="100000">
                                          <p:val>
                                            <p:strVal val="#ppt_w"/>
                                          </p:val>
                                        </p:tav>
                                      </p:tavLst>
                                    </p:anim>
                                    <p:anim calcmode="lin" valueType="num">
                                      <p:cBhvr>
                                        <p:cTn id="8" dur="500" fill="hold"/>
                                        <p:tgtEl>
                                          <p:spTgt spid="532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3256"/>
                                        </p:tgtEl>
                                        <p:attrNameLst>
                                          <p:attrName>style.visibility</p:attrName>
                                        </p:attrNameLst>
                                      </p:cBhvr>
                                      <p:to>
                                        <p:strVal val="visible"/>
                                      </p:to>
                                    </p:set>
                                    <p:anim calcmode="lin" valueType="num">
                                      <p:cBhvr>
                                        <p:cTn id="13" dur="500" fill="hold"/>
                                        <p:tgtEl>
                                          <p:spTgt spid="53256"/>
                                        </p:tgtEl>
                                        <p:attrNameLst>
                                          <p:attrName>ppt_w</p:attrName>
                                        </p:attrNameLst>
                                      </p:cBhvr>
                                      <p:tavLst>
                                        <p:tav tm="0">
                                          <p:val>
                                            <p:fltVal val="0"/>
                                          </p:val>
                                        </p:tav>
                                        <p:tav tm="100000">
                                          <p:val>
                                            <p:strVal val="#ppt_w"/>
                                          </p:val>
                                        </p:tav>
                                      </p:tavLst>
                                    </p:anim>
                                    <p:anim calcmode="lin" valueType="num">
                                      <p:cBhvr>
                                        <p:cTn id="14" dur="500" fill="hold"/>
                                        <p:tgtEl>
                                          <p:spTgt spid="5325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255"/>
                                        </p:tgtEl>
                                        <p:attrNameLst>
                                          <p:attrName>style.visibility</p:attrName>
                                        </p:attrNameLst>
                                      </p:cBhvr>
                                      <p:to>
                                        <p:strVal val="visible"/>
                                      </p:to>
                                    </p:set>
                                    <p:animEffect transition="in" filter="wipe(down)">
                                      <p:cBhvr>
                                        <p:cTn id="19" dur="500"/>
                                        <p:tgtEl>
                                          <p:spTgt spid="532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3271"/>
                                        </p:tgtEl>
                                        <p:attrNameLst>
                                          <p:attrName>style.visibility</p:attrName>
                                        </p:attrNameLst>
                                      </p:cBhvr>
                                      <p:to>
                                        <p:strVal val="visible"/>
                                      </p:to>
                                    </p:set>
                                    <p:anim calcmode="lin" valueType="num">
                                      <p:cBhvr>
                                        <p:cTn id="24" dur="500" fill="hold"/>
                                        <p:tgtEl>
                                          <p:spTgt spid="53271"/>
                                        </p:tgtEl>
                                        <p:attrNameLst>
                                          <p:attrName>ppt_w</p:attrName>
                                        </p:attrNameLst>
                                      </p:cBhvr>
                                      <p:tavLst>
                                        <p:tav tm="0">
                                          <p:val>
                                            <p:fltVal val="0"/>
                                          </p:val>
                                        </p:tav>
                                        <p:tav tm="100000">
                                          <p:val>
                                            <p:strVal val="#ppt_w"/>
                                          </p:val>
                                        </p:tav>
                                      </p:tavLst>
                                    </p:anim>
                                    <p:anim calcmode="lin" valueType="num">
                                      <p:cBhvr>
                                        <p:cTn id="25" dur="500" fill="hold"/>
                                        <p:tgtEl>
                                          <p:spTgt spid="53271"/>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3272"/>
                                        </p:tgtEl>
                                        <p:attrNameLst>
                                          <p:attrName>style.visibility</p:attrName>
                                        </p:attrNameLst>
                                      </p:cBhvr>
                                      <p:to>
                                        <p:strVal val="visible"/>
                                      </p:to>
                                    </p:set>
                                    <p:animEffect transition="in" filter="wipe(down)">
                                      <p:cBhvr>
                                        <p:cTn id="30" dur="500"/>
                                        <p:tgtEl>
                                          <p:spTgt spid="532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3289"/>
                                        </p:tgtEl>
                                        <p:attrNameLst>
                                          <p:attrName>style.visibility</p:attrName>
                                        </p:attrNameLst>
                                      </p:cBhvr>
                                      <p:to>
                                        <p:strVal val="visible"/>
                                      </p:to>
                                    </p:set>
                                    <p:animEffect transition="in" filter="wipe(down)">
                                      <p:cBhvr>
                                        <p:cTn id="35" dur="500"/>
                                        <p:tgtEl>
                                          <p:spTgt spid="532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3274"/>
                                        </p:tgtEl>
                                        <p:attrNameLst>
                                          <p:attrName>style.visibility</p:attrName>
                                        </p:attrNameLst>
                                      </p:cBhvr>
                                      <p:to>
                                        <p:strVal val="visible"/>
                                      </p:to>
                                    </p:set>
                                    <p:animEffect transition="in" filter="wipe(left)">
                                      <p:cBhvr>
                                        <p:cTn id="40" dur="500"/>
                                        <p:tgtEl>
                                          <p:spTgt spid="532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3307"/>
                                        </p:tgtEl>
                                        <p:attrNameLst>
                                          <p:attrName>style.visibility</p:attrName>
                                        </p:attrNameLst>
                                      </p:cBhvr>
                                      <p:to>
                                        <p:strVal val="visible"/>
                                      </p:to>
                                    </p:set>
                                    <p:animEffect transition="in" filter="wipe(down)">
                                      <p:cBhvr>
                                        <p:cTn id="45" dur="500"/>
                                        <p:tgtEl>
                                          <p:spTgt spid="53307"/>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53279"/>
                                        </p:tgtEl>
                                        <p:attrNameLst>
                                          <p:attrName>style.visibility</p:attrName>
                                        </p:attrNameLst>
                                      </p:cBhvr>
                                      <p:to>
                                        <p:strVal val="visible"/>
                                      </p:to>
                                    </p:set>
                                    <p:animEffect transition="in" filter="wipe(down)">
                                      <p:cBhvr>
                                        <p:cTn id="49" dur="500"/>
                                        <p:tgtEl>
                                          <p:spTgt spid="5327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3306"/>
                                        </p:tgtEl>
                                        <p:attrNameLst>
                                          <p:attrName>style.visibility</p:attrName>
                                        </p:attrNameLst>
                                      </p:cBhvr>
                                      <p:to>
                                        <p:strVal val="visible"/>
                                      </p:to>
                                    </p:set>
                                    <p:animEffect transition="in" filter="wipe(left)">
                                      <p:cBhvr>
                                        <p:cTn id="54" dur="500"/>
                                        <p:tgtEl>
                                          <p:spTgt spid="53306"/>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53275"/>
                                        </p:tgtEl>
                                        <p:attrNameLst>
                                          <p:attrName>style.visibility</p:attrName>
                                        </p:attrNameLst>
                                      </p:cBhvr>
                                      <p:to>
                                        <p:strVal val="visible"/>
                                      </p:to>
                                    </p:set>
                                    <p:animEffect transition="in" filter="wipe(left)">
                                      <p:cBhvr>
                                        <p:cTn id="58" dur="500"/>
                                        <p:tgtEl>
                                          <p:spTgt spid="5327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3285"/>
                                        </p:tgtEl>
                                        <p:attrNameLst>
                                          <p:attrName>style.visibility</p:attrName>
                                        </p:attrNameLst>
                                      </p:cBhvr>
                                      <p:to>
                                        <p:strVal val="visible"/>
                                      </p:to>
                                    </p:set>
                                    <p:animEffect transition="in" filter="wipe(left)">
                                      <p:cBhvr>
                                        <p:cTn id="63" dur="500"/>
                                        <p:tgtEl>
                                          <p:spTgt spid="5328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3277"/>
                                        </p:tgtEl>
                                        <p:attrNameLst>
                                          <p:attrName>style.visibility</p:attrName>
                                        </p:attrNameLst>
                                      </p:cBhvr>
                                      <p:to>
                                        <p:strVal val="visible"/>
                                      </p:to>
                                    </p:set>
                                    <p:animEffect transition="in" filter="wipe(down)">
                                      <p:cBhvr>
                                        <p:cTn id="68" dur="500"/>
                                        <p:tgtEl>
                                          <p:spTgt spid="5327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3276"/>
                                        </p:tgtEl>
                                        <p:attrNameLst>
                                          <p:attrName>style.visibility</p:attrName>
                                        </p:attrNameLst>
                                      </p:cBhvr>
                                      <p:to>
                                        <p:strVal val="visible"/>
                                      </p:to>
                                    </p:set>
                                    <p:animEffect transition="in" filter="wipe(left)">
                                      <p:cBhvr>
                                        <p:cTn id="73" dur="500"/>
                                        <p:tgtEl>
                                          <p:spTgt spid="5327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53286"/>
                                        </p:tgtEl>
                                        <p:attrNameLst>
                                          <p:attrName>style.visibility</p:attrName>
                                        </p:attrNameLst>
                                      </p:cBhvr>
                                      <p:to>
                                        <p:strVal val="visible"/>
                                      </p:to>
                                    </p:set>
                                    <p:animEffect transition="in" filter="wipe(left)">
                                      <p:cBhvr>
                                        <p:cTn id="78" dur="500"/>
                                        <p:tgtEl>
                                          <p:spTgt spid="5328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3287"/>
                                        </p:tgtEl>
                                        <p:attrNameLst>
                                          <p:attrName>style.visibility</p:attrName>
                                        </p:attrNameLst>
                                      </p:cBhvr>
                                      <p:to>
                                        <p:strVal val="visible"/>
                                      </p:to>
                                    </p:set>
                                    <p:animEffect transition="in" filter="wipe(left)">
                                      <p:cBhvr>
                                        <p:cTn id="83" dur="500"/>
                                        <p:tgtEl>
                                          <p:spTgt spid="5328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3273"/>
                                        </p:tgtEl>
                                        <p:attrNameLst>
                                          <p:attrName>style.visibility</p:attrName>
                                        </p:attrNameLst>
                                      </p:cBhvr>
                                      <p:to>
                                        <p:strVal val="visible"/>
                                      </p:to>
                                    </p:set>
                                    <p:animEffect transition="in" filter="wipe(up)">
                                      <p:cBhvr>
                                        <p:cTn id="88" dur="500"/>
                                        <p:tgtEl>
                                          <p:spTgt spid="5327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3278"/>
                                        </p:tgtEl>
                                        <p:attrNameLst>
                                          <p:attrName>style.visibility</p:attrName>
                                        </p:attrNameLst>
                                      </p:cBhvr>
                                      <p:to>
                                        <p:strVal val="visible"/>
                                      </p:to>
                                    </p:set>
                                    <p:animEffect transition="in" filter="wipe(left)">
                                      <p:cBhvr>
                                        <p:cTn id="93" dur="500"/>
                                        <p:tgtEl>
                                          <p:spTgt spid="532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3288"/>
                                        </p:tgtEl>
                                        <p:attrNameLst>
                                          <p:attrName>style.visibility</p:attrName>
                                        </p:attrNameLst>
                                      </p:cBhvr>
                                      <p:to>
                                        <p:strVal val="visible"/>
                                      </p:to>
                                    </p:set>
                                    <p:animEffect transition="in" filter="wipe(left)">
                                      <p:cBhvr>
                                        <p:cTn id="98" dur="500"/>
                                        <p:tgtEl>
                                          <p:spTgt spid="5328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3291"/>
                                        </p:tgtEl>
                                        <p:attrNameLst>
                                          <p:attrName>style.visibility</p:attrName>
                                        </p:attrNameLst>
                                      </p:cBhvr>
                                      <p:to>
                                        <p:strVal val="visible"/>
                                      </p:to>
                                    </p:set>
                                    <p:animEffect transition="in" filter="wipe(left)">
                                      <p:cBhvr>
                                        <p:cTn id="103" dur="500"/>
                                        <p:tgtEl>
                                          <p:spTgt spid="5329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3290"/>
                                        </p:tgtEl>
                                        <p:attrNameLst>
                                          <p:attrName>style.visibility</p:attrName>
                                        </p:attrNameLst>
                                      </p:cBhvr>
                                      <p:to>
                                        <p:strVal val="visible"/>
                                      </p:to>
                                    </p:set>
                                    <p:animEffect transition="in" filter="wipe(left)">
                                      <p:cBhvr>
                                        <p:cTn id="108" dur="500"/>
                                        <p:tgtEl>
                                          <p:spTgt spid="5329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3292"/>
                                        </p:tgtEl>
                                        <p:attrNameLst>
                                          <p:attrName>style.visibility</p:attrName>
                                        </p:attrNameLst>
                                      </p:cBhvr>
                                      <p:to>
                                        <p:strVal val="visible"/>
                                      </p:to>
                                    </p:set>
                                    <p:animEffect transition="in" filter="wipe(left)">
                                      <p:cBhvr>
                                        <p:cTn id="113" dur="500"/>
                                        <p:tgtEl>
                                          <p:spTgt spid="53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3293"/>
                                        </p:tgtEl>
                                        <p:attrNameLst>
                                          <p:attrName>style.visibility</p:attrName>
                                        </p:attrNameLst>
                                      </p:cBhvr>
                                      <p:to>
                                        <p:strVal val="visible"/>
                                      </p:to>
                                    </p:set>
                                    <p:animEffect transition="in" filter="wipe(left)">
                                      <p:cBhvr>
                                        <p:cTn id="118" dur="500"/>
                                        <p:tgtEl>
                                          <p:spTgt spid="53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53294"/>
                                        </p:tgtEl>
                                        <p:attrNameLst>
                                          <p:attrName>style.visibility</p:attrName>
                                        </p:attrNameLst>
                                      </p:cBhvr>
                                      <p:to>
                                        <p:strVal val="visible"/>
                                      </p:to>
                                    </p:set>
                                    <p:animEffect transition="in" filter="wipe(left)">
                                      <p:cBhvr>
                                        <p:cTn id="123" dur="500"/>
                                        <p:tgtEl>
                                          <p:spTgt spid="53294"/>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3295"/>
                                        </p:tgtEl>
                                        <p:attrNameLst>
                                          <p:attrName>style.visibility</p:attrName>
                                        </p:attrNameLst>
                                      </p:cBhvr>
                                      <p:to>
                                        <p:strVal val="visible"/>
                                      </p:to>
                                    </p:set>
                                    <p:animEffect transition="in" filter="wipe(left)">
                                      <p:cBhvr>
                                        <p:cTn id="128" dur="500"/>
                                        <p:tgtEl>
                                          <p:spTgt spid="5329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53280"/>
                                        </p:tgtEl>
                                        <p:attrNameLst>
                                          <p:attrName>style.visibility</p:attrName>
                                        </p:attrNameLst>
                                      </p:cBhvr>
                                      <p:to>
                                        <p:strVal val="visible"/>
                                      </p:to>
                                    </p:set>
                                    <p:animEffect transition="in" filter="wipe(left)">
                                      <p:cBhvr>
                                        <p:cTn id="133" dur="500"/>
                                        <p:tgtEl>
                                          <p:spTgt spid="53280"/>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3281"/>
                                        </p:tgtEl>
                                        <p:attrNameLst>
                                          <p:attrName>style.visibility</p:attrName>
                                        </p:attrNameLst>
                                      </p:cBhvr>
                                      <p:to>
                                        <p:strVal val="visible"/>
                                      </p:to>
                                    </p:set>
                                    <p:animEffect transition="in" filter="wipe(left)">
                                      <p:cBhvr>
                                        <p:cTn id="138" dur="500"/>
                                        <p:tgtEl>
                                          <p:spTgt spid="53281"/>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53282"/>
                                        </p:tgtEl>
                                        <p:attrNameLst>
                                          <p:attrName>style.visibility</p:attrName>
                                        </p:attrNameLst>
                                      </p:cBhvr>
                                      <p:to>
                                        <p:strVal val="visible"/>
                                      </p:to>
                                    </p:set>
                                    <p:animEffect transition="in" filter="wipe(left)">
                                      <p:cBhvr>
                                        <p:cTn id="143" dur="500"/>
                                        <p:tgtEl>
                                          <p:spTgt spid="53282"/>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3296"/>
                                        </p:tgtEl>
                                        <p:attrNameLst>
                                          <p:attrName>style.visibility</p:attrName>
                                        </p:attrNameLst>
                                      </p:cBhvr>
                                      <p:to>
                                        <p:strVal val="visible"/>
                                      </p:to>
                                    </p:set>
                                    <p:animEffect transition="in" filter="wipe(left)">
                                      <p:cBhvr>
                                        <p:cTn id="148" dur="500"/>
                                        <p:tgtEl>
                                          <p:spTgt spid="5329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298"/>
                                        </p:tgtEl>
                                        <p:attrNameLst>
                                          <p:attrName>style.visibility</p:attrName>
                                        </p:attrNameLst>
                                      </p:cBhvr>
                                      <p:to>
                                        <p:strVal val="visible"/>
                                      </p:to>
                                    </p:set>
                                    <p:animEffect transition="in" filter="wipe(left)">
                                      <p:cBhvr>
                                        <p:cTn id="153" dur="500"/>
                                        <p:tgtEl>
                                          <p:spTgt spid="53298"/>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3297"/>
                                        </p:tgtEl>
                                        <p:attrNameLst>
                                          <p:attrName>style.visibility</p:attrName>
                                        </p:attrNameLst>
                                      </p:cBhvr>
                                      <p:to>
                                        <p:strVal val="visible"/>
                                      </p:to>
                                    </p:set>
                                    <p:animEffect transition="in" filter="wipe(left)">
                                      <p:cBhvr>
                                        <p:cTn id="158" dur="500"/>
                                        <p:tgtEl>
                                          <p:spTgt spid="53297"/>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3308"/>
                                        </p:tgtEl>
                                        <p:attrNameLst>
                                          <p:attrName>style.visibility</p:attrName>
                                        </p:attrNameLst>
                                      </p:cBhvr>
                                      <p:to>
                                        <p:strVal val="visible"/>
                                      </p:to>
                                    </p:set>
                                    <p:animEffect transition="in" filter="wipe(left)">
                                      <p:cBhvr>
                                        <p:cTn id="163" dur="500"/>
                                        <p:tgtEl>
                                          <p:spTgt spid="5330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53283"/>
                                        </p:tgtEl>
                                        <p:attrNameLst>
                                          <p:attrName>style.visibility</p:attrName>
                                        </p:attrNameLst>
                                      </p:cBhvr>
                                      <p:to>
                                        <p:strVal val="visible"/>
                                      </p:to>
                                    </p:set>
                                    <p:animEffect transition="in" filter="wipe(left)">
                                      <p:cBhvr>
                                        <p:cTn id="168" dur="500"/>
                                        <p:tgtEl>
                                          <p:spTgt spid="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nimBg="1"/>
      <p:bldP spid="53271" grpId="0" animBg="1"/>
      <p:bldP spid="53272" grpId="0" animBg="1"/>
      <p:bldP spid="53273" grpId="0" animBg="1"/>
      <p:bldP spid="53277" grpId="0" animBg="1"/>
      <p:bldP spid="53285" grpId="0"/>
      <p:bldP spid="53287" grpId="0"/>
      <p:bldP spid="53289" grpId="0" animBg="1"/>
      <p:bldP spid="53291" grpId="0" animBg="1"/>
      <p:bldP spid="53293" grpId="0"/>
      <p:bldP spid="53295" grpId="0"/>
      <p:bldP spid="53296" grpId="0"/>
      <p:bldP spid="53297" grpId="0"/>
      <p:bldP spid="53306" grpId="0" animBg="1"/>
      <p:bldP spid="53307" grpId="0" animBg="1"/>
      <p:bldP spid="5330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rc 2"/>
          <p:cNvSpPr>
            <a:spLocks/>
          </p:cNvSpPr>
          <p:nvPr/>
        </p:nvSpPr>
        <p:spPr bwMode="auto">
          <a:xfrm flipH="1">
            <a:off x="6465517" y="676276"/>
            <a:ext cx="720725" cy="234950"/>
          </a:xfrm>
          <a:custGeom>
            <a:avLst/>
            <a:gdLst>
              <a:gd name="T0" fmla="*/ 2147483647 w 43200"/>
              <a:gd name="T1" fmla="*/ 2147483647 h 41893"/>
              <a:gd name="T2" fmla="*/ 2147483647 w 43200"/>
              <a:gd name="T3" fmla="*/ 0 h 41893"/>
              <a:gd name="T4" fmla="*/ 2147483647 w 43200"/>
              <a:gd name="T5" fmla="*/ 2147483647 h 41893"/>
              <a:gd name="T6" fmla="*/ 0 60000 65536"/>
              <a:gd name="T7" fmla="*/ 0 60000 65536"/>
              <a:gd name="T8" fmla="*/ 0 60000 65536"/>
            </a:gdLst>
            <a:ahLst/>
            <a:cxnLst>
              <a:cxn ang="T6">
                <a:pos x="T0" y="T1"/>
              </a:cxn>
              <a:cxn ang="T7">
                <a:pos x="T2" y="T3"/>
              </a:cxn>
              <a:cxn ang="T8">
                <a:pos x="T4" y="T5"/>
              </a:cxn>
            </a:cxnLst>
            <a:rect l="0" t="0" r="r" b="b"/>
            <a:pathLst>
              <a:path w="43200" h="41893" fill="none"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path>
              <a:path w="43200" h="41893" stroke="0"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lnTo>
                  <a:pt x="21600" y="20293"/>
                </a:lnTo>
                <a:lnTo>
                  <a:pt x="33098" y="2007"/>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275" name="Oval 3"/>
          <p:cNvSpPr>
            <a:spLocks noChangeArrowheads="1"/>
          </p:cNvSpPr>
          <p:nvPr/>
        </p:nvSpPr>
        <p:spPr bwMode="auto">
          <a:xfrm>
            <a:off x="5443167" y="1028701"/>
            <a:ext cx="2808288" cy="9366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6" name="Line 4"/>
          <p:cNvSpPr>
            <a:spLocks noChangeShapeType="1"/>
          </p:cNvSpPr>
          <p:nvPr/>
        </p:nvSpPr>
        <p:spPr bwMode="auto">
          <a:xfrm>
            <a:off x="6811592" y="452438"/>
            <a:ext cx="0" cy="3384550"/>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7" name="Line 5"/>
          <p:cNvSpPr>
            <a:spLocks noChangeShapeType="1"/>
          </p:cNvSpPr>
          <p:nvPr/>
        </p:nvSpPr>
        <p:spPr bwMode="auto">
          <a:xfrm flipV="1">
            <a:off x="6811592" y="1533526"/>
            <a:ext cx="1439863" cy="2303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78" name="Object 6"/>
          <p:cNvGraphicFramePr>
            <a:graphicFrameLocks/>
          </p:cNvGraphicFramePr>
          <p:nvPr>
            <p:extLst>
              <p:ext uri="{D42A27DB-BD31-4B8C-83A1-F6EECF244321}">
                <p14:modId xmlns:p14="http://schemas.microsoft.com/office/powerpoint/2010/main" val="2873409626"/>
              </p:ext>
            </p:extLst>
          </p:nvPr>
        </p:nvGraphicFramePr>
        <p:xfrm>
          <a:off x="6636967" y="3905251"/>
          <a:ext cx="292100" cy="319087"/>
        </p:xfrm>
        <a:graphic>
          <a:graphicData uri="http://schemas.openxmlformats.org/presentationml/2006/ole">
            <mc:AlternateContent xmlns:mc="http://schemas.openxmlformats.org/markup-compatibility/2006">
              <mc:Choice xmlns:v="urn:schemas-microsoft-com:vml" Requires="v">
                <p:oleObj spid="_x0000_s62406" name="公式" r:id="rId3" imgW="200026" imgH="228634" progId="Equation.3">
                  <p:embed/>
                </p:oleObj>
              </mc:Choice>
              <mc:Fallback>
                <p:oleObj name="公式" r:id="rId3" imgW="200026" imgH="228634"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967" y="3905251"/>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Line 7"/>
          <p:cNvSpPr>
            <a:spLocks noChangeShapeType="1"/>
          </p:cNvSpPr>
          <p:nvPr/>
        </p:nvSpPr>
        <p:spPr bwMode="auto">
          <a:xfrm>
            <a:off x="6811592" y="1536701"/>
            <a:ext cx="14398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0" name="Line 8"/>
          <p:cNvSpPr>
            <a:spLocks noChangeShapeType="1"/>
          </p:cNvSpPr>
          <p:nvPr/>
        </p:nvSpPr>
        <p:spPr bwMode="auto">
          <a:xfrm flipV="1">
            <a:off x="6811592" y="1101726"/>
            <a:ext cx="863600" cy="4318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81" name="Object 9"/>
          <p:cNvGraphicFramePr>
            <a:graphicFrameLocks/>
          </p:cNvGraphicFramePr>
          <p:nvPr>
            <p:extLst>
              <p:ext uri="{D42A27DB-BD31-4B8C-83A1-F6EECF244321}">
                <p14:modId xmlns:p14="http://schemas.microsoft.com/office/powerpoint/2010/main" val="3941491542"/>
              </p:ext>
            </p:extLst>
          </p:nvPr>
        </p:nvGraphicFramePr>
        <p:xfrm>
          <a:off x="6873505" y="3049588"/>
          <a:ext cx="228600" cy="319088"/>
        </p:xfrm>
        <a:graphic>
          <a:graphicData uri="http://schemas.openxmlformats.org/presentationml/2006/ole">
            <mc:AlternateContent xmlns:mc="http://schemas.openxmlformats.org/markup-compatibility/2006">
              <mc:Choice xmlns:v="urn:schemas-microsoft-com:vml" Requires="v">
                <p:oleObj spid="_x0000_s62407" name="公式" r:id="rId5" imgW="133351" imgH="228634" progId="Equation.3">
                  <p:embed/>
                </p:oleObj>
              </mc:Choice>
              <mc:Fallback>
                <p:oleObj name="公式" r:id="rId5" imgW="133351" imgH="228634"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505" y="3049588"/>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2" name="Object 10"/>
          <p:cNvGraphicFramePr>
            <a:graphicFrameLocks/>
          </p:cNvGraphicFramePr>
          <p:nvPr>
            <p:extLst>
              <p:ext uri="{D42A27DB-BD31-4B8C-83A1-F6EECF244321}">
                <p14:modId xmlns:p14="http://schemas.microsoft.com/office/powerpoint/2010/main" val="968912324"/>
              </p:ext>
            </p:extLst>
          </p:nvPr>
        </p:nvGraphicFramePr>
        <p:xfrm>
          <a:off x="6425830" y="279401"/>
          <a:ext cx="241300" cy="344487"/>
        </p:xfrm>
        <a:graphic>
          <a:graphicData uri="http://schemas.openxmlformats.org/presentationml/2006/ole">
            <mc:AlternateContent xmlns:mc="http://schemas.openxmlformats.org/markup-compatibility/2006">
              <mc:Choice xmlns:v="urn:schemas-microsoft-com:vml" Requires="v">
                <p:oleObj spid="_x0000_s62408" name="公式" r:id="rId7" imgW="152517" imgH="257247" progId="Equation.3">
                  <p:embed/>
                </p:oleObj>
              </mc:Choice>
              <mc:Fallback>
                <p:oleObj name="公式" r:id="rId7" imgW="152517" imgH="257247"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5830" y="279401"/>
                        <a:ext cx="2413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11"/>
          <p:cNvGraphicFramePr>
            <a:graphicFrameLocks/>
          </p:cNvGraphicFramePr>
          <p:nvPr>
            <p:extLst>
              <p:ext uri="{D42A27DB-BD31-4B8C-83A1-F6EECF244321}">
                <p14:modId xmlns:p14="http://schemas.microsoft.com/office/powerpoint/2010/main" val="1234066073"/>
              </p:ext>
            </p:extLst>
          </p:nvPr>
        </p:nvGraphicFramePr>
        <p:xfrm>
          <a:off x="7964117" y="1919288"/>
          <a:ext cx="254000" cy="369888"/>
        </p:xfrm>
        <a:graphic>
          <a:graphicData uri="http://schemas.openxmlformats.org/presentationml/2006/ole">
            <mc:AlternateContent xmlns:mc="http://schemas.openxmlformats.org/markup-compatibility/2006">
              <mc:Choice xmlns:v="urn:schemas-microsoft-com:vml" Requires="v">
                <p:oleObj spid="_x0000_s62409" name="公式" r:id="rId9" imgW="161965" imgH="276142" progId="Equation.3">
                  <p:embed/>
                </p:oleObj>
              </mc:Choice>
              <mc:Fallback>
                <p:oleObj name="公式" r:id="rId9" imgW="161965" imgH="276142"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4117" y="1919288"/>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extLst>
              <p:ext uri="{D42A27DB-BD31-4B8C-83A1-F6EECF244321}">
                <p14:modId xmlns:p14="http://schemas.microsoft.com/office/powerpoint/2010/main" val="3715415245"/>
              </p:ext>
            </p:extLst>
          </p:nvPr>
        </p:nvGraphicFramePr>
        <p:xfrm>
          <a:off x="6971930" y="1571626"/>
          <a:ext cx="630237" cy="219075"/>
        </p:xfrm>
        <a:graphic>
          <a:graphicData uri="http://schemas.openxmlformats.org/presentationml/2006/ole">
            <mc:AlternateContent xmlns:mc="http://schemas.openxmlformats.org/markup-compatibility/2006">
              <mc:Choice xmlns:v="urn:schemas-microsoft-com:vml" Requires="v">
                <p:oleObj spid="_x0000_s62410" name="公式" r:id="rId11" imgW="809553" imgH="228634" progId="Equation.3">
                  <p:embed/>
                </p:oleObj>
              </mc:Choice>
              <mc:Fallback>
                <p:oleObj name="公式" r:id="rId11" imgW="809553" imgH="228634"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1930" y="1571626"/>
                        <a:ext cx="630237"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extLst>
              <p:ext uri="{D42A27DB-BD31-4B8C-83A1-F6EECF244321}">
                <p14:modId xmlns:p14="http://schemas.microsoft.com/office/powerpoint/2010/main" val="1647088715"/>
              </p:ext>
            </p:extLst>
          </p:nvPr>
        </p:nvGraphicFramePr>
        <p:xfrm>
          <a:off x="7387855" y="1268413"/>
          <a:ext cx="327025" cy="219075"/>
        </p:xfrm>
        <a:graphic>
          <a:graphicData uri="http://schemas.openxmlformats.org/presentationml/2006/ole">
            <mc:AlternateContent xmlns:mc="http://schemas.openxmlformats.org/markup-compatibility/2006">
              <mc:Choice xmlns:v="urn:schemas-microsoft-com:vml" Requires="v">
                <p:oleObj spid="_x0000_s62411" name="公式" r:id="rId13" imgW="380887" imgH="228634" progId="Equation.3">
                  <p:embed/>
                </p:oleObj>
              </mc:Choice>
              <mc:Fallback>
                <p:oleObj name="公式" r:id="rId13" imgW="380887" imgH="228634"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7855" y="1268413"/>
                        <a:ext cx="327025"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6" name="Freeform 14"/>
          <p:cNvSpPr>
            <a:spLocks/>
          </p:cNvSpPr>
          <p:nvPr/>
        </p:nvSpPr>
        <p:spPr bwMode="auto">
          <a:xfrm>
            <a:off x="7211642" y="1357313"/>
            <a:ext cx="125413" cy="157163"/>
          </a:xfrm>
          <a:custGeom>
            <a:avLst/>
            <a:gdLst>
              <a:gd name="T0" fmla="*/ 0 w 79"/>
              <a:gd name="T1" fmla="*/ 0 h 99"/>
              <a:gd name="T2" fmla="*/ 2147483647 w 79"/>
              <a:gd name="T3" fmla="*/ 2147483647 h 99"/>
              <a:gd name="T4" fmla="*/ 2147483647 w 79"/>
              <a:gd name="T5" fmla="*/ 2147483647 h 99"/>
              <a:gd name="T6" fmla="*/ 0 60000 65536"/>
              <a:gd name="T7" fmla="*/ 0 60000 65536"/>
              <a:gd name="T8" fmla="*/ 0 60000 65536"/>
            </a:gdLst>
            <a:ahLst/>
            <a:cxnLst>
              <a:cxn ang="T6">
                <a:pos x="T0" y="T1"/>
              </a:cxn>
              <a:cxn ang="T7">
                <a:pos x="T2" y="T3"/>
              </a:cxn>
              <a:cxn ang="T8">
                <a:pos x="T4" y="T5"/>
              </a:cxn>
            </a:cxnLst>
            <a:rect l="0" t="0" r="r" b="b"/>
            <a:pathLst>
              <a:path w="79" h="99">
                <a:moveTo>
                  <a:pt x="0" y="0"/>
                </a:moveTo>
                <a:cubicBezTo>
                  <a:pt x="10" y="6"/>
                  <a:pt x="47" y="22"/>
                  <a:pt x="60" y="38"/>
                </a:cubicBezTo>
                <a:cubicBezTo>
                  <a:pt x="73" y="54"/>
                  <a:pt x="75" y="86"/>
                  <a:pt x="79" y="99"/>
                </a:cubicBezTo>
              </a:path>
            </a:pathLst>
          </a:custGeom>
          <a:noFill/>
          <a:ln w="28575"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Text Box 15"/>
          <p:cNvSpPr txBox="1">
            <a:spLocks noChangeArrowheads="1"/>
          </p:cNvSpPr>
          <p:nvPr/>
        </p:nvSpPr>
        <p:spPr bwMode="auto">
          <a:xfrm>
            <a:off x="391742" y="119063"/>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400" b="1">
                <a:solidFill>
                  <a:srgbClr val="FFFF66"/>
                </a:solidFill>
                <a:latin typeface="Times New Roman" pitchFamily="18" charset="0"/>
                <a:sym typeface="Symbol" pitchFamily="18" charset="2"/>
              </a:rPr>
              <a:t>   </a:t>
            </a:r>
            <a:r>
              <a:rPr lang="zh-CN" altLang="en-US" sz="2400" b="1">
                <a:solidFill>
                  <a:schemeClr val="bg1"/>
                </a:solidFill>
                <a:latin typeface="Times New Roman" pitchFamily="18" charset="0"/>
              </a:rPr>
              <a:t>进动角速度</a:t>
            </a:r>
            <a:r>
              <a:rPr lang="el-GR" altLang="zh-CN" sz="2400" b="1" i="1">
                <a:solidFill>
                  <a:srgbClr val="66FFFF"/>
                </a:solidFill>
                <a:latin typeface="Times New Roman" pitchFamily="18" charset="0"/>
              </a:rPr>
              <a:t>Ω</a:t>
            </a:r>
          </a:p>
        </p:txBody>
      </p:sp>
      <p:graphicFrame>
        <p:nvGraphicFramePr>
          <p:cNvPr id="54288" name="Object 16"/>
          <p:cNvGraphicFramePr>
            <a:graphicFrameLocks/>
          </p:cNvGraphicFramePr>
          <p:nvPr>
            <p:extLst>
              <p:ext uri="{D42A27DB-BD31-4B8C-83A1-F6EECF244321}">
                <p14:modId xmlns:p14="http://schemas.microsoft.com/office/powerpoint/2010/main" val="1948277191"/>
              </p:ext>
            </p:extLst>
          </p:nvPr>
        </p:nvGraphicFramePr>
        <p:xfrm>
          <a:off x="2238005" y="1905001"/>
          <a:ext cx="1933575" cy="468312"/>
        </p:xfrm>
        <a:graphic>
          <a:graphicData uri="http://schemas.openxmlformats.org/presentationml/2006/ole">
            <mc:AlternateContent xmlns:mc="http://schemas.openxmlformats.org/markup-compatibility/2006">
              <mc:Choice xmlns:v="urn:schemas-microsoft-com:vml" Requires="v">
                <p:oleObj spid="_x0000_s62412" name="公式" r:id="rId15" imgW="2104999" imgH="438102" progId="Equation.3">
                  <p:embed/>
                </p:oleObj>
              </mc:Choice>
              <mc:Fallback>
                <p:oleObj name="公式" r:id="rId15" imgW="2104999" imgH="438102"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38005" y="1905001"/>
                        <a:ext cx="19335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9" name="Text Box 17"/>
          <p:cNvSpPr txBox="1">
            <a:spLocks noChangeArrowheads="1"/>
          </p:cNvSpPr>
          <p:nvPr/>
        </p:nvSpPr>
        <p:spPr bwMode="auto">
          <a:xfrm>
            <a:off x="331417" y="1847851"/>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而且</a:t>
            </a:r>
          </a:p>
        </p:txBody>
      </p:sp>
      <p:graphicFrame>
        <p:nvGraphicFramePr>
          <p:cNvPr id="54290" name="Object 18"/>
          <p:cNvGraphicFramePr>
            <a:graphicFrameLocks/>
          </p:cNvGraphicFramePr>
          <p:nvPr>
            <p:extLst>
              <p:ext uri="{D42A27DB-BD31-4B8C-83A1-F6EECF244321}">
                <p14:modId xmlns:p14="http://schemas.microsoft.com/office/powerpoint/2010/main" val="3094778144"/>
              </p:ext>
            </p:extLst>
          </p:nvPr>
        </p:nvGraphicFramePr>
        <p:xfrm>
          <a:off x="2906342" y="733426"/>
          <a:ext cx="1027113" cy="758825"/>
        </p:xfrm>
        <a:graphic>
          <a:graphicData uri="http://schemas.openxmlformats.org/presentationml/2006/ole">
            <mc:AlternateContent xmlns:mc="http://schemas.openxmlformats.org/markup-compatibility/2006">
              <mc:Choice xmlns:v="urn:schemas-microsoft-com:vml" Requires="v">
                <p:oleObj spid="_x0000_s62413" name="公式" r:id="rId17" imgW="1076254" imgH="771470" progId="Equation.3">
                  <p:embed/>
                </p:oleObj>
              </mc:Choice>
              <mc:Fallback>
                <p:oleObj name="公式" r:id="rId17" imgW="1076254" imgH="771470" progId="Equation.3">
                  <p:embed/>
                  <p:pic>
                    <p:nvPicPr>
                      <p:cNvPr id="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06342" y="733426"/>
                        <a:ext cx="1027113"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1" name="Object 19"/>
          <p:cNvGraphicFramePr>
            <a:graphicFrameLocks/>
          </p:cNvGraphicFramePr>
          <p:nvPr>
            <p:extLst>
              <p:ext uri="{D42A27DB-BD31-4B8C-83A1-F6EECF244321}">
                <p14:modId xmlns:p14="http://schemas.microsoft.com/office/powerpoint/2010/main" val="791705726"/>
              </p:ext>
            </p:extLst>
          </p:nvPr>
        </p:nvGraphicFramePr>
        <p:xfrm>
          <a:off x="834655" y="2813051"/>
          <a:ext cx="4256087" cy="815975"/>
        </p:xfrm>
        <a:graphic>
          <a:graphicData uri="http://schemas.openxmlformats.org/presentationml/2006/ole">
            <mc:AlternateContent xmlns:mc="http://schemas.openxmlformats.org/markup-compatibility/2006">
              <mc:Choice xmlns:v="urn:schemas-microsoft-com:vml" Requires="v">
                <p:oleObj spid="_x0000_s62414" name="公式" r:id="rId19" imgW="4743401" imgH="838144" progId="Equation.3">
                  <p:embed/>
                </p:oleObj>
              </mc:Choice>
              <mc:Fallback>
                <p:oleObj name="公式" r:id="rId19" imgW="4743401" imgH="838144"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655" y="2813051"/>
                        <a:ext cx="425608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2" name="Text Box 20"/>
          <p:cNvSpPr txBox="1">
            <a:spLocks noChangeArrowheads="1"/>
          </p:cNvSpPr>
          <p:nvPr/>
        </p:nvSpPr>
        <p:spPr bwMode="auto">
          <a:xfrm>
            <a:off x="402855" y="3838576"/>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所以</a:t>
            </a:r>
          </a:p>
        </p:txBody>
      </p:sp>
      <p:graphicFrame>
        <p:nvGraphicFramePr>
          <p:cNvPr id="54293" name="Object 21"/>
          <p:cNvGraphicFramePr>
            <a:graphicFrameLocks/>
          </p:cNvGraphicFramePr>
          <p:nvPr>
            <p:extLst>
              <p:ext uri="{D42A27DB-BD31-4B8C-83A1-F6EECF244321}">
                <p14:modId xmlns:p14="http://schemas.microsoft.com/office/powerpoint/2010/main" val="3052298528"/>
              </p:ext>
            </p:extLst>
          </p:nvPr>
        </p:nvGraphicFramePr>
        <p:xfrm>
          <a:off x="834655" y="4424363"/>
          <a:ext cx="3273425" cy="938213"/>
        </p:xfrm>
        <a:graphic>
          <a:graphicData uri="http://schemas.openxmlformats.org/presentationml/2006/ole">
            <mc:AlternateContent xmlns:mc="http://schemas.openxmlformats.org/markup-compatibility/2006">
              <mc:Choice xmlns:v="urn:schemas-microsoft-com:vml" Requires="v">
                <p:oleObj spid="_x0000_s62415" name="公式" r:id="rId21" imgW="3629085" imgH="981209" progId="Equation.3">
                  <p:embed/>
                </p:oleObj>
              </mc:Choice>
              <mc:Fallback>
                <p:oleObj name="公式" r:id="rId21" imgW="3629085" imgH="981209" progId="Equation.3">
                  <p:embed/>
                  <p:pic>
                    <p:nvPicPr>
                      <p:cNvPr id="0"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4655" y="4424363"/>
                        <a:ext cx="32734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4" name="Object 22"/>
          <p:cNvGraphicFramePr>
            <a:graphicFrameLocks/>
          </p:cNvGraphicFramePr>
          <p:nvPr>
            <p:extLst>
              <p:ext uri="{D42A27DB-BD31-4B8C-83A1-F6EECF244321}">
                <p14:modId xmlns:p14="http://schemas.microsoft.com/office/powerpoint/2010/main" val="2967691640"/>
              </p:ext>
            </p:extLst>
          </p:nvPr>
        </p:nvGraphicFramePr>
        <p:xfrm>
          <a:off x="5947992" y="4784726"/>
          <a:ext cx="1173163" cy="401637"/>
        </p:xfrm>
        <a:graphic>
          <a:graphicData uri="http://schemas.openxmlformats.org/presentationml/2006/ole">
            <mc:AlternateContent xmlns:mc="http://schemas.openxmlformats.org/markup-compatibility/2006">
              <mc:Choice xmlns:v="urn:schemas-microsoft-com:vml" Requires="v">
                <p:oleObj spid="_x0000_s62416" name="公式" r:id="rId23" imgW="1238219" imgH="361981" progId="Equation.3">
                  <p:embed/>
                </p:oleObj>
              </mc:Choice>
              <mc:Fallback>
                <p:oleObj name="公式" r:id="rId23" imgW="1238219" imgH="361981"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47992" y="4784726"/>
                        <a:ext cx="1173163"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5" name="AutoShape 23"/>
          <p:cNvSpPr>
            <a:spLocks noChangeArrowheads="1"/>
          </p:cNvSpPr>
          <p:nvPr/>
        </p:nvSpPr>
        <p:spPr bwMode="auto">
          <a:xfrm>
            <a:off x="4939930" y="4872038"/>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Rectangle 24"/>
          <p:cNvSpPr>
            <a:spLocks noChangeArrowheads="1"/>
          </p:cNvSpPr>
          <p:nvPr/>
        </p:nvSpPr>
        <p:spPr bwMode="auto">
          <a:xfrm>
            <a:off x="801317" y="5659438"/>
            <a:ext cx="59039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400" b="1">
                <a:solidFill>
                  <a:schemeClr val="bg1"/>
                </a:solidFill>
                <a:latin typeface="宋体" pitchFamily="2" charset="-122"/>
              </a:rPr>
              <a:t>以上只是近似讨论，</a:t>
            </a:r>
            <a:r>
              <a:rPr kumimoji="1" lang="zh-CN" altLang="en-US" sz="2400" b="1">
                <a:solidFill>
                  <a:schemeClr val="bg1"/>
                </a:solidFill>
                <a:latin typeface="Times New Roman" pitchFamily="18" charset="0"/>
              </a:rPr>
              <a:t>只适用高速自转，即</a:t>
            </a:r>
          </a:p>
        </p:txBody>
      </p:sp>
      <p:sp>
        <p:nvSpPr>
          <p:cNvPr id="54297" name="Text Box 25"/>
          <p:cNvSpPr txBox="1">
            <a:spLocks noChangeArrowheads="1"/>
          </p:cNvSpPr>
          <p:nvPr/>
        </p:nvSpPr>
        <p:spPr bwMode="auto">
          <a:xfrm>
            <a:off x="475880" y="885826"/>
            <a:ext cx="227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动量矩定理</a:t>
            </a:r>
          </a:p>
        </p:txBody>
      </p:sp>
      <p:graphicFrame>
        <p:nvGraphicFramePr>
          <p:cNvPr id="54298" name="Object 26"/>
          <p:cNvGraphicFramePr>
            <a:graphicFrameLocks/>
          </p:cNvGraphicFramePr>
          <p:nvPr>
            <p:extLst>
              <p:ext uri="{D42A27DB-BD31-4B8C-83A1-F6EECF244321}">
                <p14:modId xmlns:p14="http://schemas.microsoft.com/office/powerpoint/2010/main" val="2346009395"/>
              </p:ext>
            </p:extLst>
          </p:nvPr>
        </p:nvGraphicFramePr>
        <p:xfrm>
          <a:off x="6740155" y="5732463"/>
          <a:ext cx="915987" cy="257175"/>
        </p:xfrm>
        <a:graphic>
          <a:graphicData uri="http://schemas.openxmlformats.org/presentationml/2006/ole">
            <mc:AlternateContent xmlns:mc="http://schemas.openxmlformats.org/markup-compatibility/2006">
              <mc:Choice xmlns:v="urn:schemas-microsoft-com:vml" Requires="v">
                <p:oleObj spid="_x0000_s62417" name="公式" r:id="rId25" imgW="952621" imgH="200021" progId="Equation.3">
                  <p:embed/>
                </p:oleObj>
              </mc:Choice>
              <mc:Fallback>
                <p:oleObj name="公式" r:id="rId25" imgW="952621" imgH="200021" progId="Equation.3">
                  <p:embed/>
                  <p:pic>
                    <p:nvPicPr>
                      <p:cNvPr id="0" name="Object 2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40155" y="5732463"/>
                        <a:ext cx="91598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9" name="Line 27"/>
          <p:cNvSpPr>
            <a:spLocks noChangeShapeType="1"/>
          </p:cNvSpPr>
          <p:nvPr/>
        </p:nvSpPr>
        <p:spPr bwMode="auto">
          <a:xfrm flipH="1" flipV="1">
            <a:off x="7670430" y="1084263"/>
            <a:ext cx="590550" cy="45561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4300" name="Object 28"/>
          <p:cNvGraphicFramePr>
            <a:graphicFrameLocks/>
          </p:cNvGraphicFramePr>
          <p:nvPr>
            <p:extLst>
              <p:ext uri="{D42A27DB-BD31-4B8C-83A1-F6EECF244321}">
                <p14:modId xmlns:p14="http://schemas.microsoft.com/office/powerpoint/2010/main" val="3720186285"/>
              </p:ext>
            </p:extLst>
          </p:nvPr>
        </p:nvGraphicFramePr>
        <p:xfrm>
          <a:off x="7892680" y="984251"/>
          <a:ext cx="295275" cy="266700"/>
        </p:xfrm>
        <a:graphic>
          <a:graphicData uri="http://schemas.openxmlformats.org/presentationml/2006/ole">
            <mc:AlternateContent xmlns:mc="http://schemas.openxmlformats.org/markup-compatibility/2006">
              <mc:Choice xmlns:v="urn:schemas-microsoft-com:vml" Requires="v">
                <p:oleObj spid="_x0000_s62418" name="公式" r:id="rId27" imgW="333377" imgH="295307" progId="Equation.3">
                  <p:embed/>
                </p:oleObj>
              </mc:Choice>
              <mc:Fallback>
                <p:oleObj name="公式" r:id="rId27" imgW="333377" imgH="295307" progId="Equation.3">
                  <p:embed/>
                  <p:pic>
                    <p:nvPicPr>
                      <p:cNvPr id="0" name="Object 2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92680" y="984251"/>
                        <a:ext cx="295275"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Arc 29"/>
          <p:cNvSpPr>
            <a:spLocks/>
          </p:cNvSpPr>
          <p:nvPr/>
        </p:nvSpPr>
        <p:spPr bwMode="auto">
          <a:xfrm flipV="1">
            <a:off x="6673480" y="3509963"/>
            <a:ext cx="317500" cy="315913"/>
          </a:xfrm>
          <a:custGeom>
            <a:avLst/>
            <a:gdLst>
              <a:gd name="T0" fmla="*/ 2147483647 w 11906"/>
              <a:gd name="T1" fmla="*/ 2147483647 h 21043"/>
              <a:gd name="T2" fmla="*/ 2147483647 w 11906"/>
              <a:gd name="T3" fmla="*/ 2147483647 h 21043"/>
              <a:gd name="T4" fmla="*/ 0 w 11906"/>
              <a:gd name="T5" fmla="*/ 0 h 21043"/>
              <a:gd name="T6" fmla="*/ 0 60000 65536"/>
              <a:gd name="T7" fmla="*/ 0 60000 65536"/>
              <a:gd name="T8" fmla="*/ 0 60000 65536"/>
            </a:gdLst>
            <a:ahLst/>
            <a:cxnLst>
              <a:cxn ang="T6">
                <a:pos x="T0" y="T1"/>
              </a:cxn>
              <a:cxn ang="T7">
                <a:pos x="T2" y="T3"/>
              </a:cxn>
              <a:cxn ang="T8">
                <a:pos x="T4" y="T5"/>
              </a:cxn>
            </a:cxnLst>
            <a:rect l="0" t="0" r="r" b="b"/>
            <a:pathLst>
              <a:path w="11906" h="21043" fill="none" extrusionOk="0">
                <a:moveTo>
                  <a:pt x="11905" y="18022"/>
                </a:moveTo>
                <a:cubicBezTo>
                  <a:pt x="9759" y="19440"/>
                  <a:pt x="7378" y="20462"/>
                  <a:pt x="4873" y="21043"/>
                </a:cubicBezTo>
              </a:path>
              <a:path w="11906" h="21043" stroke="0" extrusionOk="0">
                <a:moveTo>
                  <a:pt x="11905" y="18022"/>
                </a:moveTo>
                <a:cubicBezTo>
                  <a:pt x="9759" y="19440"/>
                  <a:pt x="7378" y="20462"/>
                  <a:pt x="4873" y="21043"/>
                </a:cubicBezTo>
                <a:lnTo>
                  <a:pt x="0" y="0"/>
                </a:lnTo>
                <a:lnTo>
                  <a:pt x="11905" y="1802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87"/>
                                        </p:tgtEl>
                                        <p:attrNameLst>
                                          <p:attrName>style.visibility</p:attrName>
                                        </p:attrNameLst>
                                      </p:cBhvr>
                                      <p:to>
                                        <p:strVal val="visible"/>
                                      </p:to>
                                    </p:set>
                                    <p:animEffect transition="in" filter="wipe(left)">
                                      <p:cBhvr>
                                        <p:cTn id="7" dur="500"/>
                                        <p:tgtEl>
                                          <p:spTgt spid="54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wipe(left)">
                                      <p:cBhvr>
                                        <p:cTn id="12" dur="500"/>
                                        <p:tgtEl>
                                          <p:spTgt spid="54278"/>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4276"/>
                                        </p:tgtEl>
                                        <p:attrNameLst>
                                          <p:attrName>style.visibility</p:attrName>
                                        </p:attrNameLst>
                                      </p:cBhvr>
                                      <p:to>
                                        <p:strVal val="visible"/>
                                      </p:to>
                                    </p:set>
                                    <p:animEffect transition="in" filter="wipe(down)">
                                      <p:cBhvr>
                                        <p:cTn id="16" dur="500"/>
                                        <p:tgtEl>
                                          <p:spTgt spid="542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4277"/>
                                        </p:tgtEl>
                                        <p:attrNameLst>
                                          <p:attrName>style.visibility</p:attrName>
                                        </p:attrNameLst>
                                      </p:cBhvr>
                                      <p:to>
                                        <p:strVal val="visible"/>
                                      </p:to>
                                    </p:set>
                                    <p:animEffect transition="in" filter="wipe(down)">
                                      <p:cBhvr>
                                        <p:cTn id="21" dur="500"/>
                                        <p:tgtEl>
                                          <p:spTgt spid="542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4283"/>
                                        </p:tgtEl>
                                        <p:attrNameLst>
                                          <p:attrName>style.visibility</p:attrName>
                                        </p:attrNameLst>
                                      </p:cBhvr>
                                      <p:to>
                                        <p:strVal val="visible"/>
                                      </p:to>
                                    </p:set>
                                    <p:animEffect transition="in" filter="wipe(left)">
                                      <p:cBhvr>
                                        <p:cTn id="26" dur="500"/>
                                        <p:tgtEl>
                                          <p:spTgt spid="542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4275"/>
                                        </p:tgtEl>
                                        <p:attrNameLst>
                                          <p:attrName>style.visibility</p:attrName>
                                        </p:attrNameLst>
                                      </p:cBhvr>
                                      <p:to>
                                        <p:strVal val="visible"/>
                                      </p:to>
                                    </p:set>
                                    <p:anim calcmode="lin" valueType="num">
                                      <p:cBhvr>
                                        <p:cTn id="31" dur="500" fill="hold"/>
                                        <p:tgtEl>
                                          <p:spTgt spid="54275"/>
                                        </p:tgtEl>
                                        <p:attrNameLst>
                                          <p:attrName>ppt_w</p:attrName>
                                        </p:attrNameLst>
                                      </p:cBhvr>
                                      <p:tavLst>
                                        <p:tav tm="0">
                                          <p:val>
                                            <p:fltVal val="0"/>
                                          </p:val>
                                        </p:tav>
                                        <p:tav tm="100000">
                                          <p:val>
                                            <p:strVal val="#ppt_w"/>
                                          </p:val>
                                        </p:tav>
                                      </p:tavLst>
                                    </p:anim>
                                    <p:anim calcmode="lin" valueType="num">
                                      <p:cBhvr>
                                        <p:cTn id="32" dur="500" fill="hold"/>
                                        <p:tgtEl>
                                          <p:spTgt spid="54275"/>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4301"/>
                                        </p:tgtEl>
                                        <p:attrNameLst>
                                          <p:attrName>style.visibility</p:attrName>
                                        </p:attrNameLst>
                                      </p:cBhvr>
                                      <p:to>
                                        <p:strVal val="visible"/>
                                      </p:to>
                                    </p:set>
                                    <p:animEffect transition="in" filter="wipe(right)">
                                      <p:cBhvr>
                                        <p:cTn id="37" dur="500"/>
                                        <p:tgtEl>
                                          <p:spTgt spid="5430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54281"/>
                                        </p:tgtEl>
                                        <p:attrNameLst>
                                          <p:attrName>style.visibility</p:attrName>
                                        </p:attrNameLst>
                                      </p:cBhvr>
                                      <p:to>
                                        <p:strVal val="visible"/>
                                      </p:to>
                                    </p:set>
                                    <p:animEffect transition="in" filter="wipe(left)">
                                      <p:cBhvr>
                                        <p:cTn id="41" dur="500"/>
                                        <p:tgtEl>
                                          <p:spTgt spid="5428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297"/>
                                        </p:tgtEl>
                                        <p:attrNameLst>
                                          <p:attrName>style.visibility</p:attrName>
                                        </p:attrNameLst>
                                      </p:cBhvr>
                                      <p:to>
                                        <p:strVal val="visible"/>
                                      </p:to>
                                    </p:set>
                                    <p:animEffect transition="in" filter="wipe(left)">
                                      <p:cBhvr>
                                        <p:cTn id="46" dur="500"/>
                                        <p:tgtEl>
                                          <p:spTgt spid="5429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4290"/>
                                        </p:tgtEl>
                                        <p:attrNameLst>
                                          <p:attrName>style.visibility</p:attrName>
                                        </p:attrNameLst>
                                      </p:cBhvr>
                                      <p:to>
                                        <p:strVal val="visible"/>
                                      </p:to>
                                    </p:set>
                                    <p:animEffect transition="in" filter="wipe(left)">
                                      <p:cBhvr>
                                        <p:cTn id="51" dur="500"/>
                                        <p:tgtEl>
                                          <p:spTgt spid="5429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4279"/>
                                        </p:tgtEl>
                                        <p:attrNameLst>
                                          <p:attrName>style.visibility</p:attrName>
                                        </p:attrNameLst>
                                      </p:cBhvr>
                                      <p:to>
                                        <p:strVal val="visible"/>
                                      </p:to>
                                    </p:set>
                                    <p:animEffect transition="in" filter="wipe(left)">
                                      <p:cBhvr>
                                        <p:cTn id="56" dur="500"/>
                                        <p:tgtEl>
                                          <p:spTgt spid="54279"/>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54284"/>
                                        </p:tgtEl>
                                        <p:attrNameLst>
                                          <p:attrName>style.visibility</p:attrName>
                                        </p:attrNameLst>
                                      </p:cBhvr>
                                      <p:to>
                                        <p:strVal val="visible"/>
                                      </p:to>
                                    </p:set>
                                    <p:animEffect transition="in" filter="wipe(left)">
                                      <p:cBhvr>
                                        <p:cTn id="60" dur="500"/>
                                        <p:tgtEl>
                                          <p:spTgt spid="542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4280"/>
                                        </p:tgtEl>
                                        <p:attrNameLst>
                                          <p:attrName>style.visibility</p:attrName>
                                        </p:attrNameLst>
                                      </p:cBhvr>
                                      <p:to>
                                        <p:strVal val="visible"/>
                                      </p:to>
                                    </p:set>
                                    <p:animEffect transition="in" filter="wipe(down)">
                                      <p:cBhvr>
                                        <p:cTn id="65" dur="500"/>
                                        <p:tgtEl>
                                          <p:spTgt spid="542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4286"/>
                                        </p:tgtEl>
                                        <p:attrNameLst>
                                          <p:attrName>style.visibility</p:attrName>
                                        </p:attrNameLst>
                                      </p:cBhvr>
                                      <p:to>
                                        <p:strVal val="visible"/>
                                      </p:to>
                                    </p:set>
                                    <p:animEffect transition="in" filter="wipe(down)">
                                      <p:cBhvr>
                                        <p:cTn id="70" dur="500"/>
                                        <p:tgtEl>
                                          <p:spTgt spid="54286"/>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54285"/>
                                        </p:tgtEl>
                                        <p:attrNameLst>
                                          <p:attrName>style.visibility</p:attrName>
                                        </p:attrNameLst>
                                      </p:cBhvr>
                                      <p:to>
                                        <p:strVal val="visible"/>
                                      </p:to>
                                    </p:set>
                                    <p:animEffect transition="in" filter="wipe(left)">
                                      <p:cBhvr>
                                        <p:cTn id="74" dur="500"/>
                                        <p:tgtEl>
                                          <p:spTgt spid="5428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299"/>
                                        </p:tgtEl>
                                        <p:attrNameLst>
                                          <p:attrName>style.visibility</p:attrName>
                                        </p:attrNameLst>
                                      </p:cBhvr>
                                      <p:to>
                                        <p:strVal val="visible"/>
                                      </p:to>
                                    </p:set>
                                    <p:animEffect transition="in" filter="wipe(down)">
                                      <p:cBhvr>
                                        <p:cTn id="79" dur="500"/>
                                        <p:tgtEl>
                                          <p:spTgt spid="54299"/>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54300"/>
                                        </p:tgtEl>
                                        <p:attrNameLst>
                                          <p:attrName>style.visibility</p:attrName>
                                        </p:attrNameLst>
                                      </p:cBhvr>
                                      <p:to>
                                        <p:strVal val="visible"/>
                                      </p:to>
                                    </p:set>
                                    <p:animEffect transition="in" filter="wipe(left)">
                                      <p:cBhvr>
                                        <p:cTn id="83" dur="500"/>
                                        <p:tgtEl>
                                          <p:spTgt spid="5430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4289"/>
                                        </p:tgtEl>
                                        <p:attrNameLst>
                                          <p:attrName>style.visibility</p:attrName>
                                        </p:attrNameLst>
                                      </p:cBhvr>
                                      <p:to>
                                        <p:strVal val="visible"/>
                                      </p:to>
                                    </p:set>
                                    <p:animEffect transition="in" filter="wipe(left)">
                                      <p:cBhvr>
                                        <p:cTn id="88" dur="500"/>
                                        <p:tgtEl>
                                          <p:spTgt spid="5428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4288"/>
                                        </p:tgtEl>
                                        <p:attrNameLst>
                                          <p:attrName>style.visibility</p:attrName>
                                        </p:attrNameLst>
                                      </p:cBhvr>
                                      <p:to>
                                        <p:strVal val="visible"/>
                                      </p:to>
                                    </p:set>
                                    <p:animEffect transition="in" filter="wipe(left)">
                                      <p:cBhvr>
                                        <p:cTn id="93" dur="500"/>
                                        <p:tgtEl>
                                          <p:spTgt spid="5428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4291"/>
                                        </p:tgtEl>
                                        <p:attrNameLst>
                                          <p:attrName>style.visibility</p:attrName>
                                        </p:attrNameLst>
                                      </p:cBhvr>
                                      <p:to>
                                        <p:strVal val="visible"/>
                                      </p:to>
                                    </p:set>
                                    <p:animEffect transition="in" filter="wipe(left)">
                                      <p:cBhvr>
                                        <p:cTn id="98" dur="500"/>
                                        <p:tgtEl>
                                          <p:spTgt spid="5429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4274"/>
                                        </p:tgtEl>
                                        <p:attrNameLst>
                                          <p:attrName>style.visibility</p:attrName>
                                        </p:attrNameLst>
                                      </p:cBhvr>
                                      <p:to>
                                        <p:strVal val="visible"/>
                                      </p:to>
                                    </p:set>
                                    <p:animEffect transition="in" filter="wipe(left)">
                                      <p:cBhvr>
                                        <p:cTn id="103" dur="500"/>
                                        <p:tgtEl>
                                          <p:spTgt spid="5427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4282"/>
                                        </p:tgtEl>
                                        <p:attrNameLst>
                                          <p:attrName>style.visibility</p:attrName>
                                        </p:attrNameLst>
                                      </p:cBhvr>
                                      <p:to>
                                        <p:strVal val="visible"/>
                                      </p:to>
                                    </p:set>
                                    <p:animEffect transition="in" filter="wipe(left)">
                                      <p:cBhvr>
                                        <p:cTn id="108" dur="500"/>
                                        <p:tgtEl>
                                          <p:spTgt spid="5428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4292"/>
                                        </p:tgtEl>
                                        <p:attrNameLst>
                                          <p:attrName>style.visibility</p:attrName>
                                        </p:attrNameLst>
                                      </p:cBhvr>
                                      <p:to>
                                        <p:strVal val="visible"/>
                                      </p:to>
                                    </p:set>
                                    <p:animEffect transition="in" filter="wipe(left)">
                                      <p:cBhvr>
                                        <p:cTn id="113" dur="500"/>
                                        <p:tgtEl>
                                          <p:spTgt spid="54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54293"/>
                                        </p:tgtEl>
                                        <p:attrNameLst>
                                          <p:attrName>style.visibility</p:attrName>
                                        </p:attrNameLst>
                                      </p:cBhvr>
                                      <p:to>
                                        <p:strVal val="visible"/>
                                      </p:to>
                                    </p:set>
                                    <p:animEffect transition="in" filter="wipe(left)">
                                      <p:cBhvr>
                                        <p:cTn id="118" dur="500"/>
                                        <p:tgtEl>
                                          <p:spTgt spid="54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4295"/>
                                        </p:tgtEl>
                                        <p:attrNameLst>
                                          <p:attrName>style.visibility</p:attrName>
                                        </p:attrNameLst>
                                      </p:cBhvr>
                                      <p:to>
                                        <p:strVal val="visible"/>
                                      </p:to>
                                    </p:set>
                                    <p:animEffect transition="in" filter="wipe(left)">
                                      <p:cBhvr>
                                        <p:cTn id="123" dur="500"/>
                                        <p:tgtEl>
                                          <p:spTgt spid="54295"/>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54294"/>
                                        </p:tgtEl>
                                        <p:attrNameLst>
                                          <p:attrName>style.visibility</p:attrName>
                                        </p:attrNameLst>
                                      </p:cBhvr>
                                      <p:to>
                                        <p:strVal val="visible"/>
                                      </p:to>
                                    </p:set>
                                    <p:animEffect transition="in" filter="wipe(left)">
                                      <p:cBhvr>
                                        <p:cTn id="128" dur="500"/>
                                        <p:tgtEl>
                                          <p:spTgt spid="5429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4296"/>
                                        </p:tgtEl>
                                        <p:attrNameLst>
                                          <p:attrName>style.visibility</p:attrName>
                                        </p:attrNameLst>
                                      </p:cBhvr>
                                      <p:to>
                                        <p:strVal val="visible"/>
                                      </p:to>
                                    </p:set>
                                    <p:animEffect transition="in" filter="wipe(left)">
                                      <p:cBhvr>
                                        <p:cTn id="133" dur="500"/>
                                        <p:tgtEl>
                                          <p:spTgt spid="5429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4298"/>
                                        </p:tgtEl>
                                        <p:attrNameLst>
                                          <p:attrName>style.visibility</p:attrName>
                                        </p:attrNameLst>
                                      </p:cBhvr>
                                      <p:to>
                                        <p:strVal val="visible"/>
                                      </p:to>
                                    </p:set>
                                    <p:animEffect transition="in" filter="wipe(left)">
                                      <p:cBhvr>
                                        <p:cTn id="138" dur="500"/>
                                        <p:tgtEl>
                                          <p:spTgt spid="54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p:bldP spid="54275" grpId="0" animBg="1"/>
      <p:bldP spid="54276" grpId="0" animBg="1"/>
      <p:bldP spid="54277" grpId="0" animBg="1"/>
      <p:bldP spid="54279" grpId="0" animBg="1"/>
      <p:bldP spid="54280" grpId="0" animBg="1"/>
      <p:bldP spid="54286" grpId="0" animBg="1"/>
      <p:bldP spid="54287" grpId="0"/>
      <p:bldP spid="54289" grpId="0"/>
      <p:bldP spid="54292" grpId="0"/>
      <p:bldP spid="54295" grpId="0" animBg="1"/>
      <p:bldP spid="54296" grpId="0"/>
      <p:bldP spid="54297" grpId="0"/>
      <p:bldP spid="54299" grpId="0" animBg="1"/>
      <p:bldP spid="5430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AA665A3-4AB6-44B1-8016-8D3E0656CCA8}"/>
              </a:ext>
            </a:extLst>
          </p:cNvPr>
          <p:cNvPicPr>
            <a:picLocks noChangeAspect="1"/>
          </p:cNvPicPr>
          <p:nvPr/>
        </p:nvPicPr>
        <p:blipFill>
          <a:blip r:embed="rId2"/>
          <a:stretch>
            <a:fillRect/>
          </a:stretch>
        </p:blipFill>
        <p:spPr>
          <a:xfrm>
            <a:off x="395536" y="44624"/>
            <a:ext cx="8429625" cy="5676900"/>
          </a:xfrm>
          <a:prstGeom prst="rect">
            <a:avLst/>
          </a:prstGeom>
        </p:spPr>
      </p:pic>
      <p:pic>
        <p:nvPicPr>
          <p:cNvPr id="16" name="图片 15">
            <a:extLst>
              <a:ext uri="{FF2B5EF4-FFF2-40B4-BE49-F238E27FC236}">
                <a16:creationId xmlns:a16="http://schemas.microsoft.com/office/drawing/2014/main" id="{883B8A11-4F14-4D38-8F3E-BC0F44E37436}"/>
              </a:ext>
            </a:extLst>
          </p:cNvPr>
          <p:cNvPicPr>
            <a:picLocks noChangeAspect="1"/>
          </p:cNvPicPr>
          <p:nvPr/>
        </p:nvPicPr>
        <p:blipFill>
          <a:blip r:embed="rId3"/>
          <a:stretch>
            <a:fillRect/>
          </a:stretch>
        </p:blipFill>
        <p:spPr>
          <a:xfrm>
            <a:off x="1043608" y="5805264"/>
            <a:ext cx="6840760" cy="1158665"/>
          </a:xfrm>
          <a:prstGeom prst="rect">
            <a:avLst/>
          </a:prstGeom>
        </p:spPr>
      </p:pic>
    </p:spTree>
    <p:extLst>
      <p:ext uri="{BB962C8B-B14F-4D97-AF65-F5344CB8AC3E}">
        <p14:creationId xmlns:p14="http://schemas.microsoft.com/office/powerpoint/2010/main" val="3177136787"/>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2DF272-38F4-490F-9963-6B2264583784}"/>
              </a:ext>
            </a:extLst>
          </p:cNvPr>
          <p:cNvPicPr>
            <a:picLocks noChangeAspect="1"/>
          </p:cNvPicPr>
          <p:nvPr/>
        </p:nvPicPr>
        <p:blipFill>
          <a:blip r:embed="rId2"/>
          <a:stretch>
            <a:fillRect/>
          </a:stretch>
        </p:blipFill>
        <p:spPr>
          <a:xfrm>
            <a:off x="362476" y="500428"/>
            <a:ext cx="8419048" cy="5857143"/>
          </a:xfrm>
          <a:prstGeom prst="rect">
            <a:avLst/>
          </a:prstGeom>
        </p:spPr>
      </p:pic>
    </p:spTree>
    <p:extLst>
      <p:ext uri="{BB962C8B-B14F-4D97-AF65-F5344CB8AC3E}">
        <p14:creationId xmlns:p14="http://schemas.microsoft.com/office/powerpoint/2010/main" val="3930763241"/>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56E1B6-92FF-49B1-A42D-B0A15D51E6F1}"/>
              </a:ext>
            </a:extLst>
          </p:cNvPr>
          <p:cNvSpPr/>
          <p:nvPr/>
        </p:nvSpPr>
        <p:spPr>
          <a:xfrm>
            <a:off x="280671" y="764704"/>
            <a:ext cx="4760342" cy="1477328"/>
          </a:xfrm>
          <a:prstGeom prst="rect">
            <a:avLst/>
          </a:prstGeom>
        </p:spPr>
        <p:txBody>
          <a:bodyPr wrap="none">
            <a:spAutoFit/>
          </a:bodyPr>
          <a:lstStyle/>
          <a:p>
            <a:r>
              <a:rPr lang="zh-CN" altLang="en-US" b="1" dirty="0">
                <a:solidFill>
                  <a:srgbClr val="FFC000"/>
                </a:solidFill>
              </a:rPr>
              <a:t>第三次</a:t>
            </a:r>
            <a:r>
              <a:rPr lang="zh-CN" altLang="zh-CN" b="1" dirty="0">
                <a:solidFill>
                  <a:srgbClr val="FFC000"/>
                </a:solidFill>
              </a:rPr>
              <a:t>作业</a:t>
            </a:r>
            <a:r>
              <a:rPr lang="zh-CN" altLang="en-US" b="1" dirty="0">
                <a:solidFill>
                  <a:srgbClr val="FFC000"/>
                </a:solidFill>
              </a:rPr>
              <a:t>（</a:t>
            </a:r>
            <a:r>
              <a:rPr lang="en-US" altLang="zh-CN" b="1" dirty="0">
                <a:solidFill>
                  <a:srgbClr val="FFC000"/>
                </a:solidFill>
              </a:rPr>
              <a:t>4</a:t>
            </a:r>
            <a:r>
              <a:rPr lang="zh-CN" altLang="en-US" b="1" dirty="0">
                <a:solidFill>
                  <a:srgbClr val="FFC000"/>
                </a:solidFill>
              </a:rPr>
              <a:t>月</a:t>
            </a:r>
            <a:r>
              <a:rPr lang="en-US" altLang="zh-CN" b="1" dirty="0">
                <a:solidFill>
                  <a:srgbClr val="FFC000"/>
                </a:solidFill>
              </a:rPr>
              <a:t>11</a:t>
            </a:r>
            <a:r>
              <a:rPr lang="zh-CN" altLang="en-US" b="1" dirty="0">
                <a:solidFill>
                  <a:srgbClr val="FFC000"/>
                </a:solidFill>
              </a:rPr>
              <a:t>日截止）</a:t>
            </a:r>
            <a:r>
              <a:rPr lang="zh-CN" altLang="zh-CN" b="1" dirty="0">
                <a:solidFill>
                  <a:srgbClr val="FFC000"/>
                </a:solidFill>
              </a:rPr>
              <a:t>：</a:t>
            </a:r>
            <a:endParaRPr lang="en-US" altLang="zh-CN" b="1" dirty="0">
              <a:solidFill>
                <a:srgbClr val="FFC000"/>
              </a:solidFill>
            </a:endParaRPr>
          </a:p>
          <a:p>
            <a:endParaRPr lang="en-US" altLang="zh-CN" b="1" dirty="0">
              <a:solidFill>
                <a:srgbClr val="FFC000"/>
              </a:solidFill>
            </a:endParaRPr>
          </a:p>
          <a:p>
            <a:r>
              <a:rPr lang="en-US" altLang="zh-CN" b="1" dirty="0">
                <a:solidFill>
                  <a:srgbClr val="FFC000"/>
                </a:solidFill>
              </a:rPr>
              <a:t>P. 191   5.4;  5.6;  5.10</a:t>
            </a:r>
          </a:p>
          <a:p>
            <a:endParaRPr lang="en-US" altLang="zh-CN" b="1" dirty="0">
              <a:solidFill>
                <a:srgbClr val="FFC000"/>
              </a:solidFill>
            </a:endParaRPr>
          </a:p>
          <a:p>
            <a:r>
              <a:rPr lang="en-US" altLang="zh-CN" b="1" dirty="0">
                <a:solidFill>
                  <a:srgbClr val="FFC000"/>
                </a:solidFill>
              </a:rPr>
              <a:t>P. 226   6.5 ;  6.6 ;  6.16 </a:t>
            </a:r>
            <a:r>
              <a:rPr lang="zh-CN" altLang="en-US" b="1" dirty="0">
                <a:solidFill>
                  <a:srgbClr val="FFC000"/>
                </a:solidFill>
              </a:rPr>
              <a:t>；</a:t>
            </a:r>
            <a:r>
              <a:rPr lang="en-US" altLang="zh-CN" b="1" dirty="0">
                <a:solidFill>
                  <a:srgbClr val="FFC000"/>
                </a:solidFill>
              </a:rPr>
              <a:t>6.17 ;  6.19;  6.21</a:t>
            </a:r>
            <a:endParaRPr lang="zh-CN" altLang="zh-CN" b="1" dirty="0">
              <a:solidFill>
                <a:srgbClr val="FFC000"/>
              </a:solidFill>
            </a:endParaRPr>
          </a:p>
        </p:txBody>
      </p:sp>
      <p:sp>
        <p:nvSpPr>
          <p:cNvPr id="3" name="矩形 2">
            <a:extLst>
              <a:ext uri="{FF2B5EF4-FFF2-40B4-BE49-F238E27FC236}">
                <a16:creationId xmlns:a16="http://schemas.microsoft.com/office/drawing/2014/main" id="{967F8E68-7CB5-447F-A62E-1673EFD3A02A}"/>
              </a:ext>
            </a:extLst>
          </p:cNvPr>
          <p:cNvSpPr/>
          <p:nvPr/>
        </p:nvSpPr>
        <p:spPr>
          <a:xfrm>
            <a:off x="255299" y="2879940"/>
            <a:ext cx="8712968" cy="1477328"/>
          </a:xfrm>
          <a:prstGeom prst="rect">
            <a:avLst/>
          </a:prstGeom>
        </p:spPr>
        <p:txBody>
          <a:bodyPr wrap="square">
            <a:spAutoFit/>
          </a:bodyPr>
          <a:lstStyle/>
          <a:p>
            <a:r>
              <a:rPr lang="zh-CN" altLang="en-US" b="1" dirty="0">
                <a:solidFill>
                  <a:schemeClr val="bg1"/>
                </a:solidFill>
              </a:rPr>
              <a:t>一个质量为</a:t>
            </a:r>
            <a:r>
              <a:rPr lang="en-US" altLang="zh-CN" b="1" dirty="0">
                <a:solidFill>
                  <a:schemeClr val="bg1"/>
                </a:solidFill>
              </a:rPr>
              <a:t>M</a:t>
            </a:r>
            <a:r>
              <a:rPr lang="zh-CN" altLang="en-US" b="1" dirty="0">
                <a:solidFill>
                  <a:schemeClr val="bg1"/>
                </a:solidFill>
              </a:rPr>
              <a:t>，半径为</a:t>
            </a:r>
            <a:r>
              <a:rPr lang="en-US" altLang="zh-CN" b="1" dirty="0">
                <a:solidFill>
                  <a:schemeClr val="bg1"/>
                </a:solidFill>
              </a:rPr>
              <a:t>R </a:t>
            </a:r>
            <a:r>
              <a:rPr lang="zh-CN" altLang="en-US" b="1" dirty="0">
                <a:solidFill>
                  <a:schemeClr val="bg1"/>
                </a:solidFill>
              </a:rPr>
              <a:t>并以角速度</a:t>
            </a:r>
            <a:r>
              <a:rPr lang="en-US" altLang="zh-CN" b="1" dirty="0">
                <a:solidFill>
                  <a:schemeClr val="bg1"/>
                </a:solidFill>
              </a:rPr>
              <a:t>ω</a:t>
            </a:r>
            <a:r>
              <a:rPr lang="zh-CN" altLang="en-US" b="1" dirty="0">
                <a:solidFill>
                  <a:schemeClr val="bg1"/>
                </a:solidFill>
              </a:rPr>
              <a:t>旋转的飞轮（可看作匀质圆盘），在某一瞬间突然有一片质量为</a:t>
            </a:r>
            <a:r>
              <a:rPr lang="en-US" altLang="zh-CN" b="1" dirty="0">
                <a:solidFill>
                  <a:schemeClr val="bg1"/>
                </a:solidFill>
              </a:rPr>
              <a:t>m </a:t>
            </a:r>
            <a:r>
              <a:rPr lang="zh-CN" altLang="en-US" b="1" dirty="0">
                <a:solidFill>
                  <a:schemeClr val="bg1"/>
                </a:solidFill>
              </a:rPr>
              <a:t>的碎片从轮的边缘上飞出，如图所示．假定碎片脱离飞轮时的瞬时速度方向正好竖直向上．</a:t>
            </a:r>
          </a:p>
          <a:p>
            <a:r>
              <a:rPr lang="zh-CN" altLang="en-US" b="1" dirty="0">
                <a:solidFill>
                  <a:schemeClr val="bg1"/>
                </a:solidFill>
              </a:rPr>
              <a:t>（</a:t>
            </a:r>
            <a:r>
              <a:rPr lang="en-US" altLang="zh-CN" b="1" dirty="0">
                <a:solidFill>
                  <a:schemeClr val="bg1"/>
                </a:solidFill>
              </a:rPr>
              <a:t>1</a:t>
            </a:r>
            <a:r>
              <a:rPr lang="zh-CN" altLang="en-US" b="1" dirty="0">
                <a:solidFill>
                  <a:schemeClr val="bg1"/>
                </a:solidFill>
              </a:rPr>
              <a:t>）问它能上升多高？</a:t>
            </a:r>
          </a:p>
          <a:p>
            <a:r>
              <a:rPr lang="zh-CN" altLang="en-US" b="1" dirty="0">
                <a:solidFill>
                  <a:schemeClr val="bg1"/>
                </a:solidFill>
              </a:rPr>
              <a:t>（</a:t>
            </a:r>
            <a:r>
              <a:rPr lang="en-US" altLang="zh-CN" b="1" dirty="0">
                <a:solidFill>
                  <a:schemeClr val="bg1"/>
                </a:solidFill>
              </a:rPr>
              <a:t>2</a:t>
            </a:r>
            <a:r>
              <a:rPr lang="zh-CN" altLang="en-US" b="1" dirty="0">
                <a:solidFill>
                  <a:schemeClr val="bg1"/>
                </a:solidFill>
              </a:rPr>
              <a:t>）求余下部分的角速度、角动量和转动动能．</a:t>
            </a:r>
          </a:p>
        </p:txBody>
      </p:sp>
      <p:pic>
        <p:nvPicPr>
          <p:cNvPr id="4" name="Picture 3">
            <a:extLst>
              <a:ext uri="{FF2B5EF4-FFF2-40B4-BE49-F238E27FC236}">
                <a16:creationId xmlns:a16="http://schemas.microsoft.com/office/drawing/2014/main" id="{DAE58E92-AFBC-48E5-AF22-7C16502F4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963" y="3789040"/>
            <a:ext cx="2376265" cy="178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543772"/>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8299" y="1496738"/>
            <a:ext cx="52498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刚体绕一固定轴转动，</a:t>
            </a:r>
            <a:r>
              <a:rPr lang="zh-CN" altLang="en-US" sz="2400" b="1">
                <a:solidFill>
                  <a:schemeClr val="bg1"/>
                </a:solidFill>
              </a:rPr>
              <a:t>它只有一个自由度，</a:t>
            </a:r>
            <a:r>
              <a:rPr lang="zh-CN" altLang="zh-CN" sz="2400" b="1">
                <a:solidFill>
                  <a:schemeClr val="bg1"/>
                </a:solidFill>
              </a:rPr>
              <a:t>转过的角度</a:t>
            </a:r>
            <a:r>
              <a:rPr lang="en-US" altLang="zh-CN" sz="2400" b="1" i="1">
                <a:solidFill>
                  <a:schemeClr val="bg1"/>
                </a:solidFill>
              </a:rPr>
              <a:t>θ</a:t>
            </a:r>
            <a:r>
              <a:rPr lang="zh-CN" altLang="zh-CN" sz="2400" b="1">
                <a:solidFill>
                  <a:schemeClr val="bg1"/>
                </a:solidFill>
              </a:rPr>
              <a:t>称为角位移</a:t>
            </a:r>
            <a:r>
              <a:rPr lang="zh-CN" altLang="en-US" sz="2400" b="1">
                <a:solidFill>
                  <a:schemeClr val="bg1"/>
                </a:solidFill>
              </a:rPr>
              <a:t>，它是时间的单值函数</a:t>
            </a:r>
            <a:r>
              <a:rPr lang="zh-CN" altLang="zh-CN" sz="2400" b="1">
                <a:solidFill>
                  <a:schemeClr val="bg1"/>
                </a:solidFill>
              </a:rPr>
              <a:t>。</a:t>
            </a:r>
          </a:p>
          <a:p>
            <a:r>
              <a:rPr lang="zh-CN" altLang="zh-CN" sz="2400" b="1">
                <a:solidFill>
                  <a:schemeClr val="bg1"/>
                </a:solidFill>
              </a:rPr>
              <a:t>角位移的单位：</a:t>
            </a:r>
            <a:r>
              <a:rPr lang="en-US" altLang="zh-CN" sz="2400" b="1">
                <a:solidFill>
                  <a:schemeClr val="bg1"/>
                </a:solidFill>
                <a:latin typeface="+mn-lt"/>
              </a:rPr>
              <a:t>rad</a:t>
            </a:r>
            <a:r>
              <a:rPr lang="zh-CN" altLang="zh-CN" sz="2400" b="1">
                <a:solidFill>
                  <a:schemeClr val="bg1"/>
                </a:solidFill>
              </a:rPr>
              <a:t>（弧度） ；角位移的方向：右手定则，符合右手定则的方向为“＋”；反之为“－”</a:t>
            </a:r>
          </a:p>
        </p:txBody>
      </p:sp>
      <p:graphicFrame>
        <p:nvGraphicFramePr>
          <p:cNvPr id="5" name="Object 3"/>
          <p:cNvGraphicFramePr>
            <a:graphicFrameLocks/>
          </p:cNvGraphicFramePr>
          <p:nvPr>
            <p:extLst>
              <p:ext uri="{D42A27DB-BD31-4B8C-83A1-F6EECF244321}">
                <p14:modId xmlns:p14="http://schemas.microsoft.com/office/powerpoint/2010/main" val="2148164995"/>
              </p:ext>
            </p:extLst>
          </p:nvPr>
        </p:nvGraphicFramePr>
        <p:xfrm>
          <a:off x="2365374" y="3979588"/>
          <a:ext cx="1255713" cy="484188"/>
        </p:xfrm>
        <a:graphic>
          <a:graphicData uri="http://schemas.openxmlformats.org/presentationml/2006/ole">
            <mc:AlternateContent xmlns:mc="http://schemas.openxmlformats.org/markup-compatibility/2006">
              <mc:Choice xmlns:v="urn:schemas-microsoft-com:vml" Requires="v">
                <p:oleObj spid="_x0000_s66614" name="Equation" r:id="rId3" imgW="1114316" imgH="304755" progId="Equation.3">
                  <p:embed/>
                </p:oleObj>
              </mc:Choice>
              <mc:Fallback>
                <p:oleObj name="Equation" r:id="rId3" imgW="1114316" imgH="304755"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4" y="3979588"/>
                        <a:ext cx="125571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24"/>
          <p:cNvSpPr>
            <a:spLocks noChangeArrowheads="1"/>
          </p:cNvSpPr>
          <p:nvPr/>
        </p:nvSpPr>
        <p:spPr bwMode="auto">
          <a:xfrm>
            <a:off x="112712" y="332656"/>
            <a:ext cx="550545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a:solidFill>
                  <a:srgbClr val="FFFF00"/>
                </a:solidFill>
                <a:latin typeface="Times New Roman" pitchFamily="18" charset="0"/>
              </a:rPr>
              <a:t>1. </a:t>
            </a:r>
            <a:r>
              <a:rPr lang="zh-CN" altLang="en-US" sz="2400" b="1">
                <a:solidFill>
                  <a:srgbClr val="FFFF00"/>
                </a:solidFill>
                <a:latin typeface="Times New Roman" pitchFamily="18" charset="0"/>
              </a:rPr>
              <a:t>描述 刚体绕定轴转动的角量</a:t>
            </a:r>
            <a:endParaRPr lang="zh-CN" altLang="en-US" sz="2400" b="1">
              <a:solidFill>
                <a:srgbClr val="FFFF00"/>
              </a:solidFill>
              <a:latin typeface="Times New Roman" pitchFamily="18" charset="0"/>
              <a:ea typeface="黑体" pitchFamily="49" charset="-122"/>
            </a:endParaRPr>
          </a:p>
        </p:txBody>
      </p:sp>
      <p:sp>
        <p:nvSpPr>
          <p:cNvPr id="7" name="Rectangle 2"/>
          <p:cNvSpPr>
            <a:spLocks noChangeArrowheads="1"/>
          </p:cNvSpPr>
          <p:nvPr/>
        </p:nvSpPr>
        <p:spPr bwMode="auto">
          <a:xfrm>
            <a:off x="6605597" y="1907977"/>
            <a:ext cx="1098550" cy="2414587"/>
          </a:xfrm>
          <a:prstGeom prst="rect">
            <a:avLst/>
          </a:prstGeom>
          <a:gradFill rotWithShape="1">
            <a:gsLst>
              <a:gs pos="0">
                <a:schemeClr val="accent1">
                  <a:alpha val="67999"/>
                </a:schemeClr>
              </a:gs>
              <a:gs pos="50000">
                <a:schemeClr val="accent1">
                  <a:gamma/>
                  <a:shade val="46275"/>
                  <a:invGamma/>
                  <a:alpha val="67999"/>
                </a:schemeClr>
              </a:gs>
              <a:gs pos="100000">
                <a:schemeClr val="accent1">
                  <a:alpha val="67999"/>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8" name="Group 7"/>
          <p:cNvGrpSpPr>
            <a:grpSpLocks/>
          </p:cNvGrpSpPr>
          <p:nvPr/>
        </p:nvGrpSpPr>
        <p:grpSpPr bwMode="auto">
          <a:xfrm>
            <a:off x="6913572" y="631627"/>
            <a:ext cx="1689100" cy="4106862"/>
            <a:chOff x="3648" y="240"/>
            <a:chExt cx="1310" cy="3768"/>
          </a:xfrm>
        </p:grpSpPr>
        <p:sp>
          <p:nvSpPr>
            <p:cNvPr id="9" name="Rectangle 8"/>
            <p:cNvSpPr>
              <a:spLocks noChangeArrowheads="1"/>
            </p:cNvSpPr>
            <p:nvPr/>
          </p:nvSpPr>
          <p:spPr bwMode="auto">
            <a:xfrm>
              <a:off x="4276" y="3656"/>
              <a:ext cx="18"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9"/>
            <p:cNvSpPr>
              <a:spLocks noEditPoints="1"/>
            </p:cNvSpPr>
            <p:nvPr/>
          </p:nvSpPr>
          <p:spPr bwMode="auto">
            <a:xfrm>
              <a:off x="4204" y="3644"/>
              <a:ext cx="60" cy="36"/>
            </a:xfrm>
            <a:custGeom>
              <a:avLst/>
              <a:gdLst>
                <a:gd name="T0" fmla="*/ 60 w 60"/>
                <a:gd name="T1" fmla="*/ 12 h 36"/>
                <a:gd name="T2" fmla="*/ 54 w 60"/>
                <a:gd name="T3" fmla="*/ 12 h 36"/>
                <a:gd name="T4" fmla="*/ 42 w 60"/>
                <a:gd name="T5" fmla="*/ 6 h 36"/>
                <a:gd name="T6" fmla="*/ 36 w 60"/>
                <a:gd name="T7" fmla="*/ 30 h 36"/>
                <a:gd name="T8" fmla="*/ 48 w 60"/>
                <a:gd name="T9" fmla="*/ 36 h 36"/>
                <a:gd name="T10" fmla="*/ 60 w 60"/>
                <a:gd name="T11" fmla="*/ 36 h 36"/>
                <a:gd name="T12" fmla="*/ 60 w 60"/>
                <a:gd name="T13" fmla="*/ 12 h 36"/>
                <a:gd name="T14" fmla="*/ 30 w 60"/>
                <a:gd name="T15" fmla="*/ 6 h 36"/>
                <a:gd name="T16" fmla="*/ 18 w 60"/>
                <a:gd name="T17" fmla="*/ 6 h 36"/>
                <a:gd name="T18" fmla="*/ 6 w 60"/>
                <a:gd name="T19" fmla="*/ 0 h 36"/>
                <a:gd name="T20" fmla="*/ 0 w 60"/>
                <a:gd name="T21" fmla="*/ 24 h 36"/>
                <a:gd name="T22" fmla="*/ 12 w 60"/>
                <a:gd name="T23" fmla="*/ 24 h 36"/>
                <a:gd name="T24" fmla="*/ 24 w 60"/>
                <a:gd name="T25" fmla="*/ 30 h 36"/>
                <a:gd name="T26" fmla="*/ 30 w 60"/>
                <a:gd name="T27" fmla="*/ 6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0" y="12"/>
                  </a:moveTo>
                  <a:lnTo>
                    <a:pt x="54" y="12"/>
                  </a:lnTo>
                  <a:lnTo>
                    <a:pt x="42" y="6"/>
                  </a:lnTo>
                  <a:lnTo>
                    <a:pt x="36" y="30"/>
                  </a:lnTo>
                  <a:lnTo>
                    <a:pt x="48" y="36"/>
                  </a:lnTo>
                  <a:lnTo>
                    <a:pt x="60" y="36"/>
                  </a:lnTo>
                  <a:lnTo>
                    <a:pt x="60" y="12"/>
                  </a:lnTo>
                  <a:close/>
                  <a:moveTo>
                    <a:pt x="30" y="6"/>
                  </a:moveTo>
                  <a:lnTo>
                    <a:pt x="18" y="6"/>
                  </a:lnTo>
                  <a:lnTo>
                    <a:pt x="6" y="0"/>
                  </a:lnTo>
                  <a:lnTo>
                    <a:pt x="0" y="24"/>
                  </a:lnTo>
                  <a:lnTo>
                    <a:pt x="12" y="24"/>
                  </a:lnTo>
                  <a:lnTo>
                    <a:pt x="24" y="30"/>
                  </a:lnTo>
                  <a:lnTo>
                    <a:pt x="3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
            <p:cNvSpPr>
              <a:spLocks noEditPoints="1"/>
            </p:cNvSpPr>
            <p:nvPr/>
          </p:nvSpPr>
          <p:spPr bwMode="auto">
            <a:xfrm>
              <a:off x="4138" y="3614"/>
              <a:ext cx="66" cy="48"/>
            </a:xfrm>
            <a:custGeom>
              <a:avLst/>
              <a:gdLst>
                <a:gd name="T0" fmla="*/ 66 w 66"/>
                <a:gd name="T1" fmla="*/ 24 h 48"/>
                <a:gd name="T2" fmla="*/ 54 w 66"/>
                <a:gd name="T3" fmla="*/ 24 h 48"/>
                <a:gd name="T4" fmla="*/ 42 w 66"/>
                <a:gd name="T5" fmla="*/ 18 h 48"/>
                <a:gd name="T6" fmla="*/ 36 w 66"/>
                <a:gd name="T7" fmla="*/ 36 h 48"/>
                <a:gd name="T8" fmla="*/ 48 w 66"/>
                <a:gd name="T9" fmla="*/ 42 h 48"/>
                <a:gd name="T10" fmla="*/ 54 w 66"/>
                <a:gd name="T11" fmla="*/ 48 h 48"/>
                <a:gd name="T12" fmla="*/ 66 w 66"/>
                <a:gd name="T13" fmla="*/ 24 h 48"/>
                <a:gd name="T14" fmla="*/ 36 w 66"/>
                <a:gd name="T15" fmla="*/ 12 h 48"/>
                <a:gd name="T16" fmla="*/ 30 w 66"/>
                <a:gd name="T17" fmla="*/ 6 h 48"/>
                <a:gd name="T18" fmla="*/ 18 w 66"/>
                <a:gd name="T19" fmla="*/ 0 h 48"/>
                <a:gd name="T20" fmla="*/ 0 w 66"/>
                <a:gd name="T21" fmla="*/ 18 h 48"/>
                <a:gd name="T22" fmla="*/ 12 w 66"/>
                <a:gd name="T23" fmla="*/ 24 h 48"/>
                <a:gd name="T24" fmla="*/ 24 w 66"/>
                <a:gd name="T25" fmla="*/ 30 h 48"/>
                <a:gd name="T26" fmla="*/ 36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24"/>
                  </a:lnTo>
                  <a:lnTo>
                    <a:pt x="42" y="18"/>
                  </a:lnTo>
                  <a:lnTo>
                    <a:pt x="36" y="36"/>
                  </a:lnTo>
                  <a:lnTo>
                    <a:pt x="48" y="42"/>
                  </a:lnTo>
                  <a:lnTo>
                    <a:pt x="54" y="48"/>
                  </a:lnTo>
                  <a:lnTo>
                    <a:pt x="66" y="24"/>
                  </a:lnTo>
                  <a:close/>
                  <a:moveTo>
                    <a:pt x="36" y="12"/>
                  </a:moveTo>
                  <a:lnTo>
                    <a:pt x="30" y="6"/>
                  </a:lnTo>
                  <a:lnTo>
                    <a:pt x="18" y="0"/>
                  </a:lnTo>
                  <a:lnTo>
                    <a:pt x="0" y="18"/>
                  </a:lnTo>
                  <a:lnTo>
                    <a:pt x="12" y="24"/>
                  </a:lnTo>
                  <a:lnTo>
                    <a:pt x="24"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1"/>
            <p:cNvSpPr>
              <a:spLocks noEditPoints="1"/>
            </p:cNvSpPr>
            <p:nvPr/>
          </p:nvSpPr>
          <p:spPr bwMode="auto">
            <a:xfrm>
              <a:off x="4085" y="3572"/>
              <a:ext cx="59" cy="54"/>
            </a:xfrm>
            <a:custGeom>
              <a:avLst/>
              <a:gdLst>
                <a:gd name="T0" fmla="*/ 59 w 59"/>
                <a:gd name="T1" fmla="*/ 36 h 54"/>
                <a:gd name="T2" fmla="*/ 53 w 59"/>
                <a:gd name="T3" fmla="*/ 30 h 54"/>
                <a:gd name="T4" fmla="*/ 41 w 59"/>
                <a:gd name="T5" fmla="*/ 24 h 54"/>
                <a:gd name="T6" fmla="*/ 30 w 59"/>
                <a:gd name="T7" fmla="*/ 42 h 54"/>
                <a:gd name="T8" fmla="*/ 41 w 59"/>
                <a:gd name="T9" fmla="*/ 48 h 54"/>
                <a:gd name="T10" fmla="*/ 47 w 59"/>
                <a:gd name="T11" fmla="*/ 54 h 54"/>
                <a:gd name="T12" fmla="*/ 59 w 59"/>
                <a:gd name="T13" fmla="*/ 36 h 54"/>
                <a:gd name="T14" fmla="*/ 36 w 59"/>
                <a:gd name="T15" fmla="*/ 12 h 54"/>
                <a:gd name="T16" fmla="*/ 18 w 59"/>
                <a:gd name="T17" fmla="*/ 0 h 54"/>
                <a:gd name="T18" fmla="*/ 0 w 59"/>
                <a:gd name="T19" fmla="*/ 18 h 54"/>
                <a:gd name="T20" fmla="*/ 18 w 59"/>
                <a:gd name="T21" fmla="*/ 30 h 54"/>
                <a:gd name="T22" fmla="*/ 36 w 59"/>
                <a:gd name="T23" fmla="*/ 1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54">
                  <a:moveTo>
                    <a:pt x="59" y="36"/>
                  </a:moveTo>
                  <a:lnTo>
                    <a:pt x="53" y="30"/>
                  </a:lnTo>
                  <a:lnTo>
                    <a:pt x="41" y="24"/>
                  </a:lnTo>
                  <a:lnTo>
                    <a:pt x="30" y="42"/>
                  </a:lnTo>
                  <a:lnTo>
                    <a:pt x="41" y="48"/>
                  </a:lnTo>
                  <a:lnTo>
                    <a:pt x="47" y="54"/>
                  </a:lnTo>
                  <a:lnTo>
                    <a:pt x="59" y="36"/>
                  </a:lnTo>
                  <a:close/>
                  <a:moveTo>
                    <a:pt x="36" y="12"/>
                  </a:moveTo>
                  <a:lnTo>
                    <a:pt x="18" y="0"/>
                  </a:lnTo>
                  <a:lnTo>
                    <a:pt x="0" y="18"/>
                  </a:lnTo>
                  <a:lnTo>
                    <a:pt x="18"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2"/>
            <p:cNvSpPr>
              <a:spLocks noEditPoints="1"/>
            </p:cNvSpPr>
            <p:nvPr/>
          </p:nvSpPr>
          <p:spPr bwMode="auto">
            <a:xfrm>
              <a:off x="4043" y="3524"/>
              <a:ext cx="54" cy="54"/>
            </a:xfrm>
            <a:custGeom>
              <a:avLst/>
              <a:gdLst>
                <a:gd name="T0" fmla="*/ 54 w 54"/>
                <a:gd name="T1" fmla="*/ 42 h 54"/>
                <a:gd name="T2" fmla="*/ 36 w 54"/>
                <a:gd name="T3" fmla="*/ 24 h 54"/>
                <a:gd name="T4" fmla="*/ 18 w 54"/>
                <a:gd name="T5" fmla="*/ 42 h 54"/>
                <a:gd name="T6" fmla="*/ 36 w 54"/>
                <a:gd name="T7" fmla="*/ 54 h 54"/>
                <a:gd name="T8" fmla="*/ 54 w 54"/>
                <a:gd name="T9" fmla="*/ 42 h 54"/>
                <a:gd name="T10" fmla="*/ 30 w 54"/>
                <a:gd name="T11" fmla="*/ 18 h 54"/>
                <a:gd name="T12" fmla="*/ 18 w 54"/>
                <a:gd name="T13" fmla="*/ 0 h 54"/>
                <a:gd name="T14" fmla="*/ 0 w 54"/>
                <a:gd name="T15" fmla="*/ 12 h 54"/>
                <a:gd name="T16" fmla="*/ 12 w 54"/>
                <a:gd name="T17" fmla="*/ 30 h 54"/>
                <a:gd name="T18" fmla="*/ 30 w 54"/>
                <a:gd name="T19" fmla="*/ 18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4">
                  <a:moveTo>
                    <a:pt x="54" y="42"/>
                  </a:moveTo>
                  <a:lnTo>
                    <a:pt x="36" y="24"/>
                  </a:lnTo>
                  <a:lnTo>
                    <a:pt x="18" y="42"/>
                  </a:lnTo>
                  <a:lnTo>
                    <a:pt x="36" y="54"/>
                  </a:lnTo>
                  <a:lnTo>
                    <a:pt x="54" y="42"/>
                  </a:lnTo>
                  <a:close/>
                  <a:moveTo>
                    <a:pt x="30" y="18"/>
                  </a:moveTo>
                  <a:lnTo>
                    <a:pt x="18" y="0"/>
                  </a:lnTo>
                  <a:lnTo>
                    <a:pt x="0" y="12"/>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3"/>
            <p:cNvSpPr>
              <a:spLocks noEditPoints="1"/>
            </p:cNvSpPr>
            <p:nvPr/>
          </p:nvSpPr>
          <p:spPr bwMode="auto">
            <a:xfrm>
              <a:off x="4001" y="3471"/>
              <a:ext cx="48" cy="59"/>
            </a:xfrm>
            <a:custGeom>
              <a:avLst/>
              <a:gdLst>
                <a:gd name="T0" fmla="*/ 48 w 48"/>
                <a:gd name="T1" fmla="*/ 41 h 59"/>
                <a:gd name="T2" fmla="*/ 42 w 48"/>
                <a:gd name="T3" fmla="*/ 35 h 59"/>
                <a:gd name="T4" fmla="*/ 36 w 48"/>
                <a:gd name="T5" fmla="*/ 23 h 59"/>
                <a:gd name="T6" fmla="*/ 18 w 48"/>
                <a:gd name="T7" fmla="*/ 41 h 59"/>
                <a:gd name="T8" fmla="*/ 24 w 48"/>
                <a:gd name="T9" fmla="*/ 53 h 59"/>
                <a:gd name="T10" fmla="*/ 30 w 48"/>
                <a:gd name="T11" fmla="*/ 59 h 59"/>
                <a:gd name="T12" fmla="*/ 48 w 48"/>
                <a:gd name="T13" fmla="*/ 41 h 59"/>
                <a:gd name="T14" fmla="*/ 30 w 48"/>
                <a:gd name="T15" fmla="*/ 18 h 59"/>
                <a:gd name="T16" fmla="*/ 24 w 48"/>
                <a:gd name="T17" fmla="*/ 12 h 59"/>
                <a:gd name="T18" fmla="*/ 18 w 48"/>
                <a:gd name="T19" fmla="*/ 0 h 59"/>
                <a:gd name="T20" fmla="*/ 0 w 48"/>
                <a:gd name="T21" fmla="*/ 12 h 59"/>
                <a:gd name="T22" fmla="*/ 6 w 48"/>
                <a:gd name="T23" fmla="*/ 23 h 59"/>
                <a:gd name="T24" fmla="*/ 12 w 48"/>
                <a:gd name="T25" fmla="*/ 29 h 59"/>
                <a:gd name="T26" fmla="*/ 30 w 48"/>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59">
                  <a:moveTo>
                    <a:pt x="48" y="41"/>
                  </a:moveTo>
                  <a:lnTo>
                    <a:pt x="42" y="35"/>
                  </a:lnTo>
                  <a:lnTo>
                    <a:pt x="36" y="23"/>
                  </a:lnTo>
                  <a:lnTo>
                    <a:pt x="18" y="41"/>
                  </a:lnTo>
                  <a:lnTo>
                    <a:pt x="24" y="53"/>
                  </a:lnTo>
                  <a:lnTo>
                    <a:pt x="30" y="59"/>
                  </a:lnTo>
                  <a:lnTo>
                    <a:pt x="48" y="41"/>
                  </a:lnTo>
                  <a:close/>
                  <a:moveTo>
                    <a:pt x="30" y="18"/>
                  </a:moveTo>
                  <a:lnTo>
                    <a:pt x="24" y="12"/>
                  </a:lnTo>
                  <a:lnTo>
                    <a:pt x="18" y="0"/>
                  </a:lnTo>
                  <a:lnTo>
                    <a:pt x="0" y="12"/>
                  </a:lnTo>
                  <a:lnTo>
                    <a:pt x="6" y="23"/>
                  </a:lnTo>
                  <a:lnTo>
                    <a:pt x="12" y="29"/>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4"/>
            <p:cNvSpPr>
              <a:spLocks noEditPoints="1"/>
            </p:cNvSpPr>
            <p:nvPr/>
          </p:nvSpPr>
          <p:spPr bwMode="auto">
            <a:xfrm>
              <a:off x="3959" y="3411"/>
              <a:ext cx="54" cy="60"/>
            </a:xfrm>
            <a:custGeom>
              <a:avLst/>
              <a:gdLst>
                <a:gd name="T0" fmla="*/ 54 w 54"/>
                <a:gd name="T1" fmla="*/ 48 h 60"/>
                <a:gd name="T2" fmla="*/ 48 w 54"/>
                <a:gd name="T3" fmla="*/ 42 h 60"/>
                <a:gd name="T4" fmla="*/ 42 w 54"/>
                <a:gd name="T5" fmla="*/ 30 h 60"/>
                <a:gd name="T6" fmla="*/ 18 w 54"/>
                <a:gd name="T7" fmla="*/ 42 h 60"/>
                <a:gd name="T8" fmla="*/ 36 w 54"/>
                <a:gd name="T9" fmla="*/ 60 h 60"/>
                <a:gd name="T10" fmla="*/ 54 w 54"/>
                <a:gd name="T11" fmla="*/ 48 h 60"/>
                <a:gd name="T12" fmla="*/ 36 w 54"/>
                <a:gd name="T13" fmla="*/ 18 h 60"/>
                <a:gd name="T14" fmla="*/ 30 w 54"/>
                <a:gd name="T15" fmla="*/ 12 h 60"/>
                <a:gd name="T16" fmla="*/ 24 w 54"/>
                <a:gd name="T17" fmla="*/ 0 h 60"/>
                <a:gd name="T18" fmla="*/ 0 w 54"/>
                <a:gd name="T19" fmla="*/ 12 h 60"/>
                <a:gd name="T20" fmla="*/ 6 w 54"/>
                <a:gd name="T21" fmla="*/ 24 h 60"/>
                <a:gd name="T22" fmla="*/ 12 w 54"/>
                <a:gd name="T23" fmla="*/ 36 h 60"/>
                <a:gd name="T24" fmla="*/ 36 w 54"/>
                <a:gd name="T25" fmla="*/ 1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 h="60">
                  <a:moveTo>
                    <a:pt x="54" y="48"/>
                  </a:moveTo>
                  <a:lnTo>
                    <a:pt x="48" y="42"/>
                  </a:lnTo>
                  <a:lnTo>
                    <a:pt x="42" y="30"/>
                  </a:lnTo>
                  <a:lnTo>
                    <a:pt x="18" y="42"/>
                  </a:lnTo>
                  <a:lnTo>
                    <a:pt x="36" y="60"/>
                  </a:lnTo>
                  <a:lnTo>
                    <a:pt x="54" y="48"/>
                  </a:lnTo>
                  <a:close/>
                  <a:moveTo>
                    <a:pt x="36" y="18"/>
                  </a:moveTo>
                  <a:lnTo>
                    <a:pt x="30" y="12"/>
                  </a:lnTo>
                  <a:lnTo>
                    <a:pt x="24" y="0"/>
                  </a:lnTo>
                  <a:lnTo>
                    <a:pt x="0" y="12"/>
                  </a:lnTo>
                  <a:lnTo>
                    <a:pt x="6" y="24"/>
                  </a:lnTo>
                  <a:lnTo>
                    <a:pt x="12" y="36"/>
                  </a:lnTo>
                  <a:lnTo>
                    <a:pt x="36"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noEditPoints="1"/>
            </p:cNvSpPr>
            <p:nvPr/>
          </p:nvSpPr>
          <p:spPr bwMode="auto">
            <a:xfrm>
              <a:off x="3929" y="3357"/>
              <a:ext cx="48" cy="60"/>
            </a:xfrm>
            <a:custGeom>
              <a:avLst/>
              <a:gdLst>
                <a:gd name="T0" fmla="*/ 48 w 48"/>
                <a:gd name="T1" fmla="*/ 48 h 60"/>
                <a:gd name="T2" fmla="*/ 42 w 48"/>
                <a:gd name="T3" fmla="*/ 36 h 60"/>
                <a:gd name="T4" fmla="*/ 36 w 48"/>
                <a:gd name="T5" fmla="*/ 24 h 60"/>
                <a:gd name="T6" fmla="*/ 18 w 48"/>
                <a:gd name="T7" fmla="*/ 36 h 60"/>
                <a:gd name="T8" fmla="*/ 24 w 48"/>
                <a:gd name="T9" fmla="*/ 48 h 60"/>
                <a:gd name="T10" fmla="*/ 24 w 48"/>
                <a:gd name="T11" fmla="*/ 60 h 60"/>
                <a:gd name="T12" fmla="*/ 48 w 48"/>
                <a:gd name="T13" fmla="*/ 48 h 60"/>
                <a:gd name="T14" fmla="*/ 30 w 48"/>
                <a:gd name="T15" fmla="*/ 18 h 60"/>
                <a:gd name="T16" fmla="*/ 24 w 48"/>
                <a:gd name="T17" fmla="*/ 12 h 60"/>
                <a:gd name="T18" fmla="*/ 18 w 48"/>
                <a:gd name="T19" fmla="*/ 0 h 60"/>
                <a:gd name="T20" fmla="*/ 0 w 48"/>
                <a:gd name="T21" fmla="*/ 6 h 60"/>
                <a:gd name="T22" fmla="*/ 6 w 48"/>
                <a:gd name="T23" fmla="*/ 18 h 60"/>
                <a:gd name="T24" fmla="*/ 12 w 48"/>
                <a:gd name="T25" fmla="*/ 30 h 60"/>
                <a:gd name="T26" fmla="*/ 30 w 48"/>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48"/>
                  </a:moveTo>
                  <a:lnTo>
                    <a:pt x="42" y="36"/>
                  </a:lnTo>
                  <a:lnTo>
                    <a:pt x="36" y="24"/>
                  </a:lnTo>
                  <a:lnTo>
                    <a:pt x="18" y="36"/>
                  </a:lnTo>
                  <a:lnTo>
                    <a:pt x="24" y="48"/>
                  </a:lnTo>
                  <a:lnTo>
                    <a:pt x="24" y="60"/>
                  </a:lnTo>
                  <a:lnTo>
                    <a:pt x="48" y="48"/>
                  </a:lnTo>
                  <a:close/>
                  <a:moveTo>
                    <a:pt x="30" y="18"/>
                  </a:moveTo>
                  <a:lnTo>
                    <a:pt x="24" y="12"/>
                  </a:lnTo>
                  <a:lnTo>
                    <a:pt x="18" y="0"/>
                  </a:lnTo>
                  <a:lnTo>
                    <a:pt x="0" y="6"/>
                  </a:lnTo>
                  <a:lnTo>
                    <a:pt x="6" y="18"/>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noEditPoints="1"/>
            </p:cNvSpPr>
            <p:nvPr/>
          </p:nvSpPr>
          <p:spPr bwMode="auto">
            <a:xfrm>
              <a:off x="3899" y="3297"/>
              <a:ext cx="42" cy="60"/>
            </a:xfrm>
            <a:custGeom>
              <a:avLst/>
              <a:gdLst>
                <a:gd name="T0" fmla="*/ 42 w 42"/>
                <a:gd name="T1" fmla="*/ 48 h 60"/>
                <a:gd name="T2" fmla="*/ 42 w 42"/>
                <a:gd name="T3" fmla="*/ 42 h 60"/>
                <a:gd name="T4" fmla="*/ 36 w 42"/>
                <a:gd name="T5" fmla="*/ 30 h 60"/>
                <a:gd name="T6" fmla="*/ 12 w 42"/>
                <a:gd name="T7" fmla="*/ 36 h 60"/>
                <a:gd name="T8" fmla="*/ 18 w 42"/>
                <a:gd name="T9" fmla="*/ 48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36"/>
                  </a:lnTo>
                  <a:lnTo>
                    <a:pt x="18" y="48"/>
                  </a:lnTo>
                  <a:lnTo>
                    <a:pt x="24" y="60"/>
                  </a:lnTo>
                  <a:lnTo>
                    <a:pt x="42" y="48"/>
                  </a:lnTo>
                  <a:close/>
                  <a:moveTo>
                    <a:pt x="30" y="18"/>
                  </a:moveTo>
                  <a:lnTo>
                    <a:pt x="24" y="12"/>
                  </a:lnTo>
                  <a:lnTo>
                    <a:pt x="18"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noEditPoints="1"/>
            </p:cNvSpPr>
            <p:nvPr/>
          </p:nvSpPr>
          <p:spPr bwMode="auto">
            <a:xfrm>
              <a:off x="3863" y="3232"/>
              <a:ext cx="48" cy="65"/>
            </a:xfrm>
            <a:custGeom>
              <a:avLst/>
              <a:gdLst>
                <a:gd name="T0" fmla="*/ 48 w 48"/>
                <a:gd name="T1" fmla="*/ 53 h 65"/>
                <a:gd name="T2" fmla="*/ 48 w 48"/>
                <a:gd name="T3" fmla="*/ 42 h 65"/>
                <a:gd name="T4" fmla="*/ 42 w 48"/>
                <a:gd name="T5" fmla="*/ 30 h 65"/>
                <a:gd name="T6" fmla="*/ 18 w 48"/>
                <a:gd name="T7" fmla="*/ 42 h 65"/>
                <a:gd name="T8" fmla="*/ 24 w 48"/>
                <a:gd name="T9" fmla="*/ 53 h 65"/>
                <a:gd name="T10" fmla="*/ 30 w 48"/>
                <a:gd name="T11" fmla="*/ 65 h 65"/>
                <a:gd name="T12" fmla="*/ 48 w 48"/>
                <a:gd name="T13" fmla="*/ 53 h 65"/>
                <a:gd name="T14" fmla="*/ 36 w 48"/>
                <a:gd name="T15" fmla="*/ 24 h 65"/>
                <a:gd name="T16" fmla="*/ 30 w 48"/>
                <a:gd name="T17" fmla="*/ 12 h 65"/>
                <a:gd name="T18" fmla="*/ 24 w 48"/>
                <a:gd name="T19" fmla="*/ 0 h 65"/>
                <a:gd name="T20" fmla="*/ 0 w 48"/>
                <a:gd name="T21" fmla="*/ 12 h 65"/>
                <a:gd name="T22" fmla="*/ 6 w 48"/>
                <a:gd name="T23" fmla="*/ 24 h 65"/>
                <a:gd name="T24" fmla="*/ 12 w 48"/>
                <a:gd name="T25" fmla="*/ 36 h 65"/>
                <a:gd name="T26" fmla="*/ 36 w 48"/>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5">
                  <a:moveTo>
                    <a:pt x="48" y="53"/>
                  </a:moveTo>
                  <a:lnTo>
                    <a:pt x="48" y="42"/>
                  </a:lnTo>
                  <a:lnTo>
                    <a:pt x="42" y="30"/>
                  </a:lnTo>
                  <a:lnTo>
                    <a:pt x="18" y="42"/>
                  </a:lnTo>
                  <a:lnTo>
                    <a:pt x="24" y="53"/>
                  </a:lnTo>
                  <a:lnTo>
                    <a:pt x="30" y="65"/>
                  </a:lnTo>
                  <a:lnTo>
                    <a:pt x="48" y="53"/>
                  </a:lnTo>
                  <a:close/>
                  <a:moveTo>
                    <a:pt x="36" y="24"/>
                  </a:moveTo>
                  <a:lnTo>
                    <a:pt x="30" y="12"/>
                  </a:lnTo>
                  <a:lnTo>
                    <a:pt x="24" y="0"/>
                  </a:lnTo>
                  <a:lnTo>
                    <a:pt x="0" y="12"/>
                  </a:lnTo>
                  <a:lnTo>
                    <a:pt x="6" y="24"/>
                  </a:lnTo>
                  <a:lnTo>
                    <a:pt x="12" y="36"/>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noEditPoints="1"/>
            </p:cNvSpPr>
            <p:nvPr/>
          </p:nvSpPr>
          <p:spPr bwMode="auto">
            <a:xfrm>
              <a:off x="3833" y="3172"/>
              <a:ext cx="48" cy="60"/>
            </a:xfrm>
            <a:custGeom>
              <a:avLst/>
              <a:gdLst>
                <a:gd name="T0" fmla="*/ 48 w 48"/>
                <a:gd name="T1" fmla="*/ 54 h 60"/>
                <a:gd name="T2" fmla="*/ 48 w 48"/>
                <a:gd name="T3" fmla="*/ 42 h 60"/>
                <a:gd name="T4" fmla="*/ 42 w 48"/>
                <a:gd name="T5" fmla="*/ 30 h 60"/>
                <a:gd name="T6" fmla="*/ 18 w 48"/>
                <a:gd name="T7" fmla="*/ 42 h 60"/>
                <a:gd name="T8" fmla="*/ 24 w 48"/>
                <a:gd name="T9" fmla="*/ 54 h 60"/>
                <a:gd name="T10" fmla="*/ 30 w 48"/>
                <a:gd name="T11" fmla="*/ 60 h 60"/>
                <a:gd name="T12" fmla="*/ 48 w 48"/>
                <a:gd name="T13" fmla="*/ 54 h 60"/>
                <a:gd name="T14" fmla="*/ 36 w 48"/>
                <a:gd name="T15" fmla="*/ 24 h 60"/>
                <a:gd name="T16" fmla="*/ 30 w 48"/>
                <a:gd name="T17" fmla="*/ 12 h 60"/>
                <a:gd name="T18" fmla="*/ 24 w 48"/>
                <a:gd name="T19" fmla="*/ 0 h 60"/>
                <a:gd name="T20" fmla="*/ 0 w 48"/>
                <a:gd name="T21" fmla="*/ 12 h 60"/>
                <a:gd name="T22" fmla="*/ 6 w 48"/>
                <a:gd name="T23" fmla="*/ 24 h 60"/>
                <a:gd name="T24" fmla="*/ 12 w 48"/>
                <a:gd name="T25" fmla="*/ 30 h 60"/>
                <a:gd name="T26" fmla="*/ 36 w 48"/>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54"/>
                  </a:moveTo>
                  <a:lnTo>
                    <a:pt x="48" y="42"/>
                  </a:lnTo>
                  <a:lnTo>
                    <a:pt x="42" y="30"/>
                  </a:lnTo>
                  <a:lnTo>
                    <a:pt x="18" y="42"/>
                  </a:lnTo>
                  <a:lnTo>
                    <a:pt x="24" y="54"/>
                  </a:lnTo>
                  <a:lnTo>
                    <a:pt x="30" y="60"/>
                  </a:lnTo>
                  <a:lnTo>
                    <a:pt x="48" y="54"/>
                  </a:lnTo>
                  <a:close/>
                  <a:moveTo>
                    <a:pt x="36" y="24"/>
                  </a:moveTo>
                  <a:lnTo>
                    <a:pt x="30" y="12"/>
                  </a:lnTo>
                  <a:lnTo>
                    <a:pt x="24" y="0"/>
                  </a:lnTo>
                  <a:lnTo>
                    <a:pt x="0" y="12"/>
                  </a:lnTo>
                  <a:lnTo>
                    <a:pt x="6" y="24"/>
                  </a:lnTo>
                  <a:lnTo>
                    <a:pt x="12" y="30"/>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9"/>
            <p:cNvSpPr>
              <a:spLocks noEditPoints="1"/>
            </p:cNvSpPr>
            <p:nvPr/>
          </p:nvSpPr>
          <p:spPr bwMode="auto">
            <a:xfrm>
              <a:off x="3809" y="3112"/>
              <a:ext cx="42" cy="60"/>
            </a:xfrm>
            <a:custGeom>
              <a:avLst/>
              <a:gdLst>
                <a:gd name="T0" fmla="*/ 42 w 42"/>
                <a:gd name="T1" fmla="*/ 48 h 60"/>
                <a:gd name="T2" fmla="*/ 42 w 42"/>
                <a:gd name="T3" fmla="*/ 42 h 60"/>
                <a:gd name="T4" fmla="*/ 36 w 42"/>
                <a:gd name="T5" fmla="*/ 30 h 60"/>
                <a:gd name="T6" fmla="*/ 12 w 42"/>
                <a:gd name="T7" fmla="*/ 42 h 60"/>
                <a:gd name="T8" fmla="*/ 18 w 42"/>
                <a:gd name="T9" fmla="*/ 54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12 h 60"/>
                <a:gd name="T22" fmla="*/ 6 w 42"/>
                <a:gd name="T23" fmla="*/ 24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42"/>
                  </a:lnTo>
                  <a:lnTo>
                    <a:pt x="18" y="54"/>
                  </a:lnTo>
                  <a:lnTo>
                    <a:pt x="24" y="60"/>
                  </a:lnTo>
                  <a:lnTo>
                    <a:pt x="42" y="48"/>
                  </a:lnTo>
                  <a:close/>
                  <a:moveTo>
                    <a:pt x="30" y="18"/>
                  </a:moveTo>
                  <a:lnTo>
                    <a:pt x="24" y="12"/>
                  </a:lnTo>
                  <a:lnTo>
                    <a:pt x="18" y="0"/>
                  </a:lnTo>
                  <a:lnTo>
                    <a:pt x="0" y="12"/>
                  </a:lnTo>
                  <a:lnTo>
                    <a:pt x="6" y="24"/>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0"/>
            <p:cNvSpPr>
              <a:spLocks noEditPoints="1"/>
            </p:cNvSpPr>
            <p:nvPr/>
          </p:nvSpPr>
          <p:spPr bwMode="auto">
            <a:xfrm>
              <a:off x="3780" y="3053"/>
              <a:ext cx="41" cy="59"/>
            </a:xfrm>
            <a:custGeom>
              <a:avLst/>
              <a:gdLst>
                <a:gd name="T0" fmla="*/ 41 w 41"/>
                <a:gd name="T1" fmla="*/ 47 h 59"/>
                <a:gd name="T2" fmla="*/ 41 w 41"/>
                <a:gd name="T3" fmla="*/ 41 h 59"/>
                <a:gd name="T4" fmla="*/ 35 w 41"/>
                <a:gd name="T5" fmla="*/ 29 h 59"/>
                <a:gd name="T6" fmla="*/ 12 w 41"/>
                <a:gd name="T7" fmla="*/ 35 h 59"/>
                <a:gd name="T8" fmla="*/ 18 w 41"/>
                <a:gd name="T9" fmla="*/ 47 h 59"/>
                <a:gd name="T10" fmla="*/ 24 w 41"/>
                <a:gd name="T11" fmla="*/ 59 h 59"/>
                <a:gd name="T12" fmla="*/ 41 w 41"/>
                <a:gd name="T13" fmla="*/ 47 h 59"/>
                <a:gd name="T14" fmla="*/ 29 w 41"/>
                <a:gd name="T15" fmla="*/ 18 h 59"/>
                <a:gd name="T16" fmla="*/ 24 w 41"/>
                <a:gd name="T17" fmla="*/ 12 h 59"/>
                <a:gd name="T18" fmla="*/ 18 w 41"/>
                <a:gd name="T19" fmla="*/ 0 h 59"/>
                <a:gd name="T20" fmla="*/ 0 w 41"/>
                <a:gd name="T21" fmla="*/ 6 h 59"/>
                <a:gd name="T22" fmla="*/ 6 w 41"/>
                <a:gd name="T23" fmla="*/ 18 h 59"/>
                <a:gd name="T24" fmla="*/ 6 w 41"/>
                <a:gd name="T25" fmla="*/ 29 h 59"/>
                <a:gd name="T26" fmla="*/ 29 w 41"/>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41" y="47"/>
                  </a:moveTo>
                  <a:lnTo>
                    <a:pt x="41" y="41"/>
                  </a:lnTo>
                  <a:lnTo>
                    <a:pt x="35" y="29"/>
                  </a:lnTo>
                  <a:lnTo>
                    <a:pt x="12" y="35"/>
                  </a:lnTo>
                  <a:lnTo>
                    <a:pt x="18" y="47"/>
                  </a:lnTo>
                  <a:lnTo>
                    <a:pt x="24" y="59"/>
                  </a:lnTo>
                  <a:lnTo>
                    <a:pt x="41" y="47"/>
                  </a:lnTo>
                  <a:close/>
                  <a:moveTo>
                    <a:pt x="29" y="18"/>
                  </a:moveTo>
                  <a:lnTo>
                    <a:pt x="24" y="12"/>
                  </a:lnTo>
                  <a:lnTo>
                    <a:pt x="18" y="0"/>
                  </a:lnTo>
                  <a:lnTo>
                    <a:pt x="0" y="6"/>
                  </a:lnTo>
                  <a:lnTo>
                    <a:pt x="6" y="18"/>
                  </a:lnTo>
                  <a:lnTo>
                    <a:pt x="6" y="29"/>
                  </a:lnTo>
                  <a:lnTo>
                    <a:pt x="29"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1"/>
            <p:cNvSpPr>
              <a:spLocks noEditPoints="1"/>
            </p:cNvSpPr>
            <p:nvPr/>
          </p:nvSpPr>
          <p:spPr bwMode="auto">
            <a:xfrm>
              <a:off x="3750" y="2987"/>
              <a:ext cx="48" cy="66"/>
            </a:xfrm>
            <a:custGeom>
              <a:avLst/>
              <a:gdLst>
                <a:gd name="T0" fmla="*/ 48 w 48"/>
                <a:gd name="T1" fmla="*/ 54 h 66"/>
                <a:gd name="T2" fmla="*/ 42 w 48"/>
                <a:gd name="T3" fmla="*/ 48 h 66"/>
                <a:gd name="T4" fmla="*/ 36 w 48"/>
                <a:gd name="T5" fmla="*/ 36 h 66"/>
                <a:gd name="T6" fmla="*/ 12 w 48"/>
                <a:gd name="T7" fmla="*/ 42 h 66"/>
                <a:gd name="T8" fmla="*/ 18 w 48"/>
                <a:gd name="T9" fmla="*/ 54 h 66"/>
                <a:gd name="T10" fmla="*/ 24 w 48"/>
                <a:gd name="T11" fmla="*/ 66 h 66"/>
                <a:gd name="T12" fmla="*/ 48 w 48"/>
                <a:gd name="T13" fmla="*/ 54 h 66"/>
                <a:gd name="T14" fmla="*/ 30 w 48"/>
                <a:gd name="T15" fmla="*/ 24 h 66"/>
                <a:gd name="T16" fmla="*/ 30 w 48"/>
                <a:gd name="T17" fmla="*/ 12 h 66"/>
                <a:gd name="T18" fmla="*/ 24 w 48"/>
                <a:gd name="T19" fmla="*/ 0 h 66"/>
                <a:gd name="T20" fmla="*/ 0 w 48"/>
                <a:gd name="T21" fmla="*/ 12 h 66"/>
                <a:gd name="T22" fmla="*/ 6 w 48"/>
                <a:gd name="T23" fmla="*/ 24 h 66"/>
                <a:gd name="T24" fmla="*/ 12 w 48"/>
                <a:gd name="T25" fmla="*/ 30 h 66"/>
                <a:gd name="T26" fmla="*/ 30 w 48"/>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6">
                  <a:moveTo>
                    <a:pt x="48" y="54"/>
                  </a:moveTo>
                  <a:lnTo>
                    <a:pt x="42" y="48"/>
                  </a:lnTo>
                  <a:lnTo>
                    <a:pt x="36" y="36"/>
                  </a:lnTo>
                  <a:lnTo>
                    <a:pt x="12" y="42"/>
                  </a:lnTo>
                  <a:lnTo>
                    <a:pt x="18" y="54"/>
                  </a:lnTo>
                  <a:lnTo>
                    <a:pt x="24" y="66"/>
                  </a:lnTo>
                  <a:lnTo>
                    <a:pt x="48" y="54"/>
                  </a:lnTo>
                  <a:close/>
                  <a:moveTo>
                    <a:pt x="30" y="24"/>
                  </a:moveTo>
                  <a:lnTo>
                    <a:pt x="30" y="12"/>
                  </a:lnTo>
                  <a:lnTo>
                    <a:pt x="24" y="0"/>
                  </a:lnTo>
                  <a:lnTo>
                    <a:pt x="0" y="12"/>
                  </a:lnTo>
                  <a:lnTo>
                    <a:pt x="6" y="24"/>
                  </a:lnTo>
                  <a:lnTo>
                    <a:pt x="12"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2"/>
            <p:cNvSpPr>
              <a:spLocks noEditPoints="1"/>
            </p:cNvSpPr>
            <p:nvPr/>
          </p:nvSpPr>
          <p:spPr bwMode="auto">
            <a:xfrm>
              <a:off x="3726" y="2927"/>
              <a:ext cx="42" cy="60"/>
            </a:xfrm>
            <a:custGeom>
              <a:avLst/>
              <a:gdLst>
                <a:gd name="T0" fmla="*/ 42 w 42"/>
                <a:gd name="T1" fmla="*/ 54 h 60"/>
                <a:gd name="T2" fmla="*/ 42 w 42"/>
                <a:gd name="T3" fmla="*/ 42 h 60"/>
                <a:gd name="T4" fmla="*/ 36 w 42"/>
                <a:gd name="T5" fmla="*/ 30 h 60"/>
                <a:gd name="T6" fmla="*/ 12 w 42"/>
                <a:gd name="T7" fmla="*/ 42 h 60"/>
                <a:gd name="T8" fmla="*/ 18 w 42"/>
                <a:gd name="T9" fmla="*/ 54 h 60"/>
                <a:gd name="T10" fmla="*/ 18 w 42"/>
                <a:gd name="T11" fmla="*/ 60 h 60"/>
                <a:gd name="T12" fmla="*/ 42 w 42"/>
                <a:gd name="T13" fmla="*/ 54 h 60"/>
                <a:gd name="T14" fmla="*/ 30 w 42"/>
                <a:gd name="T15" fmla="*/ 18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2"/>
                  </a:lnTo>
                  <a:lnTo>
                    <a:pt x="36" y="30"/>
                  </a:lnTo>
                  <a:lnTo>
                    <a:pt x="12" y="42"/>
                  </a:lnTo>
                  <a:lnTo>
                    <a:pt x="18" y="54"/>
                  </a:lnTo>
                  <a:lnTo>
                    <a:pt x="18" y="60"/>
                  </a:lnTo>
                  <a:lnTo>
                    <a:pt x="42" y="54"/>
                  </a:lnTo>
                  <a:close/>
                  <a:moveTo>
                    <a:pt x="30" y="18"/>
                  </a:moveTo>
                  <a:lnTo>
                    <a:pt x="30" y="12"/>
                  </a:lnTo>
                  <a:lnTo>
                    <a:pt x="24"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3"/>
            <p:cNvSpPr>
              <a:spLocks noEditPoints="1"/>
            </p:cNvSpPr>
            <p:nvPr/>
          </p:nvSpPr>
          <p:spPr bwMode="auto">
            <a:xfrm>
              <a:off x="3702" y="2861"/>
              <a:ext cx="42" cy="60"/>
            </a:xfrm>
            <a:custGeom>
              <a:avLst/>
              <a:gdLst>
                <a:gd name="T0" fmla="*/ 42 w 42"/>
                <a:gd name="T1" fmla="*/ 54 h 60"/>
                <a:gd name="T2" fmla="*/ 42 w 42"/>
                <a:gd name="T3" fmla="*/ 48 h 60"/>
                <a:gd name="T4" fmla="*/ 36 w 42"/>
                <a:gd name="T5" fmla="*/ 36 h 60"/>
                <a:gd name="T6" fmla="*/ 12 w 42"/>
                <a:gd name="T7" fmla="*/ 42 h 60"/>
                <a:gd name="T8" fmla="*/ 18 w 42"/>
                <a:gd name="T9" fmla="*/ 54 h 60"/>
                <a:gd name="T10" fmla="*/ 18 w 42"/>
                <a:gd name="T11" fmla="*/ 60 h 60"/>
                <a:gd name="T12" fmla="*/ 42 w 42"/>
                <a:gd name="T13" fmla="*/ 54 h 60"/>
                <a:gd name="T14" fmla="*/ 30 w 42"/>
                <a:gd name="T15" fmla="*/ 24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8"/>
                  </a:lnTo>
                  <a:lnTo>
                    <a:pt x="36" y="36"/>
                  </a:lnTo>
                  <a:lnTo>
                    <a:pt x="12" y="42"/>
                  </a:lnTo>
                  <a:lnTo>
                    <a:pt x="18" y="54"/>
                  </a:lnTo>
                  <a:lnTo>
                    <a:pt x="18" y="60"/>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4"/>
            <p:cNvSpPr>
              <a:spLocks noEditPoints="1"/>
            </p:cNvSpPr>
            <p:nvPr/>
          </p:nvSpPr>
          <p:spPr bwMode="auto">
            <a:xfrm>
              <a:off x="3684" y="2796"/>
              <a:ext cx="42" cy="65"/>
            </a:xfrm>
            <a:custGeom>
              <a:avLst/>
              <a:gdLst>
                <a:gd name="T0" fmla="*/ 42 w 42"/>
                <a:gd name="T1" fmla="*/ 54 h 65"/>
                <a:gd name="T2" fmla="*/ 36 w 42"/>
                <a:gd name="T3" fmla="*/ 48 h 65"/>
                <a:gd name="T4" fmla="*/ 36 w 42"/>
                <a:gd name="T5" fmla="*/ 36 h 65"/>
                <a:gd name="T6" fmla="*/ 12 w 42"/>
                <a:gd name="T7" fmla="*/ 42 h 65"/>
                <a:gd name="T8" fmla="*/ 12 w 42"/>
                <a:gd name="T9" fmla="*/ 54 h 65"/>
                <a:gd name="T10" fmla="*/ 18 w 42"/>
                <a:gd name="T11" fmla="*/ 65 h 65"/>
                <a:gd name="T12" fmla="*/ 42 w 42"/>
                <a:gd name="T13" fmla="*/ 54 h 65"/>
                <a:gd name="T14" fmla="*/ 30 w 42"/>
                <a:gd name="T15" fmla="*/ 24 h 65"/>
                <a:gd name="T16" fmla="*/ 30 w 42"/>
                <a:gd name="T17" fmla="*/ 12 h 65"/>
                <a:gd name="T18" fmla="*/ 24 w 42"/>
                <a:gd name="T19" fmla="*/ 0 h 65"/>
                <a:gd name="T20" fmla="*/ 0 w 42"/>
                <a:gd name="T21" fmla="*/ 6 h 65"/>
                <a:gd name="T22" fmla="*/ 6 w 42"/>
                <a:gd name="T23" fmla="*/ 18 h 65"/>
                <a:gd name="T24" fmla="*/ 6 w 42"/>
                <a:gd name="T25" fmla="*/ 30 h 65"/>
                <a:gd name="T26" fmla="*/ 30 w 42"/>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5">
                  <a:moveTo>
                    <a:pt x="42" y="54"/>
                  </a:moveTo>
                  <a:lnTo>
                    <a:pt x="36" y="48"/>
                  </a:lnTo>
                  <a:lnTo>
                    <a:pt x="36" y="36"/>
                  </a:lnTo>
                  <a:lnTo>
                    <a:pt x="12" y="42"/>
                  </a:lnTo>
                  <a:lnTo>
                    <a:pt x="12" y="54"/>
                  </a:lnTo>
                  <a:lnTo>
                    <a:pt x="18" y="65"/>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5"/>
            <p:cNvSpPr>
              <a:spLocks noEditPoints="1"/>
            </p:cNvSpPr>
            <p:nvPr/>
          </p:nvSpPr>
          <p:spPr bwMode="auto">
            <a:xfrm>
              <a:off x="3672" y="2730"/>
              <a:ext cx="36" cy="66"/>
            </a:xfrm>
            <a:custGeom>
              <a:avLst/>
              <a:gdLst>
                <a:gd name="T0" fmla="*/ 36 w 36"/>
                <a:gd name="T1" fmla="*/ 60 h 66"/>
                <a:gd name="T2" fmla="*/ 30 w 36"/>
                <a:gd name="T3" fmla="*/ 48 h 66"/>
                <a:gd name="T4" fmla="*/ 30 w 36"/>
                <a:gd name="T5" fmla="*/ 36 h 66"/>
                <a:gd name="T6" fmla="*/ 6 w 36"/>
                <a:gd name="T7" fmla="*/ 42 h 66"/>
                <a:gd name="T8" fmla="*/ 6 w 36"/>
                <a:gd name="T9" fmla="*/ 54 h 66"/>
                <a:gd name="T10" fmla="*/ 12 w 36"/>
                <a:gd name="T11" fmla="*/ 66 h 66"/>
                <a:gd name="T12" fmla="*/ 36 w 36"/>
                <a:gd name="T13" fmla="*/ 60 h 66"/>
                <a:gd name="T14" fmla="*/ 24 w 36"/>
                <a:gd name="T15" fmla="*/ 24 h 66"/>
                <a:gd name="T16" fmla="*/ 24 w 36"/>
                <a:gd name="T17" fmla="*/ 12 h 66"/>
                <a:gd name="T18" fmla="*/ 24 w 36"/>
                <a:gd name="T19" fmla="*/ 0 h 66"/>
                <a:gd name="T20" fmla="*/ 0 w 36"/>
                <a:gd name="T21" fmla="*/ 6 h 66"/>
                <a:gd name="T22" fmla="*/ 0 w 36"/>
                <a:gd name="T23" fmla="*/ 18 h 66"/>
                <a:gd name="T24" fmla="*/ 0 w 36"/>
                <a:gd name="T25" fmla="*/ 30 h 66"/>
                <a:gd name="T26" fmla="*/ 24 w 36"/>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66">
                  <a:moveTo>
                    <a:pt x="36" y="60"/>
                  </a:moveTo>
                  <a:lnTo>
                    <a:pt x="30" y="48"/>
                  </a:lnTo>
                  <a:lnTo>
                    <a:pt x="30" y="36"/>
                  </a:lnTo>
                  <a:lnTo>
                    <a:pt x="6" y="42"/>
                  </a:lnTo>
                  <a:lnTo>
                    <a:pt x="6" y="54"/>
                  </a:lnTo>
                  <a:lnTo>
                    <a:pt x="12" y="66"/>
                  </a:lnTo>
                  <a:lnTo>
                    <a:pt x="36"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6"/>
            <p:cNvSpPr>
              <a:spLocks noEditPoints="1"/>
            </p:cNvSpPr>
            <p:nvPr/>
          </p:nvSpPr>
          <p:spPr bwMode="auto">
            <a:xfrm>
              <a:off x="3660" y="2664"/>
              <a:ext cx="30" cy="60"/>
            </a:xfrm>
            <a:custGeom>
              <a:avLst/>
              <a:gdLst>
                <a:gd name="T0" fmla="*/ 30 w 30"/>
                <a:gd name="T1" fmla="*/ 60 h 60"/>
                <a:gd name="T2" fmla="*/ 30 w 30"/>
                <a:gd name="T3" fmla="*/ 48 h 60"/>
                <a:gd name="T4" fmla="*/ 30 w 30"/>
                <a:gd name="T5" fmla="*/ 36 h 60"/>
                <a:gd name="T6" fmla="*/ 6 w 30"/>
                <a:gd name="T7" fmla="*/ 42 h 60"/>
                <a:gd name="T8" fmla="*/ 6 w 30"/>
                <a:gd name="T9" fmla="*/ 60 h 60"/>
                <a:gd name="T10" fmla="*/ 30 w 30"/>
                <a:gd name="T11" fmla="*/ 60 h 60"/>
                <a:gd name="T12" fmla="*/ 24 w 30"/>
                <a:gd name="T13" fmla="*/ 24 h 60"/>
                <a:gd name="T14" fmla="*/ 24 w 30"/>
                <a:gd name="T15" fmla="*/ 12 h 60"/>
                <a:gd name="T16" fmla="*/ 24 w 30"/>
                <a:gd name="T17" fmla="*/ 0 h 60"/>
                <a:gd name="T18" fmla="*/ 0 w 30"/>
                <a:gd name="T19" fmla="*/ 6 h 60"/>
                <a:gd name="T20" fmla="*/ 0 w 30"/>
                <a:gd name="T21" fmla="*/ 18 h 60"/>
                <a:gd name="T22" fmla="*/ 0 w 30"/>
                <a:gd name="T23" fmla="*/ 30 h 60"/>
                <a:gd name="T24" fmla="*/ 24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30" y="60"/>
                  </a:moveTo>
                  <a:lnTo>
                    <a:pt x="30" y="48"/>
                  </a:lnTo>
                  <a:lnTo>
                    <a:pt x="30" y="36"/>
                  </a:lnTo>
                  <a:lnTo>
                    <a:pt x="6" y="42"/>
                  </a:lnTo>
                  <a:lnTo>
                    <a:pt x="6" y="60"/>
                  </a:lnTo>
                  <a:lnTo>
                    <a:pt x="30"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7"/>
            <p:cNvSpPr>
              <a:spLocks noEditPoints="1"/>
            </p:cNvSpPr>
            <p:nvPr/>
          </p:nvSpPr>
          <p:spPr bwMode="auto">
            <a:xfrm>
              <a:off x="3654" y="2599"/>
              <a:ext cx="24" cy="59"/>
            </a:xfrm>
            <a:custGeom>
              <a:avLst/>
              <a:gdLst>
                <a:gd name="T0" fmla="*/ 24 w 24"/>
                <a:gd name="T1" fmla="*/ 59 h 59"/>
                <a:gd name="T2" fmla="*/ 24 w 24"/>
                <a:gd name="T3" fmla="*/ 48 h 59"/>
                <a:gd name="T4" fmla="*/ 24 w 24"/>
                <a:gd name="T5" fmla="*/ 36 h 59"/>
                <a:gd name="T6" fmla="*/ 0 w 24"/>
                <a:gd name="T7" fmla="*/ 36 h 59"/>
                <a:gd name="T8" fmla="*/ 0 w 24"/>
                <a:gd name="T9" fmla="*/ 48 h 59"/>
                <a:gd name="T10" fmla="*/ 6 w 24"/>
                <a:gd name="T11" fmla="*/ 59 h 59"/>
                <a:gd name="T12" fmla="*/ 24 w 24"/>
                <a:gd name="T13" fmla="*/ 59 h 59"/>
                <a:gd name="T14" fmla="*/ 24 w 24"/>
                <a:gd name="T15" fmla="*/ 24 h 59"/>
                <a:gd name="T16" fmla="*/ 24 w 24"/>
                <a:gd name="T17" fmla="*/ 12 h 59"/>
                <a:gd name="T18" fmla="*/ 24 w 24"/>
                <a:gd name="T19" fmla="*/ 0 h 59"/>
                <a:gd name="T20" fmla="*/ 0 w 24"/>
                <a:gd name="T21" fmla="*/ 0 h 59"/>
                <a:gd name="T22" fmla="*/ 0 w 24"/>
                <a:gd name="T23" fmla="*/ 12 h 59"/>
                <a:gd name="T24" fmla="*/ 0 w 24"/>
                <a:gd name="T25" fmla="*/ 24 h 59"/>
                <a:gd name="T26" fmla="*/ 24 w 24"/>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 h="59">
                  <a:moveTo>
                    <a:pt x="24" y="59"/>
                  </a:moveTo>
                  <a:lnTo>
                    <a:pt x="24" y="48"/>
                  </a:lnTo>
                  <a:lnTo>
                    <a:pt x="24" y="36"/>
                  </a:lnTo>
                  <a:lnTo>
                    <a:pt x="0" y="36"/>
                  </a:lnTo>
                  <a:lnTo>
                    <a:pt x="0" y="48"/>
                  </a:lnTo>
                  <a:lnTo>
                    <a:pt x="6" y="59"/>
                  </a:lnTo>
                  <a:lnTo>
                    <a:pt x="24" y="59"/>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8"/>
            <p:cNvSpPr>
              <a:spLocks noEditPoints="1"/>
            </p:cNvSpPr>
            <p:nvPr/>
          </p:nvSpPr>
          <p:spPr bwMode="auto">
            <a:xfrm>
              <a:off x="3648" y="2533"/>
              <a:ext cx="24" cy="60"/>
            </a:xfrm>
            <a:custGeom>
              <a:avLst/>
              <a:gdLst>
                <a:gd name="T0" fmla="*/ 24 w 24"/>
                <a:gd name="T1" fmla="*/ 54 h 60"/>
                <a:gd name="T2" fmla="*/ 24 w 24"/>
                <a:gd name="T3" fmla="*/ 36 h 60"/>
                <a:gd name="T4" fmla="*/ 0 w 24"/>
                <a:gd name="T5" fmla="*/ 36 h 60"/>
                <a:gd name="T6" fmla="*/ 0 w 24"/>
                <a:gd name="T7" fmla="*/ 48 h 60"/>
                <a:gd name="T8" fmla="*/ 0 w 24"/>
                <a:gd name="T9" fmla="*/ 60 h 60"/>
                <a:gd name="T10" fmla="*/ 24 w 24"/>
                <a:gd name="T11" fmla="*/ 54 h 60"/>
                <a:gd name="T12" fmla="*/ 24 w 24"/>
                <a:gd name="T13" fmla="*/ 24 h 60"/>
                <a:gd name="T14" fmla="*/ 24 w 24"/>
                <a:gd name="T15" fmla="*/ 12 h 60"/>
                <a:gd name="T16" fmla="*/ 24 w 24"/>
                <a:gd name="T17" fmla="*/ 0 h 60"/>
                <a:gd name="T18" fmla="*/ 0 w 24"/>
                <a:gd name="T19" fmla="*/ 0 h 60"/>
                <a:gd name="T20" fmla="*/ 0 w 24"/>
                <a:gd name="T21" fmla="*/ 12 h 60"/>
                <a:gd name="T22" fmla="*/ 0 w 24"/>
                <a:gd name="T23" fmla="*/ 24 h 60"/>
                <a:gd name="T24" fmla="*/ 24 w 24"/>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60">
                  <a:moveTo>
                    <a:pt x="24" y="54"/>
                  </a:moveTo>
                  <a:lnTo>
                    <a:pt x="24" y="36"/>
                  </a:lnTo>
                  <a:lnTo>
                    <a:pt x="0" y="36"/>
                  </a:lnTo>
                  <a:lnTo>
                    <a:pt x="0" y="48"/>
                  </a:lnTo>
                  <a:lnTo>
                    <a:pt x="0" y="60"/>
                  </a:lnTo>
                  <a:lnTo>
                    <a:pt x="24" y="54"/>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9"/>
            <p:cNvSpPr>
              <a:spLocks noEditPoints="1"/>
            </p:cNvSpPr>
            <p:nvPr/>
          </p:nvSpPr>
          <p:spPr bwMode="auto">
            <a:xfrm>
              <a:off x="3648" y="2467"/>
              <a:ext cx="24" cy="54"/>
            </a:xfrm>
            <a:custGeom>
              <a:avLst/>
              <a:gdLst>
                <a:gd name="T0" fmla="*/ 24 w 24"/>
                <a:gd name="T1" fmla="*/ 54 h 54"/>
                <a:gd name="T2" fmla="*/ 24 w 24"/>
                <a:gd name="T3" fmla="*/ 42 h 54"/>
                <a:gd name="T4" fmla="*/ 24 w 24"/>
                <a:gd name="T5" fmla="*/ 30 h 54"/>
                <a:gd name="T6" fmla="*/ 0 w 24"/>
                <a:gd name="T7" fmla="*/ 30 h 54"/>
                <a:gd name="T8" fmla="*/ 0 w 24"/>
                <a:gd name="T9" fmla="*/ 42 h 54"/>
                <a:gd name="T10" fmla="*/ 0 w 24"/>
                <a:gd name="T11" fmla="*/ 54 h 54"/>
                <a:gd name="T12" fmla="*/ 24 w 24"/>
                <a:gd name="T13" fmla="*/ 54 h 54"/>
                <a:gd name="T14" fmla="*/ 24 w 24"/>
                <a:gd name="T15" fmla="*/ 18 h 54"/>
                <a:gd name="T16" fmla="*/ 24 w 24"/>
                <a:gd name="T17" fmla="*/ 0 h 54"/>
                <a:gd name="T18" fmla="*/ 0 w 24"/>
                <a:gd name="T19" fmla="*/ 0 h 54"/>
                <a:gd name="T20" fmla="*/ 0 w 24"/>
                <a:gd name="T21" fmla="*/ 18 h 54"/>
                <a:gd name="T22" fmla="*/ 24 w 24"/>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 h="54">
                  <a:moveTo>
                    <a:pt x="24" y="54"/>
                  </a:moveTo>
                  <a:lnTo>
                    <a:pt x="24" y="42"/>
                  </a:lnTo>
                  <a:lnTo>
                    <a:pt x="24" y="30"/>
                  </a:lnTo>
                  <a:lnTo>
                    <a:pt x="0" y="30"/>
                  </a:lnTo>
                  <a:lnTo>
                    <a:pt x="0" y="42"/>
                  </a:lnTo>
                  <a:lnTo>
                    <a:pt x="0" y="54"/>
                  </a:lnTo>
                  <a:lnTo>
                    <a:pt x="24" y="54"/>
                  </a:lnTo>
                  <a:close/>
                  <a:moveTo>
                    <a:pt x="24" y="18"/>
                  </a:moveTo>
                  <a:lnTo>
                    <a:pt x="24" y="0"/>
                  </a:lnTo>
                  <a:lnTo>
                    <a:pt x="0" y="0"/>
                  </a:lnTo>
                  <a:lnTo>
                    <a:pt x="0" y="18"/>
                  </a:lnTo>
                  <a:lnTo>
                    <a:pt x="24"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0"/>
            <p:cNvSpPr>
              <a:spLocks noEditPoints="1"/>
            </p:cNvSpPr>
            <p:nvPr/>
          </p:nvSpPr>
          <p:spPr bwMode="auto">
            <a:xfrm>
              <a:off x="3654" y="2396"/>
              <a:ext cx="24" cy="59"/>
            </a:xfrm>
            <a:custGeom>
              <a:avLst/>
              <a:gdLst>
                <a:gd name="T0" fmla="*/ 24 w 24"/>
                <a:gd name="T1" fmla="*/ 59 h 59"/>
                <a:gd name="T2" fmla="*/ 24 w 24"/>
                <a:gd name="T3" fmla="*/ 47 h 59"/>
                <a:gd name="T4" fmla="*/ 24 w 24"/>
                <a:gd name="T5" fmla="*/ 36 h 59"/>
                <a:gd name="T6" fmla="*/ 0 w 24"/>
                <a:gd name="T7" fmla="*/ 36 h 59"/>
                <a:gd name="T8" fmla="*/ 0 w 24"/>
                <a:gd name="T9" fmla="*/ 47 h 59"/>
                <a:gd name="T10" fmla="*/ 0 w 24"/>
                <a:gd name="T11" fmla="*/ 59 h 59"/>
                <a:gd name="T12" fmla="*/ 24 w 24"/>
                <a:gd name="T13" fmla="*/ 59 h 59"/>
                <a:gd name="T14" fmla="*/ 24 w 24"/>
                <a:gd name="T15" fmla="*/ 24 h 59"/>
                <a:gd name="T16" fmla="*/ 24 w 24"/>
                <a:gd name="T17" fmla="*/ 6 h 59"/>
                <a:gd name="T18" fmla="*/ 6 w 24"/>
                <a:gd name="T19" fmla="*/ 0 h 59"/>
                <a:gd name="T20" fmla="*/ 0 w 24"/>
                <a:gd name="T21" fmla="*/ 12 h 59"/>
                <a:gd name="T22" fmla="*/ 0 w 24"/>
                <a:gd name="T23" fmla="*/ 24 h 59"/>
                <a:gd name="T24" fmla="*/ 24 w 24"/>
                <a:gd name="T25" fmla="*/ 24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59">
                  <a:moveTo>
                    <a:pt x="24" y="59"/>
                  </a:moveTo>
                  <a:lnTo>
                    <a:pt x="24" y="47"/>
                  </a:lnTo>
                  <a:lnTo>
                    <a:pt x="24" y="36"/>
                  </a:lnTo>
                  <a:lnTo>
                    <a:pt x="0" y="36"/>
                  </a:lnTo>
                  <a:lnTo>
                    <a:pt x="0" y="47"/>
                  </a:lnTo>
                  <a:lnTo>
                    <a:pt x="0" y="59"/>
                  </a:lnTo>
                  <a:lnTo>
                    <a:pt x="24" y="59"/>
                  </a:lnTo>
                  <a:close/>
                  <a:moveTo>
                    <a:pt x="24" y="24"/>
                  </a:moveTo>
                  <a:lnTo>
                    <a:pt x="24" y="6"/>
                  </a:lnTo>
                  <a:lnTo>
                    <a:pt x="6"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1"/>
            <p:cNvSpPr>
              <a:spLocks noEditPoints="1"/>
            </p:cNvSpPr>
            <p:nvPr/>
          </p:nvSpPr>
          <p:spPr bwMode="auto">
            <a:xfrm>
              <a:off x="3660" y="2330"/>
              <a:ext cx="30" cy="60"/>
            </a:xfrm>
            <a:custGeom>
              <a:avLst/>
              <a:gdLst>
                <a:gd name="T0" fmla="*/ 24 w 30"/>
                <a:gd name="T1" fmla="*/ 60 h 60"/>
                <a:gd name="T2" fmla="*/ 24 w 30"/>
                <a:gd name="T3" fmla="*/ 48 h 60"/>
                <a:gd name="T4" fmla="*/ 24 w 30"/>
                <a:gd name="T5" fmla="*/ 36 h 60"/>
                <a:gd name="T6" fmla="*/ 0 w 30"/>
                <a:gd name="T7" fmla="*/ 30 h 60"/>
                <a:gd name="T8" fmla="*/ 0 w 30"/>
                <a:gd name="T9" fmla="*/ 42 h 60"/>
                <a:gd name="T10" fmla="*/ 0 w 30"/>
                <a:gd name="T11" fmla="*/ 54 h 60"/>
                <a:gd name="T12" fmla="*/ 24 w 30"/>
                <a:gd name="T13" fmla="*/ 60 h 60"/>
                <a:gd name="T14" fmla="*/ 30 w 30"/>
                <a:gd name="T15" fmla="*/ 24 h 60"/>
                <a:gd name="T16" fmla="*/ 30 w 30"/>
                <a:gd name="T17" fmla="*/ 6 h 60"/>
                <a:gd name="T18" fmla="*/ 6 w 30"/>
                <a:gd name="T19" fmla="*/ 0 h 60"/>
                <a:gd name="T20" fmla="*/ 6 w 30"/>
                <a:gd name="T21" fmla="*/ 12 h 60"/>
                <a:gd name="T22" fmla="*/ 6 w 30"/>
                <a:gd name="T23" fmla="*/ 24 h 60"/>
                <a:gd name="T24" fmla="*/ 30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24" y="60"/>
                  </a:moveTo>
                  <a:lnTo>
                    <a:pt x="24" y="48"/>
                  </a:lnTo>
                  <a:lnTo>
                    <a:pt x="24" y="36"/>
                  </a:lnTo>
                  <a:lnTo>
                    <a:pt x="0" y="30"/>
                  </a:lnTo>
                  <a:lnTo>
                    <a:pt x="0" y="42"/>
                  </a:lnTo>
                  <a:lnTo>
                    <a:pt x="0" y="54"/>
                  </a:lnTo>
                  <a:lnTo>
                    <a:pt x="24" y="60"/>
                  </a:lnTo>
                  <a:close/>
                  <a:moveTo>
                    <a:pt x="30" y="24"/>
                  </a:moveTo>
                  <a:lnTo>
                    <a:pt x="30" y="6"/>
                  </a:lnTo>
                  <a:lnTo>
                    <a:pt x="6" y="0"/>
                  </a:lnTo>
                  <a:lnTo>
                    <a:pt x="6" y="12"/>
                  </a:lnTo>
                  <a:lnTo>
                    <a:pt x="6" y="24"/>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
            <p:cNvSpPr>
              <a:spLocks noEditPoints="1"/>
            </p:cNvSpPr>
            <p:nvPr/>
          </p:nvSpPr>
          <p:spPr bwMode="auto">
            <a:xfrm>
              <a:off x="3666" y="2264"/>
              <a:ext cx="36" cy="60"/>
            </a:xfrm>
            <a:custGeom>
              <a:avLst/>
              <a:gdLst>
                <a:gd name="T0" fmla="*/ 24 w 36"/>
                <a:gd name="T1" fmla="*/ 60 h 60"/>
                <a:gd name="T2" fmla="*/ 30 w 36"/>
                <a:gd name="T3" fmla="*/ 48 h 60"/>
                <a:gd name="T4" fmla="*/ 30 w 36"/>
                <a:gd name="T5" fmla="*/ 36 h 60"/>
                <a:gd name="T6" fmla="*/ 6 w 36"/>
                <a:gd name="T7" fmla="*/ 30 h 60"/>
                <a:gd name="T8" fmla="*/ 6 w 36"/>
                <a:gd name="T9" fmla="*/ 42 h 60"/>
                <a:gd name="T10" fmla="*/ 0 w 36"/>
                <a:gd name="T11" fmla="*/ 54 h 60"/>
                <a:gd name="T12" fmla="*/ 24 w 36"/>
                <a:gd name="T13" fmla="*/ 60 h 60"/>
                <a:gd name="T14" fmla="*/ 30 w 36"/>
                <a:gd name="T15" fmla="*/ 24 h 60"/>
                <a:gd name="T16" fmla="*/ 36 w 36"/>
                <a:gd name="T17" fmla="*/ 12 h 60"/>
                <a:gd name="T18" fmla="*/ 36 w 36"/>
                <a:gd name="T19" fmla="*/ 0 h 60"/>
                <a:gd name="T20" fmla="*/ 12 w 36"/>
                <a:gd name="T21" fmla="*/ 0 h 60"/>
                <a:gd name="T22" fmla="*/ 12 w 36"/>
                <a:gd name="T23" fmla="*/ 18 h 60"/>
                <a:gd name="T24" fmla="*/ 30 w 36"/>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0">
                  <a:moveTo>
                    <a:pt x="24" y="60"/>
                  </a:moveTo>
                  <a:lnTo>
                    <a:pt x="30" y="48"/>
                  </a:lnTo>
                  <a:lnTo>
                    <a:pt x="30" y="36"/>
                  </a:lnTo>
                  <a:lnTo>
                    <a:pt x="6" y="30"/>
                  </a:lnTo>
                  <a:lnTo>
                    <a:pt x="6" y="42"/>
                  </a:lnTo>
                  <a:lnTo>
                    <a:pt x="0" y="54"/>
                  </a:lnTo>
                  <a:lnTo>
                    <a:pt x="24" y="60"/>
                  </a:lnTo>
                  <a:close/>
                  <a:moveTo>
                    <a:pt x="30" y="24"/>
                  </a:moveTo>
                  <a:lnTo>
                    <a:pt x="36" y="12"/>
                  </a:lnTo>
                  <a:lnTo>
                    <a:pt x="36" y="0"/>
                  </a:lnTo>
                  <a:lnTo>
                    <a:pt x="12" y="0"/>
                  </a:lnTo>
                  <a:lnTo>
                    <a:pt x="12"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3"/>
            <p:cNvSpPr>
              <a:spLocks noEditPoints="1"/>
            </p:cNvSpPr>
            <p:nvPr/>
          </p:nvSpPr>
          <p:spPr bwMode="auto">
            <a:xfrm>
              <a:off x="3684" y="2199"/>
              <a:ext cx="36" cy="59"/>
            </a:xfrm>
            <a:custGeom>
              <a:avLst/>
              <a:gdLst>
                <a:gd name="T0" fmla="*/ 24 w 36"/>
                <a:gd name="T1" fmla="*/ 59 h 59"/>
                <a:gd name="T2" fmla="*/ 24 w 36"/>
                <a:gd name="T3" fmla="*/ 47 h 59"/>
                <a:gd name="T4" fmla="*/ 30 w 36"/>
                <a:gd name="T5" fmla="*/ 35 h 59"/>
                <a:gd name="T6" fmla="*/ 6 w 36"/>
                <a:gd name="T7" fmla="*/ 30 h 59"/>
                <a:gd name="T8" fmla="*/ 0 w 36"/>
                <a:gd name="T9" fmla="*/ 41 h 59"/>
                <a:gd name="T10" fmla="*/ 0 w 36"/>
                <a:gd name="T11" fmla="*/ 53 h 59"/>
                <a:gd name="T12" fmla="*/ 24 w 36"/>
                <a:gd name="T13" fmla="*/ 59 h 59"/>
                <a:gd name="T14" fmla="*/ 30 w 36"/>
                <a:gd name="T15" fmla="*/ 24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30"/>
                  </a:lnTo>
                  <a:lnTo>
                    <a:pt x="0" y="41"/>
                  </a:lnTo>
                  <a:lnTo>
                    <a:pt x="0" y="53"/>
                  </a:lnTo>
                  <a:lnTo>
                    <a:pt x="24" y="59"/>
                  </a:lnTo>
                  <a:close/>
                  <a:moveTo>
                    <a:pt x="30" y="24"/>
                  </a:moveTo>
                  <a:lnTo>
                    <a:pt x="36" y="18"/>
                  </a:lnTo>
                  <a:lnTo>
                    <a:pt x="36" y="6"/>
                  </a:lnTo>
                  <a:lnTo>
                    <a:pt x="12" y="0"/>
                  </a:lnTo>
                  <a:lnTo>
                    <a:pt x="12" y="12"/>
                  </a:lnTo>
                  <a:lnTo>
                    <a:pt x="6"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4"/>
            <p:cNvSpPr>
              <a:spLocks noEditPoints="1"/>
            </p:cNvSpPr>
            <p:nvPr/>
          </p:nvSpPr>
          <p:spPr bwMode="auto">
            <a:xfrm>
              <a:off x="3696" y="2133"/>
              <a:ext cx="42" cy="60"/>
            </a:xfrm>
            <a:custGeom>
              <a:avLst/>
              <a:gdLst>
                <a:gd name="T0" fmla="*/ 24 w 42"/>
                <a:gd name="T1" fmla="*/ 60 h 60"/>
                <a:gd name="T2" fmla="*/ 30 w 42"/>
                <a:gd name="T3" fmla="*/ 48 h 60"/>
                <a:gd name="T4" fmla="*/ 30 w 42"/>
                <a:gd name="T5" fmla="*/ 36 h 60"/>
                <a:gd name="T6" fmla="*/ 6 w 42"/>
                <a:gd name="T7" fmla="*/ 30 h 60"/>
                <a:gd name="T8" fmla="*/ 6 w 42"/>
                <a:gd name="T9" fmla="*/ 42 h 60"/>
                <a:gd name="T10" fmla="*/ 0 w 42"/>
                <a:gd name="T11" fmla="*/ 54 h 60"/>
                <a:gd name="T12" fmla="*/ 24 w 42"/>
                <a:gd name="T13" fmla="*/ 60 h 60"/>
                <a:gd name="T14" fmla="*/ 36 w 42"/>
                <a:gd name="T15" fmla="*/ 24 h 60"/>
                <a:gd name="T16" fmla="*/ 36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6" y="30"/>
                  </a:lnTo>
                  <a:lnTo>
                    <a:pt x="6" y="42"/>
                  </a:lnTo>
                  <a:lnTo>
                    <a:pt x="0" y="54"/>
                  </a:lnTo>
                  <a:lnTo>
                    <a:pt x="24" y="60"/>
                  </a:lnTo>
                  <a:close/>
                  <a:moveTo>
                    <a:pt x="36" y="24"/>
                  </a:moveTo>
                  <a:lnTo>
                    <a:pt x="36"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5"/>
            <p:cNvSpPr>
              <a:spLocks noEditPoints="1"/>
            </p:cNvSpPr>
            <p:nvPr/>
          </p:nvSpPr>
          <p:spPr bwMode="auto">
            <a:xfrm>
              <a:off x="3714" y="2067"/>
              <a:ext cx="42" cy="60"/>
            </a:xfrm>
            <a:custGeom>
              <a:avLst/>
              <a:gdLst>
                <a:gd name="T0" fmla="*/ 24 w 42"/>
                <a:gd name="T1" fmla="*/ 60 h 60"/>
                <a:gd name="T2" fmla="*/ 30 w 42"/>
                <a:gd name="T3" fmla="*/ 48 h 60"/>
                <a:gd name="T4" fmla="*/ 30 w 42"/>
                <a:gd name="T5" fmla="*/ 36 h 60"/>
                <a:gd name="T6" fmla="*/ 12 w 42"/>
                <a:gd name="T7" fmla="*/ 30 h 60"/>
                <a:gd name="T8" fmla="*/ 6 w 42"/>
                <a:gd name="T9" fmla="*/ 42 h 60"/>
                <a:gd name="T10" fmla="*/ 0 w 42"/>
                <a:gd name="T11" fmla="*/ 54 h 60"/>
                <a:gd name="T12" fmla="*/ 24 w 42"/>
                <a:gd name="T13" fmla="*/ 60 h 60"/>
                <a:gd name="T14" fmla="*/ 36 w 42"/>
                <a:gd name="T15" fmla="*/ 24 h 60"/>
                <a:gd name="T16" fmla="*/ 42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12" y="30"/>
                  </a:lnTo>
                  <a:lnTo>
                    <a:pt x="6" y="42"/>
                  </a:lnTo>
                  <a:lnTo>
                    <a:pt x="0" y="54"/>
                  </a:lnTo>
                  <a:lnTo>
                    <a:pt x="24" y="60"/>
                  </a:lnTo>
                  <a:close/>
                  <a:moveTo>
                    <a:pt x="36" y="24"/>
                  </a:moveTo>
                  <a:lnTo>
                    <a:pt x="42"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6"/>
            <p:cNvSpPr>
              <a:spLocks noEditPoints="1"/>
            </p:cNvSpPr>
            <p:nvPr/>
          </p:nvSpPr>
          <p:spPr bwMode="auto">
            <a:xfrm>
              <a:off x="3738" y="2002"/>
              <a:ext cx="36" cy="59"/>
            </a:xfrm>
            <a:custGeom>
              <a:avLst/>
              <a:gdLst>
                <a:gd name="T0" fmla="*/ 24 w 36"/>
                <a:gd name="T1" fmla="*/ 59 h 59"/>
                <a:gd name="T2" fmla="*/ 24 w 36"/>
                <a:gd name="T3" fmla="*/ 47 h 59"/>
                <a:gd name="T4" fmla="*/ 30 w 36"/>
                <a:gd name="T5" fmla="*/ 35 h 59"/>
                <a:gd name="T6" fmla="*/ 6 w 36"/>
                <a:gd name="T7" fmla="*/ 29 h 59"/>
                <a:gd name="T8" fmla="*/ 0 w 36"/>
                <a:gd name="T9" fmla="*/ 41 h 59"/>
                <a:gd name="T10" fmla="*/ 0 w 36"/>
                <a:gd name="T11" fmla="*/ 53 h 59"/>
                <a:gd name="T12" fmla="*/ 24 w 36"/>
                <a:gd name="T13" fmla="*/ 59 h 59"/>
                <a:gd name="T14" fmla="*/ 30 w 36"/>
                <a:gd name="T15" fmla="*/ 29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29"/>
                  </a:lnTo>
                  <a:lnTo>
                    <a:pt x="0" y="41"/>
                  </a:lnTo>
                  <a:lnTo>
                    <a:pt x="0" y="53"/>
                  </a:lnTo>
                  <a:lnTo>
                    <a:pt x="24" y="59"/>
                  </a:lnTo>
                  <a:close/>
                  <a:moveTo>
                    <a:pt x="30" y="29"/>
                  </a:moveTo>
                  <a:lnTo>
                    <a:pt x="36" y="18"/>
                  </a:lnTo>
                  <a:lnTo>
                    <a:pt x="36" y="6"/>
                  </a:lnTo>
                  <a:lnTo>
                    <a:pt x="12" y="0"/>
                  </a:lnTo>
                  <a:lnTo>
                    <a:pt x="12" y="12"/>
                  </a:lnTo>
                  <a:lnTo>
                    <a:pt x="6" y="18"/>
                  </a:lnTo>
                  <a:lnTo>
                    <a:pt x="30"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37"/>
            <p:cNvSpPr>
              <a:spLocks noEditPoints="1"/>
            </p:cNvSpPr>
            <p:nvPr/>
          </p:nvSpPr>
          <p:spPr bwMode="auto">
            <a:xfrm>
              <a:off x="3756" y="1966"/>
              <a:ext cx="30" cy="30"/>
            </a:xfrm>
            <a:custGeom>
              <a:avLst/>
              <a:gdLst>
                <a:gd name="T0" fmla="*/ 24 w 30"/>
                <a:gd name="T1" fmla="*/ 30 h 30"/>
                <a:gd name="T2" fmla="*/ 30 w 30"/>
                <a:gd name="T3" fmla="*/ 24 h 30"/>
                <a:gd name="T4" fmla="*/ 30 w 30"/>
                <a:gd name="T5" fmla="*/ 12 h 30"/>
                <a:gd name="T6" fmla="*/ 6 w 30"/>
                <a:gd name="T7" fmla="*/ 0 h 30"/>
                <a:gd name="T8" fmla="*/ 6 w 30"/>
                <a:gd name="T9" fmla="*/ 12 h 30"/>
                <a:gd name="T10" fmla="*/ 0 w 30"/>
                <a:gd name="T11" fmla="*/ 24 h 30"/>
                <a:gd name="T12" fmla="*/ 24 w 30"/>
                <a:gd name="T13" fmla="*/ 30 h 30"/>
                <a:gd name="T14" fmla="*/ 30 w 30"/>
                <a:gd name="T15" fmla="*/ 12 h 30"/>
                <a:gd name="T16" fmla="*/ 30 w 30"/>
                <a:gd name="T17" fmla="*/ 12 h 30"/>
                <a:gd name="T18" fmla="*/ 6 w 30"/>
                <a:gd name="T19" fmla="*/ 0 h 30"/>
                <a:gd name="T20" fmla="*/ 6 w 30"/>
                <a:gd name="T21" fmla="*/ 0 h 30"/>
                <a:gd name="T22" fmla="*/ 30 w 30"/>
                <a:gd name="T23" fmla="*/ 12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30">
                  <a:moveTo>
                    <a:pt x="24" y="30"/>
                  </a:moveTo>
                  <a:lnTo>
                    <a:pt x="30" y="24"/>
                  </a:lnTo>
                  <a:lnTo>
                    <a:pt x="30" y="12"/>
                  </a:lnTo>
                  <a:lnTo>
                    <a:pt x="6" y="0"/>
                  </a:lnTo>
                  <a:lnTo>
                    <a:pt x="6" y="12"/>
                  </a:lnTo>
                  <a:lnTo>
                    <a:pt x="0" y="24"/>
                  </a:lnTo>
                  <a:lnTo>
                    <a:pt x="24" y="30"/>
                  </a:lnTo>
                  <a:close/>
                  <a:moveTo>
                    <a:pt x="30" y="12"/>
                  </a:moveTo>
                  <a:lnTo>
                    <a:pt x="30" y="12"/>
                  </a:lnTo>
                  <a:lnTo>
                    <a:pt x="6" y="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8"/>
            <p:cNvSpPr>
              <a:spLocks noEditPoints="1"/>
            </p:cNvSpPr>
            <p:nvPr/>
          </p:nvSpPr>
          <p:spPr bwMode="auto">
            <a:xfrm>
              <a:off x="3762" y="1936"/>
              <a:ext cx="36" cy="36"/>
            </a:xfrm>
            <a:custGeom>
              <a:avLst/>
              <a:gdLst>
                <a:gd name="T0" fmla="*/ 0 w 36"/>
                <a:gd name="T1" fmla="*/ 30 h 36"/>
                <a:gd name="T2" fmla="*/ 0 w 36"/>
                <a:gd name="T3" fmla="*/ 30 h 36"/>
                <a:gd name="T4" fmla="*/ 0 w 36"/>
                <a:gd name="T5" fmla="*/ 30 h 36"/>
                <a:gd name="T6" fmla="*/ 12 w 36"/>
                <a:gd name="T7" fmla="*/ 36 h 36"/>
                <a:gd name="T8" fmla="*/ 0 w 36"/>
                <a:gd name="T9" fmla="*/ 30 h 36"/>
                <a:gd name="T10" fmla="*/ 30 w 36"/>
                <a:gd name="T11" fmla="*/ 30 h 36"/>
                <a:gd name="T12" fmla="*/ 30 w 36"/>
                <a:gd name="T13" fmla="*/ 18 h 36"/>
                <a:gd name="T14" fmla="*/ 36 w 36"/>
                <a:gd name="T15" fmla="*/ 6 h 36"/>
                <a:gd name="T16" fmla="*/ 12 w 36"/>
                <a:gd name="T17" fmla="*/ 0 h 36"/>
                <a:gd name="T18" fmla="*/ 6 w 36"/>
                <a:gd name="T19" fmla="*/ 12 h 36"/>
                <a:gd name="T20" fmla="*/ 6 w 36"/>
                <a:gd name="T21" fmla="*/ 24 h 36"/>
                <a:gd name="T22" fmla="*/ 30 w 36"/>
                <a:gd name="T23" fmla="*/ 3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36">
                  <a:moveTo>
                    <a:pt x="0" y="30"/>
                  </a:moveTo>
                  <a:lnTo>
                    <a:pt x="0" y="30"/>
                  </a:lnTo>
                  <a:lnTo>
                    <a:pt x="12" y="36"/>
                  </a:lnTo>
                  <a:lnTo>
                    <a:pt x="0" y="30"/>
                  </a:lnTo>
                  <a:close/>
                  <a:moveTo>
                    <a:pt x="30" y="30"/>
                  </a:moveTo>
                  <a:lnTo>
                    <a:pt x="30" y="18"/>
                  </a:lnTo>
                  <a:lnTo>
                    <a:pt x="36" y="6"/>
                  </a:lnTo>
                  <a:lnTo>
                    <a:pt x="12" y="0"/>
                  </a:lnTo>
                  <a:lnTo>
                    <a:pt x="6" y="12"/>
                  </a:lnTo>
                  <a:lnTo>
                    <a:pt x="6" y="24"/>
                  </a:lnTo>
                  <a:lnTo>
                    <a:pt x="30"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9"/>
            <p:cNvSpPr>
              <a:spLocks noEditPoints="1"/>
            </p:cNvSpPr>
            <p:nvPr/>
          </p:nvSpPr>
          <p:spPr bwMode="auto">
            <a:xfrm>
              <a:off x="3774" y="1870"/>
              <a:ext cx="41" cy="60"/>
            </a:xfrm>
            <a:custGeom>
              <a:avLst/>
              <a:gdLst>
                <a:gd name="T0" fmla="*/ 24 w 41"/>
                <a:gd name="T1" fmla="*/ 60 h 60"/>
                <a:gd name="T2" fmla="*/ 30 w 41"/>
                <a:gd name="T3" fmla="*/ 54 h 60"/>
                <a:gd name="T4" fmla="*/ 30 w 41"/>
                <a:gd name="T5" fmla="*/ 42 h 60"/>
                <a:gd name="T6" fmla="*/ 12 w 41"/>
                <a:gd name="T7" fmla="*/ 36 h 60"/>
                <a:gd name="T8" fmla="*/ 6 w 41"/>
                <a:gd name="T9" fmla="*/ 48 h 60"/>
                <a:gd name="T10" fmla="*/ 0 w 41"/>
                <a:gd name="T11" fmla="*/ 54 h 60"/>
                <a:gd name="T12" fmla="*/ 24 w 41"/>
                <a:gd name="T13" fmla="*/ 60 h 60"/>
                <a:gd name="T14" fmla="*/ 35 w 41"/>
                <a:gd name="T15" fmla="*/ 30 h 60"/>
                <a:gd name="T16" fmla="*/ 41 w 41"/>
                <a:gd name="T17" fmla="*/ 24 h 60"/>
                <a:gd name="T18" fmla="*/ 41 w 41"/>
                <a:gd name="T19" fmla="*/ 12 h 60"/>
                <a:gd name="T20" fmla="*/ 24 w 41"/>
                <a:gd name="T21" fmla="*/ 0 h 60"/>
                <a:gd name="T22" fmla="*/ 18 w 41"/>
                <a:gd name="T23" fmla="*/ 12 h 60"/>
                <a:gd name="T24" fmla="*/ 12 w 41"/>
                <a:gd name="T25" fmla="*/ 24 h 60"/>
                <a:gd name="T26" fmla="*/ 35 w 41"/>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60">
                  <a:moveTo>
                    <a:pt x="24" y="60"/>
                  </a:moveTo>
                  <a:lnTo>
                    <a:pt x="30" y="54"/>
                  </a:lnTo>
                  <a:lnTo>
                    <a:pt x="30" y="42"/>
                  </a:lnTo>
                  <a:lnTo>
                    <a:pt x="12" y="36"/>
                  </a:lnTo>
                  <a:lnTo>
                    <a:pt x="6" y="48"/>
                  </a:lnTo>
                  <a:lnTo>
                    <a:pt x="0" y="54"/>
                  </a:lnTo>
                  <a:lnTo>
                    <a:pt x="24" y="60"/>
                  </a:lnTo>
                  <a:close/>
                  <a:moveTo>
                    <a:pt x="35" y="30"/>
                  </a:moveTo>
                  <a:lnTo>
                    <a:pt x="41" y="24"/>
                  </a:lnTo>
                  <a:lnTo>
                    <a:pt x="41" y="12"/>
                  </a:lnTo>
                  <a:lnTo>
                    <a:pt x="24" y="0"/>
                  </a:lnTo>
                  <a:lnTo>
                    <a:pt x="18" y="12"/>
                  </a:lnTo>
                  <a:lnTo>
                    <a:pt x="12" y="24"/>
                  </a:lnTo>
                  <a:lnTo>
                    <a:pt x="35"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0"/>
            <p:cNvSpPr>
              <a:spLocks noEditPoints="1"/>
            </p:cNvSpPr>
            <p:nvPr/>
          </p:nvSpPr>
          <p:spPr bwMode="auto">
            <a:xfrm>
              <a:off x="3798" y="1811"/>
              <a:ext cx="41" cy="59"/>
            </a:xfrm>
            <a:custGeom>
              <a:avLst/>
              <a:gdLst>
                <a:gd name="T0" fmla="*/ 23 w 41"/>
                <a:gd name="T1" fmla="*/ 59 h 59"/>
                <a:gd name="T2" fmla="*/ 29 w 41"/>
                <a:gd name="T3" fmla="*/ 47 h 59"/>
                <a:gd name="T4" fmla="*/ 29 w 41"/>
                <a:gd name="T5" fmla="*/ 35 h 59"/>
                <a:gd name="T6" fmla="*/ 11 w 41"/>
                <a:gd name="T7" fmla="*/ 29 h 59"/>
                <a:gd name="T8" fmla="*/ 6 w 41"/>
                <a:gd name="T9" fmla="*/ 41 h 59"/>
                <a:gd name="T10" fmla="*/ 0 w 41"/>
                <a:gd name="T11" fmla="*/ 47 h 59"/>
                <a:gd name="T12" fmla="*/ 23 w 41"/>
                <a:gd name="T13" fmla="*/ 59 h 59"/>
                <a:gd name="T14" fmla="*/ 35 w 41"/>
                <a:gd name="T15" fmla="*/ 29 h 59"/>
                <a:gd name="T16" fmla="*/ 41 w 41"/>
                <a:gd name="T17" fmla="*/ 17 h 59"/>
                <a:gd name="T18" fmla="*/ 41 w 41"/>
                <a:gd name="T19" fmla="*/ 5 h 59"/>
                <a:gd name="T20" fmla="*/ 23 w 41"/>
                <a:gd name="T21" fmla="*/ 0 h 59"/>
                <a:gd name="T22" fmla="*/ 17 w 41"/>
                <a:gd name="T23" fmla="*/ 11 h 59"/>
                <a:gd name="T24" fmla="*/ 11 w 41"/>
                <a:gd name="T25" fmla="*/ 17 h 59"/>
                <a:gd name="T26" fmla="*/ 35 w 41"/>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23" y="59"/>
                  </a:moveTo>
                  <a:lnTo>
                    <a:pt x="29" y="47"/>
                  </a:lnTo>
                  <a:lnTo>
                    <a:pt x="29" y="35"/>
                  </a:lnTo>
                  <a:lnTo>
                    <a:pt x="11" y="29"/>
                  </a:lnTo>
                  <a:lnTo>
                    <a:pt x="6" y="41"/>
                  </a:lnTo>
                  <a:lnTo>
                    <a:pt x="0" y="47"/>
                  </a:lnTo>
                  <a:lnTo>
                    <a:pt x="23" y="59"/>
                  </a:lnTo>
                  <a:close/>
                  <a:moveTo>
                    <a:pt x="35" y="29"/>
                  </a:moveTo>
                  <a:lnTo>
                    <a:pt x="41" y="17"/>
                  </a:lnTo>
                  <a:lnTo>
                    <a:pt x="41" y="5"/>
                  </a:lnTo>
                  <a:lnTo>
                    <a:pt x="23" y="0"/>
                  </a:lnTo>
                  <a:lnTo>
                    <a:pt x="17" y="11"/>
                  </a:lnTo>
                  <a:lnTo>
                    <a:pt x="11" y="17"/>
                  </a:lnTo>
                  <a:lnTo>
                    <a:pt x="35"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1"/>
            <p:cNvSpPr>
              <a:spLocks noEditPoints="1"/>
            </p:cNvSpPr>
            <p:nvPr/>
          </p:nvSpPr>
          <p:spPr bwMode="auto">
            <a:xfrm>
              <a:off x="3821" y="1745"/>
              <a:ext cx="48" cy="60"/>
            </a:xfrm>
            <a:custGeom>
              <a:avLst/>
              <a:gdLst>
                <a:gd name="T0" fmla="*/ 24 w 48"/>
                <a:gd name="T1" fmla="*/ 60 h 60"/>
                <a:gd name="T2" fmla="*/ 30 w 48"/>
                <a:gd name="T3" fmla="*/ 54 h 60"/>
                <a:gd name="T4" fmla="*/ 36 w 48"/>
                <a:gd name="T5" fmla="*/ 42 h 60"/>
                <a:gd name="T6" fmla="*/ 12 w 48"/>
                <a:gd name="T7" fmla="*/ 30 h 60"/>
                <a:gd name="T8" fmla="*/ 6 w 48"/>
                <a:gd name="T9" fmla="*/ 42 h 60"/>
                <a:gd name="T10" fmla="*/ 0 w 48"/>
                <a:gd name="T11" fmla="*/ 54 h 60"/>
                <a:gd name="T12" fmla="*/ 24 w 48"/>
                <a:gd name="T13" fmla="*/ 60 h 60"/>
                <a:gd name="T14" fmla="*/ 36 w 48"/>
                <a:gd name="T15" fmla="*/ 30 h 60"/>
                <a:gd name="T16" fmla="*/ 42 w 48"/>
                <a:gd name="T17" fmla="*/ 24 h 60"/>
                <a:gd name="T18" fmla="*/ 48 w 48"/>
                <a:gd name="T19" fmla="*/ 12 h 60"/>
                <a:gd name="T20" fmla="*/ 24 w 48"/>
                <a:gd name="T21" fmla="*/ 0 h 60"/>
                <a:gd name="T22" fmla="*/ 24 w 48"/>
                <a:gd name="T23" fmla="*/ 12 h 60"/>
                <a:gd name="T24" fmla="*/ 18 w 48"/>
                <a:gd name="T25" fmla="*/ 24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6" y="42"/>
                  </a:lnTo>
                  <a:lnTo>
                    <a:pt x="12" y="30"/>
                  </a:lnTo>
                  <a:lnTo>
                    <a:pt x="6" y="42"/>
                  </a:lnTo>
                  <a:lnTo>
                    <a:pt x="0" y="54"/>
                  </a:lnTo>
                  <a:lnTo>
                    <a:pt x="24" y="60"/>
                  </a:lnTo>
                  <a:close/>
                  <a:moveTo>
                    <a:pt x="36" y="30"/>
                  </a:moveTo>
                  <a:lnTo>
                    <a:pt x="42" y="24"/>
                  </a:lnTo>
                  <a:lnTo>
                    <a:pt x="48" y="12"/>
                  </a:lnTo>
                  <a:lnTo>
                    <a:pt x="24" y="0"/>
                  </a:lnTo>
                  <a:lnTo>
                    <a:pt x="24" y="12"/>
                  </a:lnTo>
                  <a:lnTo>
                    <a:pt x="18" y="24"/>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2"/>
            <p:cNvSpPr>
              <a:spLocks noEditPoints="1"/>
            </p:cNvSpPr>
            <p:nvPr/>
          </p:nvSpPr>
          <p:spPr bwMode="auto">
            <a:xfrm>
              <a:off x="3851" y="1685"/>
              <a:ext cx="48" cy="60"/>
            </a:xfrm>
            <a:custGeom>
              <a:avLst/>
              <a:gdLst>
                <a:gd name="T0" fmla="*/ 24 w 48"/>
                <a:gd name="T1" fmla="*/ 60 h 60"/>
                <a:gd name="T2" fmla="*/ 30 w 48"/>
                <a:gd name="T3" fmla="*/ 54 h 60"/>
                <a:gd name="T4" fmla="*/ 30 w 48"/>
                <a:gd name="T5" fmla="*/ 42 h 60"/>
                <a:gd name="T6" fmla="*/ 12 w 48"/>
                <a:gd name="T7" fmla="*/ 30 h 60"/>
                <a:gd name="T8" fmla="*/ 6 w 48"/>
                <a:gd name="T9" fmla="*/ 42 h 60"/>
                <a:gd name="T10" fmla="*/ 0 w 48"/>
                <a:gd name="T11" fmla="*/ 48 h 60"/>
                <a:gd name="T12" fmla="*/ 24 w 48"/>
                <a:gd name="T13" fmla="*/ 60 h 60"/>
                <a:gd name="T14" fmla="*/ 36 w 48"/>
                <a:gd name="T15" fmla="*/ 30 h 60"/>
                <a:gd name="T16" fmla="*/ 42 w 48"/>
                <a:gd name="T17" fmla="*/ 24 h 60"/>
                <a:gd name="T18" fmla="*/ 48 w 48"/>
                <a:gd name="T19" fmla="*/ 12 h 60"/>
                <a:gd name="T20" fmla="*/ 30 w 48"/>
                <a:gd name="T21" fmla="*/ 0 h 60"/>
                <a:gd name="T22" fmla="*/ 24 w 48"/>
                <a:gd name="T23" fmla="*/ 12 h 60"/>
                <a:gd name="T24" fmla="*/ 18 w 48"/>
                <a:gd name="T25" fmla="*/ 18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0" y="42"/>
                  </a:lnTo>
                  <a:lnTo>
                    <a:pt x="12" y="30"/>
                  </a:lnTo>
                  <a:lnTo>
                    <a:pt x="6" y="42"/>
                  </a:lnTo>
                  <a:lnTo>
                    <a:pt x="0" y="48"/>
                  </a:lnTo>
                  <a:lnTo>
                    <a:pt x="24" y="60"/>
                  </a:lnTo>
                  <a:close/>
                  <a:moveTo>
                    <a:pt x="36" y="30"/>
                  </a:moveTo>
                  <a:lnTo>
                    <a:pt x="42" y="24"/>
                  </a:lnTo>
                  <a:lnTo>
                    <a:pt x="48" y="12"/>
                  </a:lnTo>
                  <a:lnTo>
                    <a:pt x="30" y="0"/>
                  </a:lnTo>
                  <a:lnTo>
                    <a:pt x="24" y="12"/>
                  </a:lnTo>
                  <a:lnTo>
                    <a:pt x="18" y="18"/>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3"/>
            <p:cNvSpPr>
              <a:spLocks noEditPoints="1"/>
            </p:cNvSpPr>
            <p:nvPr/>
          </p:nvSpPr>
          <p:spPr bwMode="auto">
            <a:xfrm>
              <a:off x="3881" y="1625"/>
              <a:ext cx="54" cy="60"/>
            </a:xfrm>
            <a:custGeom>
              <a:avLst/>
              <a:gdLst>
                <a:gd name="T0" fmla="*/ 24 w 54"/>
                <a:gd name="T1" fmla="*/ 60 h 60"/>
                <a:gd name="T2" fmla="*/ 30 w 54"/>
                <a:gd name="T3" fmla="*/ 54 h 60"/>
                <a:gd name="T4" fmla="*/ 36 w 54"/>
                <a:gd name="T5" fmla="*/ 42 h 60"/>
                <a:gd name="T6" fmla="*/ 12 w 54"/>
                <a:gd name="T7" fmla="*/ 30 h 60"/>
                <a:gd name="T8" fmla="*/ 6 w 54"/>
                <a:gd name="T9" fmla="*/ 42 h 60"/>
                <a:gd name="T10" fmla="*/ 0 w 54"/>
                <a:gd name="T11" fmla="*/ 48 h 60"/>
                <a:gd name="T12" fmla="*/ 24 w 54"/>
                <a:gd name="T13" fmla="*/ 60 h 60"/>
                <a:gd name="T14" fmla="*/ 42 w 54"/>
                <a:gd name="T15" fmla="*/ 30 h 60"/>
                <a:gd name="T16" fmla="*/ 48 w 54"/>
                <a:gd name="T17" fmla="*/ 24 h 60"/>
                <a:gd name="T18" fmla="*/ 54 w 54"/>
                <a:gd name="T19" fmla="*/ 12 h 60"/>
                <a:gd name="T20" fmla="*/ 30 w 54"/>
                <a:gd name="T21" fmla="*/ 0 h 60"/>
                <a:gd name="T22" fmla="*/ 24 w 54"/>
                <a:gd name="T23" fmla="*/ 12 h 60"/>
                <a:gd name="T24" fmla="*/ 18 w 54"/>
                <a:gd name="T25" fmla="*/ 18 h 60"/>
                <a:gd name="T26" fmla="*/ 42 w 54"/>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60">
                  <a:moveTo>
                    <a:pt x="24" y="60"/>
                  </a:moveTo>
                  <a:lnTo>
                    <a:pt x="30" y="54"/>
                  </a:lnTo>
                  <a:lnTo>
                    <a:pt x="36" y="42"/>
                  </a:lnTo>
                  <a:lnTo>
                    <a:pt x="12" y="30"/>
                  </a:lnTo>
                  <a:lnTo>
                    <a:pt x="6" y="42"/>
                  </a:lnTo>
                  <a:lnTo>
                    <a:pt x="0" y="48"/>
                  </a:lnTo>
                  <a:lnTo>
                    <a:pt x="24" y="60"/>
                  </a:lnTo>
                  <a:close/>
                  <a:moveTo>
                    <a:pt x="42" y="30"/>
                  </a:moveTo>
                  <a:lnTo>
                    <a:pt x="48" y="24"/>
                  </a:lnTo>
                  <a:lnTo>
                    <a:pt x="54" y="12"/>
                  </a:lnTo>
                  <a:lnTo>
                    <a:pt x="30" y="0"/>
                  </a:lnTo>
                  <a:lnTo>
                    <a:pt x="24" y="12"/>
                  </a:lnTo>
                  <a:lnTo>
                    <a:pt x="18" y="18"/>
                  </a:lnTo>
                  <a:lnTo>
                    <a:pt x="42"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4"/>
            <p:cNvSpPr>
              <a:spLocks/>
            </p:cNvSpPr>
            <p:nvPr/>
          </p:nvSpPr>
          <p:spPr bwMode="auto">
            <a:xfrm>
              <a:off x="3917" y="1596"/>
              <a:ext cx="36" cy="35"/>
            </a:xfrm>
            <a:custGeom>
              <a:avLst/>
              <a:gdLst>
                <a:gd name="T0" fmla="*/ 24 w 36"/>
                <a:gd name="T1" fmla="*/ 35 h 35"/>
                <a:gd name="T2" fmla="*/ 30 w 36"/>
                <a:gd name="T3" fmla="*/ 29 h 35"/>
                <a:gd name="T4" fmla="*/ 36 w 36"/>
                <a:gd name="T5" fmla="*/ 17 h 35"/>
                <a:gd name="T6" fmla="*/ 18 w 36"/>
                <a:gd name="T7" fmla="*/ 0 h 35"/>
                <a:gd name="T8" fmla="*/ 12 w 36"/>
                <a:gd name="T9" fmla="*/ 11 h 35"/>
                <a:gd name="T10" fmla="*/ 0 w 36"/>
                <a:gd name="T11" fmla="*/ 23 h 35"/>
                <a:gd name="T12" fmla="*/ 24 w 36"/>
                <a:gd name="T13" fmla="*/ 3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35">
                  <a:moveTo>
                    <a:pt x="24" y="35"/>
                  </a:moveTo>
                  <a:lnTo>
                    <a:pt x="30" y="29"/>
                  </a:lnTo>
                  <a:lnTo>
                    <a:pt x="36" y="17"/>
                  </a:lnTo>
                  <a:lnTo>
                    <a:pt x="18" y="0"/>
                  </a:lnTo>
                  <a:lnTo>
                    <a:pt x="12" y="11"/>
                  </a:lnTo>
                  <a:lnTo>
                    <a:pt x="0" y="23"/>
                  </a:lnTo>
                  <a:lnTo>
                    <a:pt x="24" y="3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Rectangle 45"/>
            <p:cNvSpPr>
              <a:spLocks noChangeArrowheads="1"/>
            </p:cNvSpPr>
            <p:nvPr/>
          </p:nvSpPr>
          <p:spPr bwMode="auto">
            <a:xfrm>
              <a:off x="4366" y="1231"/>
              <a:ext cx="66"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Freeform 46"/>
            <p:cNvSpPr>
              <a:spLocks noEditPoints="1"/>
            </p:cNvSpPr>
            <p:nvPr/>
          </p:nvSpPr>
          <p:spPr bwMode="auto">
            <a:xfrm>
              <a:off x="4354" y="837"/>
              <a:ext cx="24" cy="418"/>
            </a:xfrm>
            <a:custGeom>
              <a:avLst/>
              <a:gdLst>
                <a:gd name="T0" fmla="*/ 24 w 24"/>
                <a:gd name="T1" fmla="*/ 406 h 418"/>
                <a:gd name="T2" fmla="*/ 24 w 24"/>
                <a:gd name="T3" fmla="*/ 0 h 418"/>
                <a:gd name="T4" fmla="*/ 0 w 24"/>
                <a:gd name="T5" fmla="*/ 0 h 418"/>
                <a:gd name="T6" fmla="*/ 0 w 24"/>
                <a:gd name="T7" fmla="*/ 406 h 418"/>
                <a:gd name="T8" fmla="*/ 24 w 24"/>
                <a:gd name="T9" fmla="*/ 406 h 418"/>
                <a:gd name="T10" fmla="*/ 0 w 24"/>
                <a:gd name="T11" fmla="*/ 406 h 418"/>
                <a:gd name="T12" fmla="*/ 0 w 24"/>
                <a:gd name="T13" fmla="*/ 418 h 418"/>
                <a:gd name="T14" fmla="*/ 12 w 24"/>
                <a:gd name="T15" fmla="*/ 418 h 418"/>
                <a:gd name="T16" fmla="*/ 12 w 24"/>
                <a:gd name="T17" fmla="*/ 406 h 418"/>
                <a:gd name="T18" fmla="*/ 0 w 24"/>
                <a:gd name="T19" fmla="*/ 406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24" y="406"/>
                  </a:moveTo>
                  <a:lnTo>
                    <a:pt x="24" y="0"/>
                  </a:lnTo>
                  <a:lnTo>
                    <a:pt x="0" y="0"/>
                  </a:lnTo>
                  <a:lnTo>
                    <a:pt x="0" y="406"/>
                  </a:lnTo>
                  <a:lnTo>
                    <a:pt x="24" y="406"/>
                  </a:lnTo>
                  <a:close/>
                  <a:moveTo>
                    <a:pt x="0" y="406"/>
                  </a:moveTo>
                  <a:lnTo>
                    <a:pt x="0" y="418"/>
                  </a:lnTo>
                  <a:lnTo>
                    <a:pt x="12" y="418"/>
                  </a:lnTo>
                  <a:lnTo>
                    <a:pt x="12" y="406"/>
                  </a:lnTo>
                  <a:lnTo>
                    <a:pt x="0" y="40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47"/>
            <p:cNvSpPr>
              <a:spLocks noEditPoints="1"/>
            </p:cNvSpPr>
            <p:nvPr/>
          </p:nvSpPr>
          <p:spPr bwMode="auto">
            <a:xfrm>
              <a:off x="4354" y="825"/>
              <a:ext cx="78" cy="24"/>
            </a:xfrm>
            <a:custGeom>
              <a:avLst/>
              <a:gdLst>
                <a:gd name="T0" fmla="*/ 12 w 78"/>
                <a:gd name="T1" fmla="*/ 24 h 24"/>
                <a:gd name="T2" fmla="*/ 78 w 78"/>
                <a:gd name="T3" fmla="*/ 24 h 24"/>
                <a:gd name="T4" fmla="*/ 78 w 78"/>
                <a:gd name="T5" fmla="*/ 0 h 24"/>
                <a:gd name="T6" fmla="*/ 12 w 78"/>
                <a:gd name="T7" fmla="*/ 0 h 24"/>
                <a:gd name="T8" fmla="*/ 12 w 78"/>
                <a:gd name="T9" fmla="*/ 24 h 24"/>
                <a:gd name="T10" fmla="*/ 12 w 78"/>
                <a:gd name="T11" fmla="*/ 0 h 24"/>
                <a:gd name="T12" fmla="*/ 0 w 78"/>
                <a:gd name="T13" fmla="*/ 0 h 24"/>
                <a:gd name="T14" fmla="*/ 0 w 78"/>
                <a:gd name="T15" fmla="*/ 12 h 24"/>
                <a:gd name="T16" fmla="*/ 12 w 78"/>
                <a:gd name="T17" fmla="*/ 12 h 24"/>
                <a:gd name="T18" fmla="*/ 12 w 7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24">
                  <a:moveTo>
                    <a:pt x="12" y="24"/>
                  </a:moveTo>
                  <a:lnTo>
                    <a:pt x="78" y="24"/>
                  </a:lnTo>
                  <a:lnTo>
                    <a:pt x="78"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48"/>
            <p:cNvSpPr>
              <a:spLocks/>
            </p:cNvSpPr>
            <p:nvPr/>
          </p:nvSpPr>
          <p:spPr bwMode="auto">
            <a:xfrm>
              <a:off x="4366" y="825"/>
              <a:ext cx="71" cy="72"/>
            </a:xfrm>
            <a:custGeom>
              <a:avLst/>
              <a:gdLst>
                <a:gd name="T0" fmla="*/ 0 w 71"/>
                <a:gd name="T1" fmla="*/ 18 h 72"/>
                <a:gd name="T2" fmla="*/ 54 w 71"/>
                <a:gd name="T3" fmla="*/ 72 h 72"/>
                <a:gd name="T4" fmla="*/ 71 w 71"/>
                <a:gd name="T5" fmla="*/ 54 h 72"/>
                <a:gd name="T6" fmla="*/ 18 w 71"/>
                <a:gd name="T7" fmla="*/ 0 h 72"/>
                <a:gd name="T8" fmla="*/ 0 w 71"/>
                <a:gd name="T9" fmla="*/ 18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2">
                  <a:moveTo>
                    <a:pt x="0" y="18"/>
                  </a:moveTo>
                  <a:lnTo>
                    <a:pt x="54" y="72"/>
                  </a:lnTo>
                  <a:lnTo>
                    <a:pt x="71" y="54"/>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9"/>
            <p:cNvSpPr>
              <a:spLocks/>
            </p:cNvSpPr>
            <p:nvPr/>
          </p:nvSpPr>
          <p:spPr bwMode="auto">
            <a:xfrm>
              <a:off x="4396" y="825"/>
              <a:ext cx="41" cy="42"/>
            </a:xfrm>
            <a:custGeom>
              <a:avLst/>
              <a:gdLst>
                <a:gd name="T0" fmla="*/ 0 w 41"/>
                <a:gd name="T1" fmla="*/ 18 h 42"/>
                <a:gd name="T2" fmla="*/ 24 w 41"/>
                <a:gd name="T3" fmla="*/ 42 h 42"/>
                <a:gd name="T4" fmla="*/ 41 w 41"/>
                <a:gd name="T5" fmla="*/ 30 h 42"/>
                <a:gd name="T6" fmla="*/ 18 w 41"/>
                <a:gd name="T7" fmla="*/ 0 h 42"/>
                <a:gd name="T8" fmla="*/ 0 w 41"/>
                <a:gd name="T9" fmla="*/ 18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2">
                  <a:moveTo>
                    <a:pt x="0" y="18"/>
                  </a:moveTo>
                  <a:lnTo>
                    <a:pt x="24" y="42"/>
                  </a:lnTo>
                  <a:lnTo>
                    <a:pt x="41" y="3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0"/>
            <p:cNvSpPr>
              <a:spLocks/>
            </p:cNvSpPr>
            <p:nvPr/>
          </p:nvSpPr>
          <p:spPr bwMode="auto">
            <a:xfrm>
              <a:off x="4360" y="927"/>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1"/>
            <p:cNvSpPr>
              <a:spLocks/>
            </p:cNvSpPr>
            <p:nvPr/>
          </p:nvSpPr>
          <p:spPr bwMode="auto">
            <a:xfrm>
              <a:off x="4360" y="873"/>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2"/>
            <p:cNvSpPr>
              <a:spLocks/>
            </p:cNvSpPr>
            <p:nvPr/>
          </p:nvSpPr>
          <p:spPr bwMode="auto">
            <a:xfrm>
              <a:off x="4360" y="980"/>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3"/>
            <p:cNvSpPr>
              <a:spLocks/>
            </p:cNvSpPr>
            <p:nvPr/>
          </p:nvSpPr>
          <p:spPr bwMode="auto">
            <a:xfrm>
              <a:off x="4360" y="897"/>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4"/>
            <p:cNvSpPr>
              <a:spLocks/>
            </p:cNvSpPr>
            <p:nvPr/>
          </p:nvSpPr>
          <p:spPr bwMode="auto">
            <a:xfrm>
              <a:off x="4360" y="843"/>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5"/>
            <p:cNvSpPr>
              <a:spLocks/>
            </p:cNvSpPr>
            <p:nvPr/>
          </p:nvSpPr>
          <p:spPr bwMode="auto">
            <a:xfrm>
              <a:off x="4360" y="951"/>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6"/>
            <p:cNvSpPr>
              <a:spLocks/>
            </p:cNvSpPr>
            <p:nvPr/>
          </p:nvSpPr>
          <p:spPr bwMode="auto">
            <a:xfrm>
              <a:off x="4360" y="1004"/>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7"/>
            <p:cNvSpPr>
              <a:spLocks/>
            </p:cNvSpPr>
            <p:nvPr/>
          </p:nvSpPr>
          <p:spPr bwMode="auto">
            <a:xfrm>
              <a:off x="4360" y="1034"/>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8"/>
            <p:cNvSpPr>
              <a:spLocks/>
            </p:cNvSpPr>
            <p:nvPr/>
          </p:nvSpPr>
          <p:spPr bwMode="auto">
            <a:xfrm>
              <a:off x="4360" y="1142"/>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9"/>
            <p:cNvSpPr>
              <a:spLocks/>
            </p:cNvSpPr>
            <p:nvPr/>
          </p:nvSpPr>
          <p:spPr bwMode="auto">
            <a:xfrm>
              <a:off x="4360" y="1088"/>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60"/>
            <p:cNvSpPr>
              <a:spLocks/>
            </p:cNvSpPr>
            <p:nvPr/>
          </p:nvSpPr>
          <p:spPr bwMode="auto">
            <a:xfrm>
              <a:off x="4360" y="1195"/>
              <a:ext cx="54" cy="54"/>
            </a:xfrm>
            <a:custGeom>
              <a:avLst/>
              <a:gdLst>
                <a:gd name="T0" fmla="*/ 0 w 54"/>
                <a:gd name="T1" fmla="*/ 18 h 54"/>
                <a:gd name="T2" fmla="*/ 36 w 54"/>
                <a:gd name="T3" fmla="*/ 54 h 54"/>
                <a:gd name="T4" fmla="*/ 54 w 54"/>
                <a:gd name="T5" fmla="*/ 36 h 54"/>
                <a:gd name="T6" fmla="*/ 18 w 54"/>
                <a:gd name="T7" fmla="*/ 0 h 54"/>
                <a:gd name="T8" fmla="*/ 0 w 54"/>
                <a:gd name="T9" fmla="*/ 1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0" y="18"/>
                  </a:moveTo>
                  <a:lnTo>
                    <a:pt x="36" y="54"/>
                  </a:lnTo>
                  <a:lnTo>
                    <a:pt x="54" y="3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61"/>
            <p:cNvSpPr>
              <a:spLocks/>
            </p:cNvSpPr>
            <p:nvPr/>
          </p:nvSpPr>
          <p:spPr bwMode="auto">
            <a:xfrm>
              <a:off x="4360" y="1112"/>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62"/>
            <p:cNvSpPr>
              <a:spLocks/>
            </p:cNvSpPr>
            <p:nvPr/>
          </p:nvSpPr>
          <p:spPr bwMode="auto">
            <a:xfrm>
              <a:off x="4360" y="1058"/>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3"/>
            <p:cNvSpPr>
              <a:spLocks/>
            </p:cNvSpPr>
            <p:nvPr/>
          </p:nvSpPr>
          <p:spPr bwMode="auto">
            <a:xfrm>
              <a:off x="4360" y="1166"/>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64"/>
            <p:cNvSpPr>
              <a:spLocks/>
            </p:cNvSpPr>
            <p:nvPr/>
          </p:nvSpPr>
          <p:spPr bwMode="auto">
            <a:xfrm>
              <a:off x="4360" y="1219"/>
              <a:ext cx="30" cy="30"/>
            </a:xfrm>
            <a:custGeom>
              <a:avLst/>
              <a:gdLst>
                <a:gd name="T0" fmla="*/ 0 w 30"/>
                <a:gd name="T1" fmla="*/ 18 h 30"/>
                <a:gd name="T2" fmla="*/ 12 w 30"/>
                <a:gd name="T3" fmla="*/ 30 h 30"/>
                <a:gd name="T4" fmla="*/ 30 w 30"/>
                <a:gd name="T5" fmla="*/ 12 h 30"/>
                <a:gd name="T6" fmla="*/ 18 w 30"/>
                <a:gd name="T7" fmla="*/ 0 h 30"/>
                <a:gd name="T8" fmla="*/ 0 w 30"/>
                <a:gd name="T9" fmla="*/ 1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0" y="18"/>
                  </a:moveTo>
                  <a:lnTo>
                    <a:pt x="12" y="30"/>
                  </a:lnTo>
                  <a:lnTo>
                    <a:pt x="30" y="12"/>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Rectangle 65"/>
            <p:cNvSpPr>
              <a:spLocks noChangeArrowheads="1"/>
            </p:cNvSpPr>
            <p:nvPr/>
          </p:nvSpPr>
          <p:spPr bwMode="auto">
            <a:xfrm>
              <a:off x="4156" y="825"/>
              <a:ext cx="60"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 name="Freeform 66"/>
            <p:cNvSpPr>
              <a:spLocks noEditPoints="1"/>
            </p:cNvSpPr>
            <p:nvPr/>
          </p:nvSpPr>
          <p:spPr bwMode="auto">
            <a:xfrm>
              <a:off x="4204" y="825"/>
              <a:ext cx="24" cy="418"/>
            </a:xfrm>
            <a:custGeom>
              <a:avLst/>
              <a:gdLst>
                <a:gd name="T0" fmla="*/ 0 w 24"/>
                <a:gd name="T1" fmla="*/ 12 h 418"/>
                <a:gd name="T2" fmla="*/ 0 w 24"/>
                <a:gd name="T3" fmla="*/ 418 h 418"/>
                <a:gd name="T4" fmla="*/ 24 w 24"/>
                <a:gd name="T5" fmla="*/ 418 h 418"/>
                <a:gd name="T6" fmla="*/ 24 w 24"/>
                <a:gd name="T7" fmla="*/ 12 h 418"/>
                <a:gd name="T8" fmla="*/ 0 w 24"/>
                <a:gd name="T9" fmla="*/ 12 h 418"/>
                <a:gd name="T10" fmla="*/ 24 w 24"/>
                <a:gd name="T11" fmla="*/ 12 h 418"/>
                <a:gd name="T12" fmla="*/ 24 w 24"/>
                <a:gd name="T13" fmla="*/ 0 h 418"/>
                <a:gd name="T14" fmla="*/ 12 w 24"/>
                <a:gd name="T15" fmla="*/ 0 h 418"/>
                <a:gd name="T16" fmla="*/ 12 w 24"/>
                <a:gd name="T17" fmla="*/ 12 h 418"/>
                <a:gd name="T18" fmla="*/ 24 w 24"/>
                <a:gd name="T19" fmla="*/ 12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0" y="12"/>
                  </a:moveTo>
                  <a:lnTo>
                    <a:pt x="0" y="418"/>
                  </a:lnTo>
                  <a:lnTo>
                    <a:pt x="24" y="418"/>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7"/>
            <p:cNvSpPr>
              <a:spLocks noEditPoints="1"/>
            </p:cNvSpPr>
            <p:nvPr/>
          </p:nvSpPr>
          <p:spPr bwMode="auto">
            <a:xfrm>
              <a:off x="4156" y="1231"/>
              <a:ext cx="72" cy="24"/>
            </a:xfrm>
            <a:custGeom>
              <a:avLst/>
              <a:gdLst>
                <a:gd name="T0" fmla="*/ 60 w 72"/>
                <a:gd name="T1" fmla="*/ 0 h 24"/>
                <a:gd name="T2" fmla="*/ 0 w 72"/>
                <a:gd name="T3" fmla="*/ 0 h 24"/>
                <a:gd name="T4" fmla="*/ 0 w 72"/>
                <a:gd name="T5" fmla="*/ 24 h 24"/>
                <a:gd name="T6" fmla="*/ 60 w 72"/>
                <a:gd name="T7" fmla="*/ 24 h 24"/>
                <a:gd name="T8" fmla="*/ 60 w 72"/>
                <a:gd name="T9" fmla="*/ 0 h 24"/>
                <a:gd name="T10" fmla="*/ 60 w 72"/>
                <a:gd name="T11" fmla="*/ 24 h 24"/>
                <a:gd name="T12" fmla="*/ 72 w 72"/>
                <a:gd name="T13" fmla="*/ 24 h 24"/>
                <a:gd name="T14" fmla="*/ 72 w 72"/>
                <a:gd name="T15" fmla="*/ 12 h 24"/>
                <a:gd name="T16" fmla="*/ 60 w 72"/>
                <a:gd name="T17" fmla="*/ 12 h 24"/>
                <a:gd name="T18" fmla="*/ 60 w 7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4">
                  <a:moveTo>
                    <a:pt x="60" y="0"/>
                  </a:moveTo>
                  <a:lnTo>
                    <a:pt x="0" y="0"/>
                  </a:lnTo>
                  <a:lnTo>
                    <a:pt x="0" y="24"/>
                  </a:lnTo>
                  <a:lnTo>
                    <a:pt x="60" y="24"/>
                  </a:lnTo>
                  <a:lnTo>
                    <a:pt x="60" y="0"/>
                  </a:lnTo>
                  <a:close/>
                  <a:moveTo>
                    <a:pt x="60" y="24"/>
                  </a:moveTo>
                  <a:lnTo>
                    <a:pt x="72" y="24"/>
                  </a:lnTo>
                  <a:lnTo>
                    <a:pt x="72" y="12"/>
                  </a:lnTo>
                  <a:lnTo>
                    <a:pt x="60" y="12"/>
                  </a:lnTo>
                  <a:lnTo>
                    <a:pt x="6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8"/>
            <p:cNvSpPr>
              <a:spLocks/>
            </p:cNvSpPr>
            <p:nvPr/>
          </p:nvSpPr>
          <p:spPr bwMode="auto">
            <a:xfrm>
              <a:off x="4150" y="1184"/>
              <a:ext cx="66" cy="65"/>
            </a:xfrm>
            <a:custGeom>
              <a:avLst/>
              <a:gdLst>
                <a:gd name="T0" fmla="*/ 66 w 66"/>
                <a:gd name="T1" fmla="*/ 47 h 65"/>
                <a:gd name="T2" fmla="*/ 18 w 66"/>
                <a:gd name="T3" fmla="*/ 0 h 65"/>
                <a:gd name="T4" fmla="*/ 0 w 66"/>
                <a:gd name="T5" fmla="*/ 11 h 65"/>
                <a:gd name="T6" fmla="*/ 54 w 66"/>
                <a:gd name="T7" fmla="*/ 65 h 65"/>
                <a:gd name="T8" fmla="*/ 66 w 66"/>
                <a:gd name="T9" fmla="*/ 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66" y="47"/>
                  </a:moveTo>
                  <a:lnTo>
                    <a:pt x="18" y="0"/>
                  </a:lnTo>
                  <a:lnTo>
                    <a:pt x="0" y="11"/>
                  </a:lnTo>
                  <a:lnTo>
                    <a:pt x="54" y="65"/>
                  </a:lnTo>
                  <a:lnTo>
                    <a:pt x="66" y="4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69"/>
            <p:cNvSpPr>
              <a:spLocks/>
            </p:cNvSpPr>
            <p:nvPr/>
          </p:nvSpPr>
          <p:spPr bwMode="auto">
            <a:xfrm>
              <a:off x="4150" y="1207"/>
              <a:ext cx="42" cy="42"/>
            </a:xfrm>
            <a:custGeom>
              <a:avLst/>
              <a:gdLst>
                <a:gd name="T0" fmla="*/ 42 w 42"/>
                <a:gd name="T1" fmla="*/ 24 h 42"/>
                <a:gd name="T2" fmla="*/ 18 w 42"/>
                <a:gd name="T3" fmla="*/ 0 h 42"/>
                <a:gd name="T4" fmla="*/ 0 w 42"/>
                <a:gd name="T5" fmla="*/ 18 h 42"/>
                <a:gd name="T6" fmla="*/ 24 w 42"/>
                <a:gd name="T7" fmla="*/ 42 h 42"/>
                <a:gd name="T8" fmla="*/ 42 w 42"/>
                <a:gd name="T9" fmla="*/ 24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2">
                  <a:moveTo>
                    <a:pt x="42" y="24"/>
                  </a:moveTo>
                  <a:lnTo>
                    <a:pt x="18" y="0"/>
                  </a:lnTo>
                  <a:lnTo>
                    <a:pt x="0" y="18"/>
                  </a:lnTo>
                  <a:lnTo>
                    <a:pt x="24" y="42"/>
                  </a:lnTo>
                  <a:lnTo>
                    <a:pt x="42"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70"/>
            <p:cNvSpPr>
              <a:spLocks/>
            </p:cNvSpPr>
            <p:nvPr/>
          </p:nvSpPr>
          <p:spPr bwMode="auto">
            <a:xfrm>
              <a:off x="4150" y="1076"/>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71"/>
            <p:cNvSpPr>
              <a:spLocks/>
            </p:cNvSpPr>
            <p:nvPr/>
          </p:nvSpPr>
          <p:spPr bwMode="auto">
            <a:xfrm>
              <a:off x="4150" y="1130"/>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2"/>
            <p:cNvSpPr>
              <a:spLocks/>
            </p:cNvSpPr>
            <p:nvPr/>
          </p:nvSpPr>
          <p:spPr bwMode="auto">
            <a:xfrm>
              <a:off x="4150" y="1022"/>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73"/>
            <p:cNvSpPr>
              <a:spLocks/>
            </p:cNvSpPr>
            <p:nvPr/>
          </p:nvSpPr>
          <p:spPr bwMode="auto">
            <a:xfrm>
              <a:off x="4150" y="1100"/>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74"/>
            <p:cNvSpPr>
              <a:spLocks/>
            </p:cNvSpPr>
            <p:nvPr/>
          </p:nvSpPr>
          <p:spPr bwMode="auto">
            <a:xfrm>
              <a:off x="4150" y="1154"/>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5"/>
            <p:cNvSpPr>
              <a:spLocks/>
            </p:cNvSpPr>
            <p:nvPr/>
          </p:nvSpPr>
          <p:spPr bwMode="auto">
            <a:xfrm>
              <a:off x="4150" y="1046"/>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6"/>
            <p:cNvSpPr>
              <a:spLocks/>
            </p:cNvSpPr>
            <p:nvPr/>
          </p:nvSpPr>
          <p:spPr bwMode="auto">
            <a:xfrm>
              <a:off x="4150" y="992"/>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77"/>
            <p:cNvSpPr>
              <a:spLocks/>
            </p:cNvSpPr>
            <p:nvPr/>
          </p:nvSpPr>
          <p:spPr bwMode="auto">
            <a:xfrm>
              <a:off x="4150" y="969"/>
              <a:ext cx="78" cy="77"/>
            </a:xfrm>
            <a:custGeom>
              <a:avLst/>
              <a:gdLst>
                <a:gd name="T0" fmla="*/ 78 w 78"/>
                <a:gd name="T1" fmla="*/ 59 h 77"/>
                <a:gd name="T2" fmla="*/ 18 w 78"/>
                <a:gd name="T3" fmla="*/ 0 h 77"/>
                <a:gd name="T4" fmla="*/ 0 w 78"/>
                <a:gd name="T5" fmla="*/ 11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1"/>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78"/>
            <p:cNvSpPr>
              <a:spLocks/>
            </p:cNvSpPr>
            <p:nvPr/>
          </p:nvSpPr>
          <p:spPr bwMode="auto">
            <a:xfrm>
              <a:off x="4150" y="861"/>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79"/>
            <p:cNvSpPr>
              <a:spLocks/>
            </p:cNvSpPr>
            <p:nvPr/>
          </p:nvSpPr>
          <p:spPr bwMode="auto">
            <a:xfrm>
              <a:off x="4150" y="915"/>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0"/>
            <p:cNvSpPr>
              <a:spLocks/>
            </p:cNvSpPr>
            <p:nvPr/>
          </p:nvSpPr>
          <p:spPr bwMode="auto">
            <a:xfrm>
              <a:off x="4174" y="825"/>
              <a:ext cx="54" cy="60"/>
            </a:xfrm>
            <a:custGeom>
              <a:avLst/>
              <a:gdLst>
                <a:gd name="T0" fmla="*/ 54 w 54"/>
                <a:gd name="T1" fmla="*/ 42 h 60"/>
                <a:gd name="T2" fmla="*/ 12 w 54"/>
                <a:gd name="T3" fmla="*/ 0 h 60"/>
                <a:gd name="T4" fmla="*/ 0 w 54"/>
                <a:gd name="T5" fmla="*/ 18 h 60"/>
                <a:gd name="T6" fmla="*/ 36 w 54"/>
                <a:gd name="T7" fmla="*/ 60 h 60"/>
                <a:gd name="T8" fmla="*/ 54 w 54"/>
                <a:gd name="T9" fmla="*/ 42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0">
                  <a:moveTo>
                    <a:pt x="54" y="42"/>
                  </a:moveTo>
                  <a:lnTo>
                    <a:pt x="12" y="0"/>
                  </a:lnTo>
                  <a:lnTo>
                    <a:pt x="0" y="18"/>
                  </a:lnTo>
                  <a:lnTo>
                    <a:pt x="36" y="60"/>
                  </a:lnTo>
                  <a:lnTo>
                    <a:pt x="54" y="4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1"/>
            <p:cNvSpPr>
              <a:spLocks/>
            </p:cNvSpPr>
            <p:nvPr/>
          </p:nvSpPr>
          <p:spPr bwMode="auto">
            <a:xfrm>
              <a:off x="4150" y="885"/>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2"/>
            <p:cNvSpPr>
              <a:spLocks/>
            </p:cNvSpPr>
            <p:nvPr/>
          </p:nvSpPr>
          <p:spPr bwMode="auto">
            <a:xfrm>
              <a:off x="4150" y="939"/>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3"/>
            <p:cNvSpPr>
              <a:spLocks/>
            </p:cNvSpPr>
            <p:nvPr/>
          </p:nvSpPr>
          <p:spPr bwMode="auto">
            <a:xfrm>
              <a:off x="4150" y="831"/>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4"/>
            <p:cNvSpPr>
              <a:spLocks/>
            </p:cNvSpPr>
            <p:nvPr/>
          </p:nvSpPr>
          <p:spPr bwMode="auto">
            <a:xfrm>
              <a:off x="4198" y="825"/>
              <a:ext cx="30" cy="30"/>
            </a:xfrm>
            <a:custGeom>
              <a:avLst/>
              <a:gdLst>
                <a:gd name="T0" fmla="*/ 30 w 30"/>
                <a:gd name="T1" fmla="*/ 12 h 30"/>
                <a:gd name="T2" fmla="*/ 18 w 30"/>
                <a:gd name="T3" fmla="*/ 0 h 30"/>
                <a:gd name="T4" fmla="*/ 0 w 30"/>
                <a:gd name="T5" fmla="*/ 18 h 30"/>
                <a:gd name="T6" fmla="*/ 12 w 30"/>
                <a:gd name="T7" fmla="*/ 30 h 30"/>
                <a:gd name="T8" fmla="*/ 30 w 30"/>
                <a:gd name="T9" fmla="*/ 1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30" y="12"/>
                  </a:moveTo>
                  <a:lnTo>
                    <a:pt x="18" y="0"/>
                  </a:lnTo>
                  <a:lnTo>
                    <a:pt x="0" y="18"/>
                  </a:lnTo>
                  <a:lnTo>
                    <a:pt x="12" y="3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5"/>
            <p:cNvSpPr>
              <a:spLocks/>
            </p:cNvSpPr>
            <p:nvPr/>
          </p:nvSpPr>
          <p:spPr bwMode="auto">
            <a:xfrm>
              <a:off x="3947" y="1375"/>
              <a:ext cx="365" cy="232"/>
            </a:xfrm>
            <a:custGeom>
              <a:avLst/>
              <a:gdLst>
                <a:gd name="T0" fmla="*/ 18 w 365"/>
                <a:gd name="T1" fmla="*/ 232 h 232"/>
                <a:gd name="T2" fmla="*/ 54 w 365"/>
                <a:gd name="T3" fmla="*/ 185 h 232"/>
                <a:gd name="T4" fmla="*/ 96 w 365"/>
                <a:gd name="T5" fmla="*/ 143 h 232"/>
                <a:gd name="T6" fmla="*/ 132 w 365"/>
                <a:gd name="T7" fmla="*/ 107 h 232"/>
                <a:gd name="T8" fmla="*/ 174 w 365"/>
                <a:gd name="T9" fmla="*/ 77 h 232"/>
                <a:gd name="T10" fmla="*/ 221 w 365"/>
                <a:gd name="T11" fmla="*/ 53 h 232"/>
                <a:gd name="T12" fmla="*/ 269 w 365"/>
                <a:gd name="T13" fmla="*/ 35 h 232"/>
                <a:gd name="T14" fmla="*/ 317 w 365"/>
                <a:gd name="T15" fmla="*/ 29 h 232"/>
                <a:gd name="T16" fmla="*/ 365 w 365"/>
                <a:gd name="T17" fmla="*/ 23 h 232"/>
                <a:gd name="T18" fmla="*/ 365 w 365"/>
                <a:gd name="T19" fmla="*/ 0 h 232"/>
                <a:gd name="T20" fmla="*/ 311 w 365"/>
                <a:gd name="T21" fmla="*/ 6 h 232"/>
                <a:gd name="T22" fmla="*/ 257 w 365"/>
                <a:gd name="T23" fmla="*/ 18 h 232"/>
                <a:gd name="T24" fmla="*/ 209 w 365"/>
                <a:gd name="T25" fmla="*/ 35 h 232"/>
                <a:gd name="T26" fmla="*/ 162 w 365"/>
                <a:gd name="T27" fmla="*/ 59 h 232"/>
                <a:gd name="T28" fmla="*/ 120 w 365"/>
                <a:gd name="T29" fmla="*/ 89 h 232"/>
                <a:gd name="T30" fmla="*/ 78 w 365"/>
                <a:gd name="T31" fmla="*/ 131 h 232"/>
                <a:gd name="T32" fmla="*/ 0 w 365"/>
                <a:gd name="T33" fmla="*/ 221 h 232"/>
                <a:gd name="T34" fmla="*/ 18 w 365"/>
                <a:gd name="T35" fmla="*/ 232 h 2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5" h="232">
                  <a:moveTo>
                    <a:pt x="18" y="232"/>
                  </a:moveTo>
                  <a:lnTo>
                    <a:pt x="54" y="185"/>
                  </a:lnTo>
                  <a:lnTo>
                    <a:pt x="96" y="143"/>
                  </a:lnTo>
                  <a:lnTo>
                    <a:pt x="132" y="107"/>
                  </a:lnTo>
                  <a:lnTo>
                    <a:pt x="174" y="77"/>
                  </a:lnTo>
                  <a:lnTo>
                    <a:pt x="221" y="53"/>
                  </a:lnTo>
                  <a:lnTo>
                    <a:pt x="269" y="35"/>
                  </a:lnTo>
                  <a:lnTo>
                    <a:pt x="317" y="29"/>
                  </a:lnTo>
                  <a:lnTo>
                    <a:pt x="365" y="23"/>
                  </a:lnTo>
                  <a:lnTo>
                    <a:pt x="365" y="0"/>
                  </a:lnTo>
                  <a:lnTo>
                    <a:pt x="311" y="6"/>
                  </a:lnTo>
                  <a:lnTo>
                    <a:pt x="257" y="18"/>
                  </a:lnTo>
                  <a:lnTo>
                    <a:pt x="209" y="35"/>
                  </a:lnTo>
                  <a:lnTo>
                    <a:pt x="162" y="59"/>
                  </a:lnTo>
                  <a:lnTo>
                    <a:pt x="120" y="89"/>
                  </a:lnTo>
                  <a:lnTo>
                    <a:pt x="78" y="131"/>
                  </a:lnTo>
                  <a:lnTo>
                    <a:pt x="0" y="221"/>
                  </a:lnTo>
                  <a:lnTo>
                    <a:pt x="18" y="23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6"/>
            <p:cNvSpPr>
              <a:spLocks noEditPoints="1"/>
            </p:cNvSpPr>
            <p:nvPr/>
          </p:nvSpPr>
          <p:spPr bwMode="auto">
            <a:xfrm>
              <a:off x="4312" y="1375"/>
              <a:ext cx="389" cy="268"/>
            </a:xfrm>
            <a:custGeom>
              <a:avLst/>
              <a:gdLst>
                <a:gd name="T0" fmla="*/ 0 w 389"/>
                <a:gd name="T1" fmla="*/ 23 h 268"/>
                <a:gd name="T2" fmla="*/ 54 w 389"/>
                <a:gd name="T3" fmla="*/ 29 h 268"/>
                <a:gd name="T4" fmla="*/ 102 w 389"/>
                <a:gd name="T5" fmla="*/ 41 h 268"/>
                <a:gd name="T6" fmla="*/ 149 w 389"/>
                <a:gd name="T7" fmla="*/ 59 h 268"/>
                <a:gd name="T8" fmla="*/ 197 w 389"/>
                <a:gd name="T9" fmla="*/ 89 h 268"/>
                <a:gd name="T10" fmla="*/ 239 w 389"/>
                <a:gd name="T11" fmla="*/ 125 h 268"/>
                <a:gd name="T12" fmla="*/ 287 w 389"/>
                <a:gd name="T13" fmla="*/ 167 h 268"/>
                <a:gd name="T14" fmla="*/ 329 w 389"/>
                <a:gd name="T15" fmla="*/ 215 h 268"/>
                <a:gd name="T16" fmla="*/ 371 w 389"/>
                <a:gd name="T17" fmla="*/ 268 h 268"/>
                <a:gd name="T18" fmla="*/ 389 w 389"/>
                <a:gd name="T19" fmla="*/ 250 h 268"/>
                <a:gd name="T20" fmla="*/ 347 w 389"/>
                <a:gd name="T21" fmla="*/ 197 h 268"/>
                <a:gd name="T22" fmla="*/ 305 w 389"/>
                <a:gd name="T23" fmla="*/ 149 h 268"/>
                <a:gd name="T24" fmla="*/ 257 w 389"/>
                <a:gd name="T25" fmla="*/ 101 h 268"/>
                <a:gd name="T26" fmla="*/ 209 w 389"/>
                <a:gd name="T27" fmla="*/ 65 h 268"/>
                <a:gd name="T28" fmla="*/ 161 w 389"/>
                <a:gd name="T29" fmla="*/ 35 h 268"/>
                <a:gd name="T30" fmla="*/ 108 w 389"/>
                <a:gd name="T31" fmla="*/ 18 h 268"/>
                <a:gd name="T32" fmla="*/ 60 w 389"/>
                <a:gd name="T33" fmla="*/ 6 h 268"/>
                <a:gd name="T34" fmla="*/ 0 w 389"/>
                <a:gd name="T35" fmla="*/ 0 h 268"/>
                <a:gd name="T36" fmla="*/ 0 w 389"/>
                <a:gd name="T37" fmla="*/ 23 h 268"/>
                <a:gd name="T38" fmla="*/ 0 w 389"/>
                <a:gd name="T39" fmla="*/ 0 h 268"/>
                <a:gd name="T40" fmla="*/ 0 w 389"/>
                <a:gd name="T41" fmla="*/ 0 h 268"/>
                <a:gd name="T42" fmla="*/ 0 w 389"/>
                <a:gd name="T43" fmla="*/ 12 h 268"/>
                <a:gd name="T44" fmla="*/ 0 w 389"/>
                <a:gd name="T45" fmla="*/ 0 h 2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89" h="268">
                  <a:moveTo>
                    <a:pt x="0" y="23"/>
                  </a:moveTo>
                  <a:lnTo>
                    <a:pt x="54" y="29"/>
                  </a:lnTo>
                  <a:lnTo>
                    <a:pt x="102" y="41"/>
                  </a:lnTo>
                  <a:lnTo>
                    <a:pt x="149" y="59"/>
                  </a:lnTo>
                  <a:lnTo>
                    <a:pt x="197" y="89"/>
                  </a:lnTo>
                  <a:lnTo>
                    <a:pt x="239" y="125"/>
                  </a:lnTo>
                  <a:lnTo>
                    <a:pt x="287" y="167"/>
                  </a:lnTo>
                  <a:lnTo>
                    <a:pt x="329" y="215"/>
                  </a:lnTo>
                  <a:lnTo>
                    <a:pt x="371" y="268"/>
                  </a:lnTo>
                  <a:lnTo>
                    <a:pt x="389" y="250"/>
                  </a:lnTo>
                  <a:lnTo>
                    <a:pt x="347" y="197"/>
                  </a:lnTo>
                  <a:lnTo>
                    <a:pt x="305" y="149"/>
                  </a:lnTo>
                  <a:lnTo>
                    <a:pt x="257" y="101"/>
                  </a:lnTo>
                  <a:lnTo>
                    <a:pt x="209" y="65"/>
                  </a:lnTo>
                  <a:lnTo>
                    <a:pt x="161" y="35"/>
                  </a:lnTo>
                  <a:lnTo>
                    <a:pt x="108" y="18"/>
                  </a:lnTo>
                  <a:lnTo>
                    <a:pt x="60" y="6"/>
                  </a:lnTo>
                  <a:lnTo>
                    <a:pt x="0" y="0"/>
                  </a:lnTo>
                  <a:lnTo>
                    <a:pt x="0" y="23"/>
                  </a:lnTo>
                  <a:close/>
                  <a:moveTo>
                    <a:pt x="0" y="0"/>
                  </a:moveTo>
                  <a:lnTo>
                    <a:pt x="0" y="0"/>
                  </a:lnTo>
                  <a:lnTo>
                    <a:pt x="0" y="12"/>
                  </a:lnTo>
                  <a:lnTo>
                    <a:pt x="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87"/>
            <p:cNvSpPr>
              <a:spLocks noEditPoints="1"/>
            </p:cNvSpPr>
            <p:nvPr/>
          </p:nvSpPr>
          <p:spPr bwMode="auto">
            <a:xfrm>
              <a:off x="4683" y="1625"/>
              <a:ext cx="71" cy="96"/>
            </a:xfrm>
            <a:custGeom>
              <a:avLst/>
              <a:gdLst>
                <a:gd name="T0" fmla="*/ 0 w 71"/>
                <a:gd name="T1" fmla="*/ 18 h 96"/>
                <a:gd name="T2" fmla="*/ 24 w 71"/>
                <a:gd name="T3" fmla="*/ 54 h 96"/>
                <a:gd name="T4" fmla="*/ 48 w 71"/>
                <a:gd name="T5" fmla="*/ 96 h 96"/>
                <a:gd name="T6" fmla="*/ 71 w 71"/>
                <a:gd name="T7" fmla="*/ 84 h 96"/>
                <a:gd name="T8" fmla="*/ 48 w 71"/>
                <a:gd name="T9" fmla="*/ 42 h 96"/>
                <a:gd name="T10" fmla="*/ 18 w 71"/>
                <a:gd name="T11" fmla="*/ 0 h 96"/>
                <a:gd name="T12" fmla="*/ 0 w 71"/>
                <a:gd name="T13" fmla="*/ 18 h 96"/>
                <a:gd name="T14" fmla="*/ 0 w 71"/>
                <a:gd name="T15" fmla="*/ 18 h 96"/>
                <a:gd name="T16" fmla="*/ 0 w 71"/>
                <a:gd name="T17" fmla="*/ 18 h 96"/>
                <a:gd name="T18" fmla="*/ 0 w 71"/>
                <a:gd name="T19" fmla="*/ 18 h 96"/>
                <a:gd name="T20" fmla="*/ 6 w 71"/>
                <a:gd name="T21" fmla="*/ 6 h 96"/>
                <a:gd name="T22" fmla="*/ 0 w 71"/>
                <a:gd name="T23" fmla="*/ 18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 h="96">
                  <a:moveTo>
                    <a:pt x="0" y="18"/>
                  </a:moveTo>
                  <a:lnTo>
                    <a:pt x="24" y="54"/>
                  </a:lnTo>
                  <a:lnTo>
                    <a:pt x="48" y="96"/>
                  </a:lnTo>
                  <a:lnTo>
                    <a:pt x="71" y="84"/>
                  </a:lnTo>
                  <a:lnTo>
                    <a:pt x="48" y="42"/>
                  </a:lnTo>
                  <a:lnTo>
                    <a:pt x="18" y="0"/>
                  </a:lnTo>
                  <a:lnTo>
                    <a:pt x="0" y="18"/>
                  </a:lnTo>
                  <a:close/>
                  <a:moveTo>
                    <a:pt x="0" y="18"/>
                  </a:moveTo>
                  <a:lnTo>
                    <a:pt x="0" y="18"/>
                  </a:lnTo>
                  <a:lnTo>
                    <a:pt x="6" y="6"/>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8"/>
            <p:cNvSpPr>
              <a:spLocks noEditPoints="1"/>
            </p:cNvSpPr>
            <p:nvPr/>
          </p:nvSpPr>
          <p:spPr bwMode="auto">
            <a:xfrm>
              <a:off x="4731" y="1709"/>
              <a:ext cx="89" cy="119"/>
            </a:xfrm>
            <a:custGeom>
              <a:avLst/>
              <a:gdLst>
                <a:gd name="T0" fmla="*/ 0 w 89"/>
                <a:gd name="T1" fmla="*/ 12 h 119"/>
                <a:gd name="T2" fmla="*/ 18 w 89"/>
                <a:gd name="T3" fmla="*/ 42 h 119"/>
                <a:gd name="T4" fmla="*/ 35 w 89"/>
                <a:gd name="T5" fmla="*/ 66 h 119"/>
                <a:gd name="T6" fmla="*/ 53 w 89"/>
                <a:gd name="T7" fmla="*/ 96 h 119"/>
                <a:gd name="T8" fmla="*/ 71 w 89"/>
                <a:gd name="T9" fmla="*/ 119 h 119"/>
                <a:gd name="T10" fmla="*/ 89 w 89"/>
                <a:gd name="T11" fmla="*/ 113 h 119"/>
                <a:gd name="T12" fmla="*/ 59 w 89"/>
                <a:gd name="T13" fmla="*/ 54 h 119"/>
                <a:gd name="T14" fmla="*/ 23 w 89"/>
                <a:gd name="T15" fmla="*/ 0 h 119"/>
                <a:gd name="T16" fmla="*/ 0 w 89"/>
                <a:gd name="T17" fmla="*/ 12 h 119"/>
                <a:gd name="T18" fmla="*/ 23 w 89"/>
                <a:gd name="T19" fmla="*/ 0 h 119"/>
                <a:gd name="T20" fmla="*/ 23 w 89"/>
                <a:gd name="T21" fmla="*/ 0 h 119"/>
                <a:gd name="T22" fmla="*/ 23 w 89"/>
                <a:gd name="T23" fmla="*/ 0 h 119"/>
                <a:gd name="T24" fmla="*/ 12 w 89"/>
                <a:gd name="T25" fmla="*/ 6 h 119"/>
                <a:gd name="T26" fmla="*/ 23 w 89"/>
                <a:gd name="T27" fmla="*/ 0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119">
                  <a:moveTo>
                    <a:pt x="0" y="12"/>
                  </a:moveTo>
                  <a:lnTo>
                    <a:pt x="18" y="42"/>
                  </a:lnTo>
                  <a:lnTo>
                    <a:pt x="35" y="66"/>
                  </a:lnTo>
                  <a:lnTo>
                    <a:pt x="53" y="96"/>
                  </a:lnTo>
                  <a:lnTo>
                    <a:pt x="71" y="119"/>
                  </a:lnTo>
                  <a:lnTo>
                    <a:pt x="89" y="113"/>
                  </a:lnTo>
                  <a:lnTo>
                    <a:pt x="59" y="54"/>
                  </a:lnTo>
                  <a:lnTo>
                    <a:pt x="23" y="0"/>
                  </a:lnTo>
                  <a:lnTo>
                    <a:pt x="0" y="12"/>
                  </a:lnTo>
                  <a:close/>
                  <a:moveTo>
                    <a:pt x="23" y="0"/>
                  </a:moveTo>
                  <a:lnTo>
                    <a:pt x="23" y="0"/>
                  </a:lnTo>
                  <a:lnTo>
                    <a:pt x="12" y="6"/>
                  </a:lnTo>
                  <a:lnTo>
                    <a:pt x="2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89"/>
            <p:cNvSpPr>
              <a:spLocks noEditPoints="1"/>
            </p:cNvSpPr>
            <p:nvPr/>
          </p:nvSpPr>
          <p:spPr bwMode="auto">
            <a:xfrm>
              <a:off x="4802" y="1822"/>
              <a:ext cx="156" cy="705"/>
            </a:xfrm>
            <a:custGeom>
              <a:avLst/>
              <a:gdLst>
                <a:gd name="T0" fmla="*/ 0 w 156"/>
                <a:gd name="T1" fmla="*/ 6 h 705"/>
                <a:gd name="T2" fmla="*/ 54 w 156"/>
                <a:gd name="T3" fmla="*/ 162 h 705"/>
                <a:gd name="T4" fmla="*/ 96 w 156"/>
                <a:gd name="T5" fmla="*/ 329 h 705"/>
                <a:gd name="T6" fmla="*/ 126 w 156"/>
                <a:gd name="T7" fmla="*/ 514 h 705"/>
                <a:gd name="T8" fmla="*/ 132 w 156"/>
                <a:gd name="T9" fmla="*/ 705 h 705"/>
                <a:gd name="T10" fmla="*/ 156 w 156"/>
                <a:gd name="T11" fmla="*/ 705 h 705"/>
                <a:gd name="T12" fmla="*/ 144 w 156"/>
                <a:gd name="T13" fmla="*/ 508 h 705"/>
                <a:gd name="T14" fmla="*/ 120 w 156"/>
                <a:gd name="T15" fmla="*/ 323 h 705"/>
                <a:gd name="T16" fmla="*/ 78 w 156"/>
                <a:gd name="T17" fmla="*/ 156 h 705"/>
                <a:gd name="T18" fmla="*/ 18 w 156"/>
                <a:gd name="T19" fmla="*/ 0 h 705"/>
                <a:gd name="T20" fmla="*/ 0 w 156"/>
                <a:gd name="T21" fmla="*/ 6 h 705"/>
                <a:gd name="T22" fmla="*/ 0 w 156"/>
                <a:gd name="T23" fmla="*/ 6 h 705"/>
                <a:gd name="T24" fmla="*/ 0 w 156"/>
                <a:gd name="T25" fmla="*/ 6 h 705"/>
                <a:gd name="T26" fmla="*/ 0 w 156"/>
                <a:gd name="T27" fmla="*/ 6 h 705"/>
                <a:gd name="T28" fmla="*/ 6 w 156"/>
                <a:gd name="T29" fmla="*/ 0 h 705"/>
                <a:gd name="T30" fmla="*/ 0 w 156"/>
                <a:gd name="T31" fmla="*/ 6 h 7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6" h="705">
                  <a:moveTo>
                    <a:pt x="0" y="6"/>
                  </a:moveTo>
                  <a:lnTo>
                    <a:pt x="54" y="162"/>
                  </a:lnTo>
                  <a:lnTo>
                    <a:pt x="96" y="329"/>
                  </a:lnTo>
                  <a:lnTo>
                    <a:pt x="126" y="514"/>
                  </a:lnTo>
                  <a:lnTo>
                    <a:pt x="132" y="705"/>
                  </a:lnTo>
                  <a:lnTo>
                    <a:pt x="156" y="705"/>
                  </a:lnTo>
                  <a:lnTo>
                    <a:pt x="144" y="508"/>
                  </a:lnTo>
                  <a:lnTo>
                    <a:pt x="120" y="323"/>
                  </a:lnTo>
                  <a:lnTo>
                    <a:pt x="78" y="156"/>
                  </a:lnTo>
                  <a:lnTo>
                    <a:pt x="18" y="0"/>
                  </a:lnTo>
                  <a:lnTo>
                    <a:pt x="0" y="6"/>
                  </a:lnTo>
                  <a:close/>
                  <a:moveTo>
                    <a:pt x="0" y="6"/>
                  </a:moveTo>
                  <a:lnTo>
                    <a:pt x="0" y="6"/>
                  </a:lnTo>
                  <a:lnTo>
                    <a:pt x="6" y="0"/>
                  </a:lnTo>
                  <a:lnTo>
                    <a:pt x="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0"/>
            <p:cNvSpPr>
              <a:spLocks noEditPoints="1"/>
            </p:cNvSpPr>
            <p:nvPr/>
          </p:nvSpPr>
          <p:spPr bwMode="auto">
            <a:xfrm>
              <a:off x="4838" y="2527"/>
              <a:ext cx="120" cy="603"/>
            </a:xfrm>
            <a:custGeom>
              <a:avLst/>
              <a:gdLst>
                <a:gd name="T0" fmla="*/ 96 w 120"/>
                <a:gd name="T1" fmla="*/ 0 h 603"/>
                <a:gd name="T2" fmla="*/ 90 w 120"/>
                <a:gd name="T3" fmla="*/ 161 h 603"/>
                <a:gd name="T4" fmla="*/ 72 w 120"/>
                <a:gd name="T5" fmla="*/ 317 h 603"/>
                <a:gd name="T6" fmla="*/ 42 w 120"/>
                <a:gd name="T7" fmla="*/ 460 h 603"/>
                <a:gd name="T8" fmla="*/ 0 w 120"/>
                <a:gd name="T9" fmla="*/ 597 h 603"/>
                <a:gd name="T10" fmla="*/ 24 w 120"/>
                <a:gd name="T11" fmla="*/ 603 h 603"/>
                <a:gd name="T12" fmla="*/ 66 w 120"/>
                <a:gd name="T13" fmla="*/ 466 h 603"/>
                <a:gd name="T14" fmla="*/ 96 w 120"/>
                <a:gd name="T15" fmla="*/ 323 h 603"/>
                <a:gd name="T16" fmla="*/ 114 w 120"/>
                <a:gd name="T17" fmla="*/ 161 h 603"/>
                <a:gd name="T18" fmla="*/ 120 w 120"/>
                <a:gd name="T19" fmla="*/ 0 h 603"/>
                <a:gd name="T20" fmla="*/ 96 w 120"/>
                <a:gd name="T21" fmla="*/ 0 h 603"/>
                <a:gd name="T22" fmla="*/ 120 w 120"/>
                <a:gd name="T23" fmla="*/ 0 h 603"/>
                <a:gd name="T24" fmla="*/ 120 w 120"/>
                <a:gd name="T25" fmla="*/ 0 h 603"/>
                <a:gd name="T26" fmla="*/ 108 w 120"/>
                <a:gd name="T27" fmla="*/ 0 h 603"/>
                <a:gd name="T28" fmla="*/ 120 w 120"/>
                <a:gd name="T29" fmla="*/ 0 h 6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0" h="603">
                  <a:moveTo>
                    <a:pt x="96" y="0"/>
                  </a:moveTo>
                  <a:lnTo>
                    <a:pt x="90" y="161"/>
                  </a:lnTo>
                  <a:lnTo>
                    <a:pt x="72" y="317"/>
                  </a:lnTo>
                  <a:lnTo>
                    <a:pt x="42" y="460"/>
                  </a:lnTo>
                  <a:lnTo>
                    <a:pt x="0" y="597"/>
                  </a:lnTo>
                  <a:lnTo>
                    <a:pt x="24" y="603"/>
                  </a:lnTo>
                  <a:lnTo>
                    <a:pt x="66" y="466"/>
                  </a:lnTo>
                  <a:lnTo>
                    <a:pt x="96" y="323"/>
                  </a:lnTo>
                  <a:lnTo>
                    <a:pt x="114" y="161"/>
                  </a:lnTo>
                  <a:lnTo>
                    <a:pt x="120" y="0"/>
                  </a:lnTo>
                  <a:lnTo>
                    <a:pt x="96" y="0"/>
                  </a:lnTo>
                  <a:close/>
                  <a:moveTo>
                    <a:pt x="120" y="0"/>
                  </a:moveTo>
                  <a:lnTo>
                    <a:pt x="120" y="0"/>
                  </a:lnTo>
                  <a:lnTo>
                    <a:pt x="108" y="0"/>
                  </a:lnTo>
                  <a:lnTo>
                    <a:pt x="12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1"/>
            <p:cNvSpPr>
              <a:spLocks noEditPoints="1"/>
            </p:cNvSpPr>
            <p:nvPr/>
          </p:nvSpPr>
          <p:spPr bwMode="auto">
            <a:xfrm>
              <a:off x="4731" y="3124"/>
              <a:ext cx="131" cy="221"/>
            </a:xfrm>
            <a:custGeom>
              <a:avLst/>
              <a:gdLst>
                <a:gd name="T0" fmla="*/ 107 w 131"/>
                <a:gd name="T1" fmla="*/ 0 h 221"/>
                <a:gd name="T2" fmla="*/ 83 w 131"/>
                <a:gd name="T3" fmla="*/ 54 h 221"/>
                <a:gd name="T4" fmla="*/ 59 w 131"/>
                <a:gd name="T5" fmla="*/ 108 h 221"/>
                <a:gd name="T6" fmla="*/ 0 w 131"/>
                <a:gd name="T7" fmla="*/ 209 h 221"/>
                <a:gd name="T8" fmla="*/ 18 w 131"/>
                <a:gd name="T9" fmla="*/ 221 h 221"/>
                <a:gd name="T10" fmla="*/ 77 w 131"/>
                <a:gd name="T11" fmla="*/ 120 h 221"/>
                <a:gd name="T12" fmla="*/ 107 w 131"/>
                <a:gd name="T13" fmla="*/ 66 h 221"/>
                <a:gd name="T14" fmla="*/ 131 w 131"/>
                <a:gd name="T15" fmla="*/ 6 h 221"/>
                <a:gd name="T16" fmla="*/ 107 w 131"/>
                <a:gd name="T17" fmla="*/ 0 h 221"/>
                <a:gd name="T18" fmla="*/ 131 w 131"/>
                <a:gd name="T19" fmla="*/ 6 h 221"/>
                <a:gd name="T20" fmla="*/ 131 w 131"/>
                <a:gd name="T21" fmla="*/ 6 h 221"/>
                <a:gd name="T22" fmla="*/ 131 w 131"/>
                <a:gd name="T23" fmla="*/ 6 h 221"/>
                <a:gd name="T24" fmla="*/ 119 w 131"/>
                <a:gd name="T25" fmla="*/ 6 h 221"/>
                <a:gd name="T26" fmla="*/ 131 w 131"/>
                <a:gd name="T27" fmla="*/ 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221">
                  <a:moveTo>
                    <a:pt x="107" y="0"/>
                  </a:moveTo>
                  <a:lnTo>
                    <a:pt x="83" y="54"/>
                  </a:lnTo>
                  <a:lnTo>
                    <a:pt x="59" y="108"/>
                  </a:lnTo>
                  <a:lnTo>
                    <a:pt x="0" y="209"/>
                  </a:lnTo>
                  <a:lnTo>
                    <a:pt x="18" y="221"/>
                  </a:lnTo>
                  <a:lnTo>
                    <a:pt x="77" y="120"/>
                  </a:lnTo>
                  <a:lnTo>
                    <a:pt x="107" y="66"/>
                  </a:lnTo>
                  <a:lnTo>
                    <a:pt x="131" y="6"/>
                  </a:lnTo>
                  <a:lnTo>
                    <a:pt x="107" y="0"/>
                  </a:lnTo>
                  <a:close/>
                  <a:moveTo>
                    <a:pt x="131" y="6"/>
                  </a:moveTo>
                  <a:lnTo>
                    <a:pt x="131" y="6"/>
                  </a:lnTo>
                  <a:lnTo>
                    <a:pt x="119" y="6"/>
                  </a:lnTo>
                  <a:lnTo>
                    <a:pt x="131"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2"/>
            <p:cNvSpPr>
              <a:spLocks noEditPoints="1"/>
            </p:cNvSpPr>
            <p:nvPr/>
          </p:nvSpPr>
          <p:spPr bwMode="auto">
            <a:xfrm>
              <a:off x="4557" y="3333"/>
              <a:ext cx="192" cy="251"/>
            </a:xfrm>
            <a:custGeom>
              <a:avLst/>
              <a:gdLst>
                <a:gd name="T0" fmla="*/ 174 w 192"/>
                <a:gd name="T1" fmla="*/ 0 h 251"/>
                <a:gd name="T2" fmla="*/ 96 w 192"/>
                <a:gd name="T3" fmla="*/ 126 h 251"/>
                <a:gd name="T4" fmla="*/ 54 w 192"/>
                <a:gd name="T5" fmla="*/ 185 h 251"/>
                <a:gd name="T6" fmla="*/ 0 w 192"/>
                <a:gd name="T7" fmla="*/ 233 h 251"/>
                <a:gd name="T8" fmla="*/ 18 w 192"/>
                <a:gd name="T9" fmla="*/ 251 h 251"/>
                <a:gd name="T10" fmla="*/ 72 w 192"/>
                <a:gd name="T11" fmla="*/ 197 h 251"/>
                <a:gd name="T12" fmla="*/ 114 w 192"/>
                <a:gd name="T13" fmla="*/ 138 h 251"/>
                <a:gd name="T14" fmla="*/ 192 w 192"/>
                <a:gd name="T15" fmla="*/ 12 h 251"/>
                <a:gd name="T16" fmla="*/ 174 w 192"/>
                <a:gd name="T17" fmla="*/ 0 h 251"/>
                <a:gd name="T18" fmla="*/ 192 w 192"/>
                <a:gd name="T19" fmla="*/ 12 h 251"/>
                <a:gd name="T20" fmla="*/ 192 w 192"/>
                <a:gd name="T21" fmla="*/ 12 h 251"/>
                <a:gd name="T22" fmla="*/ 192 w 192"/>
                <a:gd name="T23" fmla="*/ 12 h 251"/>
                <a:gd name="T24" fmla="*/ 180 w 192"/>
                <a:gd name="T25" fmla="*/ 6 h 251"/>
                <a:gd name="T26" fmla="*/ 192 w 192"/>
                <a:gd name="T27" fmla="*/ 12 h 2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2" h="251">
                  <a:moveTo>
                    <a:pt x="174" y="0"/>
                  </a:moveTo>
                  <a:lnTo>
                    <a:pt x="96" y="126"/>
                  </a:lnTo>
                  <a:lnTo>
                    <a:pt x="54" y="185"/>
                  </a:lnTo>
                  <a:lnTo>
                    <a:pt x="0" y="233"/>
                  </a:lnTo>
                  <a:lnTo>
                    <a:pt x="18" y="251"/>
                  </a:lnTo>
                  <a:lnTo>
                    <a:pt x="72" y="197"/>
                  </a:lnTo>
                  <a:lnTo>
                    <a:pt x="114" y="138"/>
                  </a:lnTo>
                  <a:lnTo>
                    <a:pt x="192" y="12"/>
                  </a:lnTo>
                  <a:lnTo>
                    <a:pt x="174" y="0"/>
                  </a:lnTo>
                  <a:close/>
                  <a:moveTo>
                    <a:pt x="192" y="12"/>
                  </a:moveTo>
                  <a:lnTo>
                    <a:pt x="192" y="12"/>
                  </a:lnTo>
                  <a:lnTo>
                    <a:pt x="180" y="6"/>
                  </a:lnTo>
                  <a:lnTo>
                    <a:pt x="192"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3"/>
            <p:cNvSpPr>
              <a:spLocks noEditPoints="1"/>
            </p:cNvSpPr>
            <p:nvPr/>
          </p:nvSpPr>
          <p:spPr bwMode="auto">
            <a:xfrm>
              <a:off x="4312" y="3566"/>
              <a:ext cx="263" cy="114"/>
            </a:xfrm>
            <a:custGeom>
              <a:avLst/>
              <a:gdLst>
                <a:gd name="T0" fmla="*/ 245 w 263"/>
                <a:gd name="T1" fmla="*/ 0 h 114"/>
                <a:gd name="T2" fmla="*/ 185 w 263"/>
                <a:gd name="T3" fmla="*/ 42 h 114"/>
                <a:gd name="T4" fmla="*/ 125 w 263"/>
                <a:gd name="T5" fmla="*/ 66 h 114"/>
                <a:gd name="T6" fmla="*/ 66 w 263"/>
                <a:gd name="T7" fmla="*/ 84 h 114"/>
                <a:gd name="T8" fmla="*/ 0 w 263"/>
                <a:gd name="T9" fmla="*/ 90 h 114"/>
                <a:gd name="T10" fmla="*/ 0 w 263"/>
                <a:gd name="T11" fmla="*/ 114 h 114"/>
                <a:gd name="T12" fmla="*/ 66 w 263"/>
                <a:gd name="T13" fmla="*/ 108 h 114"/>
                <a:gd name="T14" fmla="*/ 131 w 263"/>
                <a:gd name="T15" fmla="*/ 90 h 114"/>
                <a:gd name="T16" fmla="*/ 197 w 263"/>
                <a:gd name="T17" fmla="*/ 60 h 114"/>
                <a:gd name="T18" fmla="*/ 263 w 263"/>
                <a:gd name="T19" fmla="*/ 18 h 114"/>
                <a:gd name="T20" fmla="*/ 245 w 263"/>
                <a:gd name="T21" fmla="*/ 0 h 114"/>
                <a:gd name="T22" fmla="*/ 245 w 263"/>
                <a:gd name="T23" fmla="*/ 0 h 114"/>
                <a:gd name="T24" fmla="*/ 245 w 263"/>
                <a:gd name="T25" fmla="*/ 0 h 114"/>
                <a:gd name="T26" fmla="*/ 245 w 263"/>
                <a:gd name="T27" fmla="*/ 0 h 114"/>
                <a:gd name="T28" fmla="*/ 251 w 263"/>
                <a:gd name="T29" fmla="*/ 6 h 114"/>
                <a:gd name="T30" fmla="*/ 245 w 263"/>
                <a:gd name="T31" fmla="*/ 0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114">
                  <a:moveTo>
                    <a:pt x="245" y="0"/>
                  </a:moveTo>
                  <a:lnTo>
                    <a:pt x="185" y="42"/>
                  </a:lnTo>
                  <a:lnTo>
                    <a:pt x="125" y="66"/>
                  </a:lnTo>
                  <a:lnTo>
                    <a:pt x="66" y="84"/>
                  </a:lnTo>
                  <a:lnTo>
                    <a:pt x="0" y="90"/>
                  </a:lnTo>
                  <a:lnTo>
                    <a:pt x="0" y="114"/>
                  </a:lnTo>
                  <a:lnTo>
                    <a:pt x="66" y="108"/>
                  </a:lnTo>
                  <a:lnTo>
                    <a:pt x="131" y="90"/>
                  </a:lnTo>
                  <a:lnTo>
                    <a:pt x="197" y="60"/>
                  </a:lnTo>
                  <a:lnTo>
                    <a:pt x="263" y="18"/>
                  </a:lnTo>
                  <a:lnTo>
                    <a:pt x="245" y="0"/>
                  </a:lnTo>
                  <a:close/>
                  <a:moveTo>
                    <a:pt x="245" y="0"/>
                  </a:moveTo>
                  <a:lnTo>
                    <a:pt x="245" y="0"/>
                  </a:lnTo>
                  <a:lnTo>
                    <a:pt x="251" y="6"/>
                  </a:lnTo>
                  <a:lnTo>
                    <a:pt x="245"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4"/>
            <p:cNvSpPr>
              <a:spLocks/>
            </p:cNvSpPr>
            <p:nvPr/>
          </p:nvSpPr>
          <p:spPr bwMode="auto">
            <a:xfrm>
              <a:off x="4091" y="3942"/>
              <a:ext cx="406" cy="1"/>
            </a:xfrm>
            <a:custGeom>
              <a:avLst/>
              <a:gdLst>
                <a:gd name="T0" fmla="*/ 0 w 406"/>
                <a:gd name="T1" fmla="*/ 0 h 1"/>
                <a:gd name="T2" fmla="*/ 406 w 406"/>
                <a:gd name="T3" fmla="*/ 0 h 1"/>
                <a:gd name="T4" fmla="*/ 0 w 406"/>
                <a:gd name="T5" fmla="*/ 0 h 1"/>
                <a:gd name="T6" fmla="*/ 0 w 406"/>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6" h="1">
                  <a:moveTo>
                    <a:pt x="0" y="0"/>
                  </a:moveTo>
                  <a:lnTo>
                    <a:pt x="40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5"/>
            <p:cNvSpPr>
              <a:spLocks/>
            </p:cNvSpPr>
            <p:nvPr/>
          </p:nvSpPr>
          <p:spPr bwMode="auto">
            <a:xfrm>
              <a:off x="4115"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96"/>
            <p:cNvSpPr>
              <a:spLocks/>
            </p:cNvSpPr>
            <p:nvPr/>
          </p:nvSpPr>
          <p:spPr bwMode="auto">
            <a:xfrm>
              <a:off x="4085"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97"/>
            <p:cNvSpPr>
              <a:spLocks/>
            </p:cNvSpPr>
            <p:nvPr/>
          </p:nvSpPr>
          <p:spPr bwMode="auto">
            <a:xfrm>
              <a:off x="4455" y="3960"/>
              <a:ext cx="42" cy="48"/>
            </a:xfrm>
            <a:custGeom>
              <a:avLst/>
              <a:gdLst>
                <a:gd name="T0" fmla="*/ 0 w 42"/>
                <a:gd name="T1" fmla="*/ 48 h 48"/>
                <a:gd name="T2" fmla="*/ 42 w 42"/>
                <a:gd name="T3" fmla="*/ 0 h 48"/>
                <a:gd name="T4" fmla="*/ 0 w 42"/>
                <a:gd name="T5" fmla="*/ 48 h 48"/>
                <a:gd name="T6" fmla="*/ 0 w 42"/>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8">
                  <a:moveTo>
                    <a:pt x="0" y="48"/>
                  </a:moveTo>
                  <a:lnTo>
                    <a:pt x="42" y="0"/>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8"/>
            <p:cNvSpPr>
              <a:spLocks/>
            </p:cNvSpPr>
            <p:nvPr/>
          </p:nvSpPr>
          <p:spPr bwMode="auto">
            <a:xfrm>
              <a:off x="4402"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9"/>
            <p:cNvSpPr>
              <a:spLocks/>
            </p:cNvSpPr>
            <p:nvPr/>
          </p:nvSpPr>
          <p:spPr bwMode="auto">
            <a:xfrm>
              <a:off x="413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0"/>
            <p:cNvSpPr>
              <a:spLocks/>
            </p:cNvSpPr>
            <p:nvPr/>
          </p:nvSpPr>
          <p:spPr bwMode="auto">
            <a:xfrm>
              <a:off x="4479" y="3984"/>
              <a:ext cx="18" cy="24"/>
            </a:xfrm>
            <a:custGeom>
              <a:avLst/>
              <a:gdLst>
                <a:gd name="T0" fmla="*/ 0 w 18"/>
                <a:gd name="T1" fmla="*/ 24 h 24"/>
                <a:gd name="T2" fmla="*/ 18 w 18"/>
                <a:gd name="T3" fmla="*/ 0 h 24"/>
                <a:gd name="T4" fmla="*/ 0 w 18"/>
                <a:gd name="T5" fmla="*/ 24 h 24"/>
                <a:gd name="T6" fmla="*/ 0 w 18"/>
                <a:gd name="T7" fmla="*/ 2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0" y="24"/>
                  </a:moveTo>
                  <a:lnTo>
                    <a:pt x="18" y="0"/>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1"/>
            <p:cNvSpPr>
              <a:spLocks/>
            </p:cNvSpPr>
            <p:nvPr/>
          </p:nvSpPr>
          <p:spPr bwMode="auto">
            <a:xfrm>
              <a:off x="4378"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2"/>
            <p:cNvSpPr>
              <a:spLocks/>
            </p:cNvSpPr>
            <p:nvPr/>
          </p:nvSpPr>
          <p:spPr bwMode="auto">
            <a:xfrm>
              <a:off x="4426"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3"/>
            <p:cNvSpPr>
              <a:spLocks/>
            </p:cNvSpPr>
            <p:nvPr/>
          </p:nvSpPr>
          <p:spPr bwMode="auto">
            <a:xfrm>
              <a:off x="4527" y="3948"/>
              <a:ext cx="30" cy="30"/>
            </a:xfrm>
            <a:custGeom>
              <a:avLst/>
              <a:gdLst>
                <a:gd name="T0" fmla="*/ 0 w 30"/>
                <a:gd name="T1" fmla="*/ 30 h 30"/>
                <a:gd name="T2" fmla="*/ 30 w 30"/>
                <a:gd name="T3" fmla="*/ 0 h 30"/>
                <a:gd name="T4" fmla="*/ 0 w 30"/>
                <a:gd name="T5" fmla="*/ 30 h 30"/>
                <a:gd name="T6" fmla="*/ 0 w 30"/>
                <a:gd name="T7" fmla="*/ 3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0">
                  <a:moveTo>
                    <a:pt x="0" y="30"/>
                  </a:moveTo>
                  <a:lnTo>
                    <a:pt x="30"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5" name="Picture 1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6"/>
            <p:cNvSpPr>
              <a:spLocks/>
            </p:cNvSpPr>
            <p:nvPr/>
          </p:nvSpPr>
          <p:spPr bwMode="auto">
            <a:xfrm>
              <a:off x="4270" y="3912"/>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4">
                  <a:moveTo>
                    <a:pt x="24" y="24"/>
                  </a:moveTo>
                  <a:lnTo>
                    <a:pt x="6" y="18"/>
                  </a:lnTo>
                  <a:lnTo>
                    <a:pt x="0" y="0"/>
                  </a:lnTo>
                  <a:lnTo>
                    <a:pt x="6" y="18"/>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7"/>
            <p:cNvSpPr>
              <a:spLocks noEditPoints="1"/>
            </p:cNvSpPr>
            <p:nvPr/>
          </p:nvSpPr>
          <p:spPr bwMode="auto">
            <a:xfrm>
              <a:off x="4270" y="855"/>
              <a:ext cx="1" cy="3057"/>
            </a:xfrm>
            <a:custGeom>
              <a:avLst/>
              <a:gdLst>
                <a:gd name="T0" fmla="*/ 0 w 1"/>
                <a:gd name="T1" fmla="*/ 3057 h 3057"/>
                <a:gd name="T2" fmla="*/ 0 w 1"/>
                <a:gd name="T3" fmla="*/ 0 h 3057"/>
                <a:gd name="T4" fmla="*/ 0 w 1"/>
                <a:gd name="T5" fmla="*/ 3057 h 3057"/>
                <a:gd name="T6" fmla="*/ 0 w 1"/>
                <a:gd name="T7" fmla="*/ 3057 h 3057"/>
                <a:gd name="T8" fmla="*/ 0 w 1"/>
                <a:gd name="T9" fmla="*/ 3057 h 3057"/>
                <a:gd name="T10" fmla="*/ 0 w 1"/>
                <a:gd name="T11" fmla="*/ 3057 h 3057"/>
                <a:gd name="T12" fmla="*/ 0 w 1"/>
                <a:gd name="T13" fmla="*/ 3057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3057"/>
                  </a:moveTo>
                  <a:lnTo>
                    <a:pt x="0" y="0"/>
                  </a:lnTo>
                  <a:lnTo>
                    <a:pt x="0" y="3057"/>
                  </a:lnTo>
                  <a:close/>
                  <a:moveTo>
                    <a:pt x="0" y="3057"/>
                  </a:moveTo>
                  <a:lnTo>
                    <a:pt x="0" y="30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
            <p:cNvSpPr>
              <a:spLocks noEditPoints="1"/>
            </p:cNvSpPr>
            <p:nvPr/>
          </p:nvSpPr>
          <p:spPr bwMode="auto">
            <a:xfrm>
              <a:off x="4270" y="831"/>
              <a:ext cx="24" cy="24"/>
            </a:xfrm>
            <a:custGeom>
              <a:avLst/>
              <a:gdLst>
                <a:gd name="T0" fmla="*/ 0 w 24"/>
                <a:gd name="T1" fmla="*/ 24 h 24"/>
                <a:gd name="T2" fmla="*/ 6 w 24"/>
                <a:gd name="T3" fmla="*/ 6 h 24"/>
                <a:gd name="T4" fmla="*/ 24 w 24"/>
                <a:gd name="T5" fmla="*/ 0 h 24"/>
                <a:gd name="T6" fmla="*/ 24 w 24"/>
                <a:gd name="T7" fmla="*/ 0 h 24"/>
                <a:gd name="T8" fmla="*/ 6 w 24"/>
                <a:gd name="T9" fmla="*/ 6 h 24"/>
                <a:gd name="T10" fmla="*/ 0 w 24"/>
                <a:gd name="T11" fmla="*/ 24 h 24"/>
                <a:gd name="T12" fmla="*/ 0 w 24"/>
                <a:gd name="T13" fmla="*/ 24 h 24"/>
                <a:gd name="T14" fmla="*/ 0 w 24"/>
                <a:gd name="T15" fmla="*/ 24 h 24"/>
                <a:gd name="T16" fmla="*/ 0 w 24"/>
                <a:gd name="T17" fmla="*/ 24 h 24"/>
                <a:gd name="T18" fmla="*/ 0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6" y="6"/>
                  </a:lnTo>
                  <a:lnTo>
                    <a:pt x="24" y="0"/>
                  </a:lnTo>
                  <a:lnTo>
                    <a:pt x="6" y="6"/>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9"/>
            <p:cNvSpPr>
              <a:spLocks noEditPoints="1"/>
            </p:cNvSpPr>
            <p:nvPr/>
          </p:nvSpPr>
          <p:spPr bwMode="auto">
            <a:xfrm>
              <a:off x="4294" y="831"/>
              <a:ext cx="24" cy="24"/>
            </a:xfrm>
            <a:custGeom>
              <a:avLst/>
              <a:gdLst>
                <a:gd name="T0" fmla="*/ 0 w 24"/>
                <a:gd name="T1" fmla="*/ 0 h 24"/>
                <a:gd name="T2" fmla="*/ 18 w 24"/>
                <a:gd name="T3" fmla="*/ 6 h 24"/>
                <a:gd name="T4" fmla="*/ 24 w 24"/>
                <a:gd name="T5" fmla="*/ 24 h 24"/>
                <a:gd name="T6" fmla="*/ 24 w 24"/>
                <a:gd name="T7" fmla="*/ 24 h 24"/>
                <a:gd name="T8" fmla="*/ 18 w 24"/>
                <a:gd name="T9" fmla="*/ 6 h 24"/>
                <a:gd name="T10" fmla="*/ 0 w 24"/>
                <a:gd name="T11" fmla="*/ 0 h 24"/>
                <a:gd name="T12" fmla="*/ 0 w 24"/>
                <a:gd name="T13" fmla="*/ 0 h 24"/>
                <a:gd name="T14" fmla="*/ 0 w 24"/>
                <a:gd name="T15" fmla="*/ 0 h 24"/>
                <a:gd name="T16" fmla="*/ 0 w 24"/>
                <a:gd name="T17" fmla="*/ 0 h 24"/>
                <a:gd name="T18" fmla="*/ 0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0"/>
                  </a:moveTo>
                  <a:lnTo>
                    <a:pt x="18" y="6"/>
                  </a:lnTo>
                  <a:lnTo>
                    <a:pt x="24" y="24"/>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0"/>
            <p:cNvSpPr>
              <a:spLocks noEditPoints="1"/>
            </p:cNvSpPr>
            <p:nvPr/>
          </p:nvSpPr>
          <p:spPr bwMode="auto">
            <a:xfrm>
              <a:off x="4318" y="855"/>
              <a:ext cx="1" cy="3057"/>
            </a:xfrm>
            <a:custGeom>
              <a:avLst/>
              <a:gdLst>
                <a:gd name="T0" fmla="*/ 0 w 1"/>
                <a:gd name="T1" fmla="*/ 0 h 3057"/>
                <a:gd name="T2" fmla="*/ 0 w 1"/>
                <a:gd name="T3" fmla="*/ 3057 h 3057"/>
                <a:gd name="T4" fmla="*/ 0 w 1"/>
                <a:gd name="T5" fmla="*/ 0 h 3057"/>
                <a:gd name="T6" fmla="*/ 0 w 1"/>
                <a:gd name="T7" fmla="*/ 0 h 3057"/>
                <a:gd name="T8" fmla="*/ 0 w 1"/>
                <a:gd name="T9" fmla="*/ 0 h 3057"/>
                <a:gd name="T10" fmla="*/ 0 w 1"/>
                <a:gd name="T11" fmla="*/ 0 h 3057"/>
                <a:gd name="T12" fmla="*/ 0 w 1"/>
                <a:gd name="T13" fmla="*/ 0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0"/>
                  </a:moveTo>
                  <a:lnTo>
                    <a:pt x="0" y="3057"/>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1"/>
            <p:cNvSpPr>
              <a:spLocks noEditPoints="1"/>
            </p:cNvSpPr>
            <p:nvPr/>
          </p:nvSpPr>
          <p:spPr bwMode="auto">
            <a:xfrm>
              <a:off x="4294" y="3912"/>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2"/>
            <p:cNvSpPr>
              <a:spLocks/>
            </p:cNvSpPr>
            <p:nvPr/>
          </p:nvSpPr>
          <p:spPr bwMode="auto">
            <a:xfrm>
              <a:off x="4294" y="393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3"/>
            <p:cNvSpPr>
              <a:spLocks/>
            </p:cNvSpPr>
            <p:nvPr/>
          </p:nvSpPr>
          <p:spPr bwMode="auto">
            <a:xfrm>
              <a:off x="4348" y="3805"/>
              <a:ext cx="30" cy="131"/>
            </a:xfrm>
            <a:custGeom>
              <a:avLst/>
              <a:gdLst>
                <a:gd name="T0" fmla="*/ 0 w 30"/>
                <a:gd name="T1" fmla="*/ 131 h 131"/>
                <a:gd name="T2" fmla="*/ 0 w 30"/>
                <a:gd name="T3" fmla="*/ 0 h 131"/>
                <a:gd name="T4" fmla="*/ 30 w 30"/>
                <a:gd name="T5" fmla="*/ 0 h 131"/>
                <a:gd name="T6" fmla="*/ 30 w 30"/>
                <a:gd name="T7" fmla="*/ 131 h 131"/>
                <a:gd name="T8" fmla="*/ 0 w 30"/>
                <a:gd name="T9" fmla="*/ 131 h 131"/>
                <a:gd name="T10" fmla="*/ 0 w 30"/>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31">
                  <a:moveTo>
                    <a:pt x="0" y="131"/>
                  </a:moveTo>
                  <a:lnTo>
                    <a:pt x="0" y="0"/>
                  </a:lnTo>
                  <a:lnTo>
                    <a:pt x="30" y="0"/>
                  </a:lnTo>
                  <a:lnTo>
                    <a:pt x="30"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Rectangle 114"/>
            <p:cNvSpPr>
              <a:spLocks noChangeArrowheads="1"/>
            </p:cNvSpPr>
            <p:nvPr/>
          </p:nvSpPr>
          <p:spPr bwMode="auto">
            <a:xfrm>
              <a:off x="4336"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 name="Freeform 115"/>
            <p:cNvSpPr>
              <a:spLocks noEditPoints="1"/>
            </p:cNvSpPr>
            <p:nvPr/>
          </p:nvSpPr>
          <p:spPr bwMode="auto">
            <a:xfrm>
              <a:off x="4336" y="3793"/>
              <a:ext cx="42" cy="24"/>
            </a:xfrm>
            <a:custGeom>
              <a:avLst/>
              <a:gdLst>
                <a:gd name="T0" fmla="*/ 12 w 42"/>
                <a:gd name="T1" fmla="*/ 24 h 24"/>
                <a:gd name="T2" fmla="*/ 42 w 42"/>
                <a:gd name="T3" fmla="*/ 24 h 24"/>
                <a:gd name="T4" fmla="*/ 42 w 42"/>
                <a:gd name="T5" fmla="*/ 0 h 24"/>
                <a:gd name="T6" fmla="*/ 12 w 42"/>
                <a:gd name="T7" fmla="*/ 0 h 24"/>
                <a:gd name="T8" fmla="*/ 12 w 42"/>
                <a:gd name="T9" fmla="*/ 24 h 24"/>
                <a:gd name="T10" fmla="*/ 12 w 42"/>
                <a:gd name="T11" fmla="*/ 0 h 24"/>
                <a:gd name="T12" fmla="*/ 0 w 42"/>
                <a:gd name="T13" fmla="*/ 0 h 24"/>
                <a:gd name="T14" fmla="*/ 0 w 42"/>
                <a:gd name="T15" fmla="*/ 12 h 24"/>
                <a:gd name="T16" fmla="*/ 12 w 42"/>
                <a:gd name="T17" fmla="*/ 12 h 24"/>
                <a:gd name="T18" fmla="*/ 12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2" y="24"/>
                  </a:moveTo>
                  <a:lnTo>
                    <a:pt x="42" y="24"/>
                  </a:lnTo>
                  <a:lnTo>
                    <a:pt x="42"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6"/>
            <p:cNvSpPr>
              <a:spLocks noEditPoints="1"/>
            </p:cNvSpPr>
            <p:nvPr/>
          </p:nvSpPr>
          <p:spPr bwMode="auto">
            <a:xfrm>
              <a:off x="4366"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7"/>
            <p:cNvSpPr>
              <a:spLocks noEditPoints="1"/>
            </p:cNvSpPr>
            <p:nvPr/>
          </p:nvSpPr>
          <p:spPr bwMode="auto">
            <a:xfrm>
              <a:off x="4348" y="3924"/>
              <a:ext cx="42" cy="24"/>
            </a:xfrm>
            <a:custGeom>
              <a:avLst/>
              <a:gdLst>
                <a:gd name="T0" fmla="*/ 30 w 42"/>
                <a:gd name="T1" fmla="*/ 0 h 24"/>
                <a:gd name="T2" fmla="*/ 0 w 42"/>
                <a:gd name="T3" fmla="*/ 0 h 24"/>
                <a:gd name="T4" fmla="*/ 0 w 42"/>
                <a:gd name="T5" fmla="*/ 24 h 24"/>
                <a:gd name="T6" fmla="*/ 30 w 42"/>
                <a:gd name="T7" fmla="*/ 24 h 24"/>
                <a:gd name="T8" fmla="*/ 30 w 42"/>
                <a:gd name="T9" fmla="*/ 0 h 24"/>
                <a:gd name="T10" fmla="*/ 30 w 42"/>
                <a:gd name="T11" fmla="*/ 24 h 24"/>
                <a:gd name="T12" fmla="*/ 42 w 42"/>
                <a:gd name="T13" fmla="*/ 24 h 24"/>
                <a:gd name="T14" fmla="*/ 42 w 42"/>
                <a:gd name="T15" fmla="*/ 12 h 24"/>
                <a:gd name="T16" fmla="*/ 30 w 42"/>
                <a:gd name="T17" fmla="*/ 12 h 24"/>
                <a:gd name="T18" fmla="*/ 30 w 4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30" y="0"/>
                  </a:moveTo>
                  <a:lnTo>
                    <a:pt x="0" y="0"/>
                  </a:lnTo>
                  <a:lnTo>
                    <a:pt x="0" y="24"/>
                  </a:lnTo>
                  <a:lnTo>
                    <a:pt x="30" y="24"/>
                  </a:lnTo>
                  <a:lnTo>
                    <a:pt x="30" y="0"/>
                  </a:lnTo>
                  <a:close/>
                  <a:moveTo>
                    <a:pt x="30" y="24"/>
                  </a:moveTo>
                  <a:lnTo>
                    <a:pt x="42" y="24"/>
                  </a:lnTo>
                  <a:lnTo>
                    <a:pt x="42" y="12"/>
                  </a:lnTo>
                  <a:lnTo>
                    <a:pt x="30" y="12"/>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Rectangle 118"/>
            <p:cNvSpPr>
              <a:spLocks noChangeArrowheads="1"/>
            </p:cNvSpPr>
            <p:nvPr/>
          </p:nvSpPr>
          <p:spPr bwMode="auto">
            <a:xfrm>
              <a:off x="4336"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 name="Freeform 119"/>
            <p:cNvSpPr>
              <a:spLocks/>
            </p:cNvSpPr>
            <p:nvPr/>
          </p:nvSpPr>
          <p:spPr bwMode="auto">
            <a:xfrm>
              <a:off x="4216" y="3805"/>
              <a:ext cx="24" cy="131"/>
            </a:xfrm>
            <a:custGeom>
              <a:avLst/>
              <a:gdLst>
                <a:gd name="T0" fmla="*/ 0 w 24"/>
                <a:gd name="T1" fmla="*/ 131 h 131"/>
                <a:gd name="T2" fmla="*/ 0 w 24"/>
                <a:gd name="T3" fmla="*/ 0 h 131"/>
                <a:gd name="T4" fmla="*/ 24 w 24"/>
                <a:gd name="T5" fmla="*/ 0 h 131"/>
                <a:gd name="T6" fmla="*/ 24 w 24"/>
                <a:gd name="T7" fmla="*/ 131 h 131"/>
                <a:gd name="T8" fmla="*/ 0 w 24"/>
                <a:gd name="T9" fmla="*/ 131 h 131"/>
                <a:gd name="T10" fmla="*/ 0 w 24"/>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31">
                  <a:moveTo>
                    <a:pt x="0" y="131"/>
                  </a:moveTo>
                  <a:lnTo>
                    <a:pt x="0" y="0"/>
                  </a:lnTo>
                  <a:lnTo>
                    <a:pt x="24" y="0"/>
                  </a:lnTo>
                  <a:lnTo>
                    <a:pt x="24"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Rectangle 120"/>
            <p:cNvSpPr>
              <a:spLocks noChangeArrowheads="1"/>
            </p:cNvSpPr>
            <p:nvPr/>
          </p:nvSpPr>
          <p:spPr bwMode="auto">
            <a:xfrm>
              <a:off x="4204"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 name="Freeform 121"/>
            <p:cNvSpPr>
              <a:spLocks noEditPoints="1"/>
            </p:cNvSpPr>
            <p:nvPr/>
          </p:nvSpPr>
          <p:spPr bwMode="auto">
            <a:xfrm>
              <a:off x="4204" y="3793"/>
              <a:ext cx="36" cy="24"/>
            </a:xfrm>
            <a:custGeom>
              <a:avLst/>
              <a:gdLst>
                <a:gd name="T0" fmla="*/ 12 w 36"/>
                <a:gd name="T1" fmla="*/ 24 h 24"/>
                <a:gd name="T2" fmla="*/ 36 w 36"/>
                <a:gd name="T3" fmla="*/ 24 h 24"/>
                <a:gd name="T4" fmla="*/ 36 w 36"/>
                <a:gd name="T5" fmla="*/ 0 h 24"/>
                <a:gd name="T6" fmla="*/ 12 w 36"/>
                <a:gd name="T7" fmla="*/ 0 h 24"/>
                <a:gd name="T8" fmla="*/ 12 w 36"/>
                <a:gd name="T9" fmla="*/ 24 h 24"/>
                <a:gd name="T10" fmla="*/ 12 w 36"/>
                <a:gd name="T11" fmla="*/ 0 h 24"/>
                <a:gd name="T12" fmla="*/ 0 w 36"/>
                <a:gd name="T13" fmla="*/ 0 h 24"/>
                <a:gd name="T14" fmla="*/ 0 w 36"/>
                <a:gd name="T15" fmla="*/ 12 h 24"/>
                <a:gd name="T16" fmla="*/ 12 w 36"/>
                <a:gd name="T17" fmla="*/ 12 h 24"/>
                <a:gd name="T18" fmla="*/ 12 w 3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12" y="24"/>
                  </a:moveTo>
                  <a:lnTo>
                    <a:pt x="36" y="24"/>
                  </a:lnTo>
                  <a:lnTo>
                    <a:pt x="36"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2"/>
            <p:cNvSpPr>
              <a:spLocks noEditPoints="1"/>
            </p:cNvSpPr>
            <p:nvPr/>
          </p:nvSpPr>
          <p:spPr bwMode="auto">
            <a:xfrm>
              <a:off x="4228"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3"/>
            <p:cNvSpPr>
              <a:spLocks noEditPoints="1"/>
            </p:cNvSpPr>
            <p:nvPr/>
          </p:nvSpPr>
          <p:spPr bwMode="auto">
            <a:xfrm>
              <a:off x="4216" y="3924"/>
              <a:ext cx="36" cy="24"/>
            </a:xfrm>
            <a:custGeom>
              <a:avLst/>
              <a:gdLst>
                <a:gd name="T0" fmla="*/ 24 w 36"/>
                <a:gd name="T1" fmla="*/ 0 h 24"/>
                <a:gd name="T2" fmla="*/ 0 w 36"/>
                <a:gd name="T3" fmla="*/ 0 h 24"/>
                <a:gd name="T4" fmla="*/ 0 w 36"/>
                <a:gd name="T5" fmla="*/ 24 h 24"/>
                <a:gd name="T6" fmla="*/ 24 w 36"/>
                <a:gd name="T7" fmla="*/ 24 h 24"/>
                <a:gd name="T8" fmla="*/ 24 w 36"/>
                <a:gd name="T9" fmla="*/ 0 h 24"/>
                <a:gd name="T10" fmla="*/ 24 w 36"/>
                <a:gd name="T11" fmla="*/ 24 h 24"/>
                <a:gd name="T12" fmla="*/ 36 w 36"/>
                <a:gd name="T13" fmla="*/ 24 h 24"/>
                <a:gd name="T14" fmla="*/ 36 w 36"/>
                <a:gd name="T15" fmla="*/ 12 h 24"/>
                <a:gd name="T16" fmla="*/ 24 w 36"/>
                <a:gd name="T17" fmla="*/ 12 h 24"/>
                <a:gd name="T18" fmla="*/ 24 w 36"/>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24" y="0"/>
                  </a:moveTo>
                  <a:lnTo>
                    <a:pt x="0" y="0"/>
                  </a:lnTo>
                  <a:lnTo>
                    <a:pt x="0" y="24"/>
                  </a:lnTo>
                  <a:lnTo>
                    <a:pt x="24" y="24"/>
                  </a:lnTo>
                  <a:lnTo>
                    <a:pt x="24" y="0"/>
                  </a:lnTo>
                  <a:close/>
                  <a:moveTo>
                    <a:pt x="24" y="24"/>
                  </a:moveTo>
                  <a:lnTo>
                    <a:pt x="36" y="24"/>
                  </a:lnTo>
                  <a:lnTo>
                    <a:pt x="36" y="12"/>
                  </a:lnTo>
                  <a:lnTo>
                    <a:pt x="24" y="12"/>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Rectangle 124"/>
            <p:cNvSpPr>
              <a:spLocks noChangeArrowheads="1"/>
            </p:cNvSpPr>
            <p:nvPr/>
          </p:nvSpPr>
          <p:spPr bwMode="auto">
            <a:xfrm>
              <a:off x="4204"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 name="Line 125"/>
            <p:cNvSpPr>
              <a:spLocks noChangeShapeType="1"/>
            </p:cNvSpPr>
            <p:nvPr/>
          </p:nvSpPr>
          <p:spPr bwMode="auto">
            <a:xfrm flipV="1">
              <a:off x="4294" y="240"/>
              <a:ext cx="1" cy="3696"/>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126"/>
            <p:cNvSpPr>
              <a:spLocks noChangeArrowheads="1"/>
            </p:cNvSpPr>
            <p:nvPr/>
          </p:nvSpPr>
          <p:spPr bwMode="auto">
            <a:xfrm>
              <a:off x="4282" y="3859"/>
              <a:ext cx="24" cy="77"/>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 name="Freeform 127"/>
            <p:cNvSpPr>
              <a:spLocks noEditPoints="1"/>
            </p:cNvSpPr>
            <p:nvPr/>
          </p:nvSpPr>
          <p:spPr bwMode="auto">
            <a:xfrm>
              <a:off x="4282" y="372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28"/>
            <p:cNvSpPr>
              <a:spLocks noEditPoints="1"/>
            </p:cNvSpPr>
            <p:nvPr/>
          </p:nvSpPr>
          <p:spPr bwMode="auto">
            <a:xfrm>
              <a:off x="4282" y="3596"/>
              <a:ext cx="24" cy="107"/>
            </a:xfrm>
            <a:custGeom>
              <a:avLst/>
              <a:gdLst>
                <a:gd name="T0" fmla="*/ 24 w 24"/>
                <a:gd name="T1" fmla="*/ 107 h 107"/>
                <a:gd name="T2" fmla="*/ 24 w 24"/>
                <a:gd name="T3" fmla="*/ 102 h 107"/>
                <a:gd name="T4" fmla="*/ 0 w 24"/>
                <a:gd name="T5" fmla="*/ 102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2"/>
                  </a:lnTo>
                  <a:lnTo>
                    <a:pt x="0" y="102"/>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29"/>
            <p:cNvSpPr>
              <a:spLocks noEditPoints="1"/>
            </p:cNvSpPr>
            <p:nvPr/>
          </p:nvSpPr>
          <p:spPr bwMode="auto">
            <a:xfrm>
              <a:off x="4282" y="345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0"/>
            <p:cNvSpPr>
              <a:spLocks noEditPoints="1"/>
            </p:cNvSpPr>
            <p:nvPr/>
          </p:nvSpPr>
          <p:spPr bwMode="auto">
            <a:xfrm>
              <a:off x="4282" y="332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1"/>
            <p:cNvSpPr>
              <a:spLocks noEditPoints="1"/>
            </p:cNvSpPr>
            <p:nvPr/>
          </p:nvSpPr>
          <p:spPr bwMode="auto">
            <a:xfrm>
              <a:off x="4282" y="319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2"/>
            <p:cNvSpPr>
              <a:spLocks noEditPoints="1"/>
            </p:cNvSpPr>
            <p:nvPr/>
          </p:nvSpPr>
          <p:spPr bwMode="auto">
            <a:xfrm>
              <a:off x="4282" y="3065"/>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3"/>
            <p:cNvSpPr>
              <a:spLocks noEditPoints="1"/>
            </p:cNvSpPr>
            <p:nvPr/>
          </p:nvSpPr>
          <p:spPr bwMode="auto">
            <a:xfrm>
              <a:off x="4282" y="29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4"/>
            <p:cNvSpPr>
              <a:spLocks noEditPoints="1"/>
            </p:cNvSpPr>
            <p:nvPr/>
          </p:nvSpPr>
          <p:spPr bwMode="auto">
            <a:xfrm>
              <a:off x="4282" y="2796"/>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5"/>
            <p:cNvSpPr>
              <a:spLocks noEditPoints="1"/>
            </p:cNvSpPr>
            <p:nvPr/>
          </p:nvSpPr>
          <p:spPr bwMode="auto">
            <a:xfrm>
              <a:off x="4282" y="2664"/>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36"/>
            <p:cNvSpPr>
              <a:spLocks noEditPoints="1"/>
            </p:cNvSpPr>
            <p:nvPr/>
          </p:nvSpPr>
          <p:spPr bwMode="auto">
            <a:xfrm>
              <a:off x="4282" y="25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37"/>
            <p:cNvSpPr>
              <a:spLocks noEditPoints="1"/>
            </p:cNvSpPr>
            <p:nvPr/>
          </p:nvSpPr>
          <p:spPr bwMode="auto">
            <a:xfrm>
              <a:off x="4282" y="24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38"/>
            <p:cNvSpPr>
              <a:spLocks noEditPoints="1"/>
            </p:cNvSpPr>
            <p:nvPr/>
          </p:nvSpPr>
          <p:spPr bwMode="auto">
            <a:xfrm>
              <a:off x="4282" y="2264"/>
              <a:ext cx="24" cy="114"/>
            </a:xfrm>
            <a:custGeom>
              <a:avLst/>
              <a:gdLst>
                <a:gd name="T0" fmla="*/ 24 w 24"/>
                <a:gd name="T1" fmla="*/ 114 h 114"/>
                <a:gd name="T2" fmla="*/ 24 w 24"/>
                <a:gd name="T3" fmla="*/ 108 h 114"/>
                <a:gd name="T4" fmla="*/ 0 w 24"/>
                <a:gd name="T5" fmla="*/ 108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8"/>
                  </a:lnTo>
                  <a:lnTo>
                    <a:pt x="0" y="108"/>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39"/>
            <p:cNvSpPr>
              <a:spLocks noEditPoints="1"/>
            </p:cNvSpPr>
            <p:nvPr/>
          </p:nvSpPr>
          <p:spPr bwMode="auto">
            <a:xfrm>
              <a:off x="4282" y="2133"/>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4 h 113"/>
                <a:gd name="T12" fmla="*/ 24 w 24"/>
                <a:gd name="T13" fmla="*/ 0 h 113"/>
                <a:gd name="T14" fmla="*/ 0 w 24"/>
                <a:gd name="T15" fmla="*/ 0 h 113"/>
                <a:gd name="T16" fmla="*/ 0 w 24"/>
                <a:gd name="T17" fmla="*/ 84 h 113"/>
                <a:gd name="T18" fmla="*/ 24 w 24"/>
                <a:gd name="T19" fmla="*/ 84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40"/>
            <p:cNvSpPr>
              <a:spLocks noEditPoints="1"/>
            </p:cNvSpPr>
            <p:nvPr/>
          </p:nvSpPr>
          <p:spPr bwMode="auto">
            <a:xfrm>
              <a:off x="4282" y="20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1"/>
            <p:cNvSpPr>
              <a:spLocks noEditPoints="1"/>
            </p:cNvSpPr>
            <p:nvPr/>
          </p:nvSpPr>
          <p:spPr bwMode="auto">
            <a:xfrm>
              <a:off x="4282" y="1870"/>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42"/>
            <p:cNvSpPr>
              <a:spLocks noEditPoints="1"/>
            </p:cNvSpPr>
            <p:nvPr/>
          </p:nvSpPr>
          <p:spPr bwMode="auto">
            <a:xfrm>
              <a:off x="4282" y="17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43"/>
            <p:cNvSpPr>
              <a:spLocks noEditPoints="1"/>
            </p:cNvSpPr>
            <p:nvPr/>
          </p:nvSpPr>
          <p:spPr bwMode="auto">
            <a:xfrm>
              <a:off x="4282" y="1602"/>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4"/>
            <p:cNvSpPr>
              <a:spLocks noEditPoints="1"/>
            </p:cNvSpPr>
            <p:nvPr/>
          </p:nvSpPr>
          <p:spPr bwMode="auto">
            <a:xfrm>
              <a:off x="4282" y="14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45"/>
            <p:cNvSpPr>
              <a:spLocks noEditPoints="1"/>
            </p:cNvSpPr>
            <p:nvPr/>
          </p:nvSpPr>
          <p:spPr bwMode="auto">
            <a:xfrm>
              <a:off x="4282" y="13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46"/>
            <p:cNvSpPr>
              <a:spLocks noEditPoints="1"/>
            </p:cNvSpPr>
            <p:nvPr/>
          </p:nvSpPr>
          <p:spPr bwMode="auto">
            <a:xfrm>
              <a:off x="4282" y="12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47"/>
            <p:cNvSpPr>
              <a:spLocks noEditPoints="1"/>
            </p:cNvSpPr>
            <p:nvPr/>
          </p:nvSpPr>
          <p:spPr bwMode="auto">
            <a:xfrm>
              <a:off x="4282" y="10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48"/>
            <p:cNvSpPr>
              <a:spLocks noEditPoints="1"/>
            </p:cNvSpPr>
            <p:nvPr/>
          </p:nvSpPr>
          <p:spPr bwMode="auto">
            <a:xfrm>
              <a:off x="4282" y="93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77 h 113"/>
                <a:gd name="T12" fmla="*/ 24 w 24"/>
                <a:gd name="T13" fmla="*/ 0 h 113"/>
                <a:gd name="T14" fmla="*/ 0 w 24"/>
                <a:gd name="T15" fmla="*/ 0 h 113"/>
                <a:gd name="T16" fmla="*/ 0 w 24"/>
                <a:gd name="T17" fmla="*/ 77 h 113"/>
                <a:gd name="T18" fmla="*/ 24 w 24"/>
                <a:gd name="T19" fmla="*/ 77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49"/>
            <p:cNvSpPr>
              <a:spLocks noEditPoints="1"/>
            </p:cNvSpPr>
            <p:nvPr/>
          </p:nvSpPr>
          <p:spPr bwMode="auto">
            <a:xfrm>
              <a:off x="4282" y="8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0"/>
            <p:cNvSpPr>
              <a:spLocks noEditPoints="1"/>
            </p:cNvSpPr>
            <p:nvPr/>
          </p:nvSpPr>
          <p:spPr bwMode="auto">
            <a:xfrm>
              <a:off x="4282" y="6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1"/>
            <p:cNvSpPr>
              <a:spLocks noEditPoints="1"/>
            </p:cNvSpPr>
            <p:nvPr/>
          </p:nvSpPr>
          <p:spPr bwMode="auto">
            <a:xfrm>
              <a:off x="4282" y="539"/>
              <a:ext cx="24" cy="113"/>
            </a:xfrm>
            <a:custGeom>
              <a:avLst/>
              <a:gdLst>
                <a:gd name="T0" fmla="*/ 24 w 24"/>
                <a:gd name="T1" fmla="*/ 113 h 113"/>
                <a:gd name="T2" fmla="*/ 24 w 24"/>
                <a:gd name="T3" fmla="*/ 107 h 113"/>
                <a:gd name="T4" fmla="*/ 0 w 24"/>
                <a:gd name="T5" fmla="*/ 107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7"/>
                  </a:lnTo>
                  <a:lnTo>
                    <a:pt x="0" y="107"/>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52"/>
            <p:cNvSpPr>
              <a:spLocks noEditPoints="1"/>
            </p:cNvSpPr>
            <p:nvPr/>
          </p:nvSpPr>
          <p:spPr bwMode="auto">
            <a:xfrm>
              <a:off x="4282" y="40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3"/>
            <p:cNvSpPr>
              <a:spLocks noEditPoints="1"/>
            </p:cNvSpPr>
            <p:nvPr/>
          </p:nvSpPr>
          <p:spPr bwMode="auto">
            <a:xfrm>
              <a:off x="4282" y="2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Rectangle 154"/>
            <p:cNvSpPr>
              <a:spLocks noChangeArrowheads="1"/>
            </p:cNvSpPr>
            <p:nvPr/>
          </p:nvSpPr>
          <p:spPr bwMode="auto">
            <a:xfrm>
              <a:off x="4282" y="246"/>
              <a:ext cx="24" cy="6"/>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 name="Freeform 155"/>
            <p:cNvSpPr>
              <a:spLocks/>
            </p:cNvSpPr>
            <p:nvPr/>
          </p:nvSpPr>
          <p:spPr bwMode="auto">
            <a:xfrm>
              <a:off x="416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56"/>
            <p:cNvSpPr>
              <a:spLocks/>
            </p:cNvSpPr>
            <p:nvPr/>
          </p:nvSpPr>
          <p:spPr bwMode="auto">
            <a:xfrm>
              <a:off x="4192"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57"/>
            <p:cNvSpPr>
              <a:spLocks/>
            </p:cNvSpPr>
            <p:nvPr/>
          </p:nvSpPr>
          <p:spPr bwMode="auto">
            <a:xfrm>
              <a:off x="4216"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58"/>
            <p:cNvSpPr>
              <a:spLocks/>
            </p:cNvSpPr>
            <p:nvPr/>
          </p:nvSpPr>
          <p:spPr bwMode="auto">
            <a:xfrm>
              <a:off x="4246"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59"/>
            <p:cNvSpPr>
              <a:spLocks/>
            </p:cNvSpPr>
            <p:nvPr/>
          </p:nvSpPr>
          <p:spPr bwMode="auto">
            <a:xfrm>
              <a:off x="4270"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0"/>
            <p:cNvSpPr>
              <a:spLocks/>
            </p:cNvSpPr>
            <p:nvPr/>
          </p:nvSpPr>
          <p:spPr bwMode="auto">
            <a:xfrm>
              <a:off x="4324"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1"/>
            <p:cNvSpPr>
              <a:spLocks/>
            </p:cNvSpPr>
            <p:nvPr/>
          </p:nvSpPr>
          <p:spPr bwMode="auto">
            <a:xfrm>
              <a:off x="4294"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62"/>
            <p:cNvSpPr>
              <a:spLocks/>
            </p:cNvSpPr>
            <p:nvPr/>
          </p:nvSpPr>
          <p:spPr bwMode="auto">
            <a:xfrm>
              <a:off x="434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63"/>
            <p:cNvSpPr>
              <a:spLocks/>
            </p:cNvSpPr>
            <p:nvPr/>
          </p:nvSpPr>
          <p:spPr bwMode="auto">
            <a:xfrm>
              <a:off x="4270" y="240"/>
              <a:ext cx="42" cy="149"/>
            </a:xfrm>
            <a:custGeom>
              <a:avLst/>
              <a:gdLst>
                <a:gd name="T0" fmla="*/ 12 w 42"/>
                <a:gd name="T1" fmla="*/ 78 h 149"/>
                <a:gd name="T2" fmla="*/ 6 w 42"/>
                <a:gd name="T3" fmla="*/ 113 h 149"/>
                <a:gd name="T4" fmla="*/ 0 w 42"/>
                <a:gd name="T5" fmla="*/ 149 h 149"/>
                <a:gd name="T6" fmla="*/ 42 w 42"/>
                <a:gd name="T7" fmla="*/ 149 h 149"/>
                <a:gd name="T8" fmla="*/ 42 w 42"/>
                <a:gd name="T9" fmla="*/ 137 h 149"/>
                <a:gd name="T10" fmla="*/ 36 w 42"/>
                <a:gd name="T11" fmla="*/ 125 h 149"/>
                <a:gd name="T12" fmla="*/ 30 w 42"/>
                <a:gd name="T13" fmla="*/ 78 h 149"/>
                <a:gd name="T14" fmla="*/ 24 w 42"/>
                <a:gd name="T15" fmla="*/ 36 h 149"/>
                <a:gd name="T16" fmla="*/ 24 w 42"/>
                <a:gd name="T17" fmla="*/ 0 h 149"/>
                <a:gd name="T18" fmla="*/ 18 w 42"/>
                <a:gd name="T19" fmla="*/ 36 h 149"/>
                <a:gd name="T20" fmla="*/ 12 w 42"/>
                <a:gd name="T21" fmla="*/ 78 h 149"/>
                <a:gd name="T22" fmla="*/ 12 w 42"/>
                <a:gd name="T23" fmla="*/ 78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149">
                  <a:moveTo>
                    <a:pt x="12" y="78"/>
                  </a:moveTo>
                  <a:lnTo>
                    <a:pt x="6" y="113"/>
                  </a:lnTo>
                  <a:lnTo>
                    <a:pt x="0" y="149"/>
                  </a:lnTo>
                  <a:lnTo>
                    <a:pt x="42" y="149"/>
                  </a:lnTo>
                  <a:lnTo>
                    <a:pt x="42" y="137"/>
                  </a:lnTo>
                  <a:lnTo>
                    <a:pt x="36" y="125"/>
                  </a:lnTo>
                  <a:lnTo>
                    <a:pt x="30" y="78"/>
                  </a:lnTo>
                  <a:lnTo>
                    <a:pt x="24" y="36"/>
                  </a:lnTo>
                  <a:lnTo>
                    <a:pt x="24" y="0"/>
                  </a:lnTo>
                  <a:lnTo>
                    <a:pt x="18" y="36"/>
                  </a:lnTo>
                  <a:lnTo>
                    <a:pt x="1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64"/>
            <p:cNvSpPr>
              <a:spLocks/>
            </p:cNvSpPr>
            <p:nvPr/>
          </p:nvSpPr>
          <p:spPr bwMode="auto">
            <a:xfrm>
              <a:off x="4258" y="318"/>
              <a:ext cx="36" cy="77"/>
            </a:xfrm>
            <a:custGeom>
              <a:avLst/>
              <a:gdLst>
                <a:gd name="T0" fmla="*/ 12 w 36"/>
                <a:gd name="T1" fmla="*/ 0 h 77"/>
                <a:gd name="T2" fmla="*/ 6 w 36"/>
                <a:gd name="T3" fmla="*/ 35 h 77"/>
                <a:gd name="T4" fmla="*/ 0 w 36"/>
                <a:gd name="T5" fmla="*/ 71 h 77"/>
                <a:gd name="T6" fmla="*/ 24 w 36"/>
                <a:gd name="T7" fmla="*/ 77 h 77"/>
                <a:gd name="T8" fmla="*/ 30 w 36"/>
                <a:gd name="T9" fmla="*/ 41 h 77"/>
                <a:gd name="T10" fmla="*/ 36 w 36"/>
                <a:gd name="T11" fmla="*/ 0 h 77"/>
                <a:gd name="T12" fmla="*/ 12 w 36"/>
                <a:gd name="T13" fmla="*/ 0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77">
                  <a:moveTo>
                    <a:pt x="12" y="0"/>
                  </a:moveTo>
                  <a:lnTo>
                    <a:pt x="6" y="35"/>
                  </a:lnTo>
                  <a:lnTo>
                    <a:pt x="0" y="71"/>
                  </a:lnTo>
                  <a:lnTo>
                    <a:pt x="24" y="77"/>
                  </a:lnTo>
                  <a:lnTo>
                    <a:pt x="30" y="41"/>
                  </a:lnTo>
                  <a:lnTo>
                    <a:pt x="36"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65"/>
            <p:cNvSpPr>
              <a:spLocks noEditPoints="1"/>
            </p:cNvSpPr>
            <p:nvPr/>
          </p:nvSpPr>
          <p:spPr bwMode="auto">
            <a:xfrm>
              <a:off x="4258" y="377"/>
              <a:ext cx="54" cy="24"/>
            </a:xfrm>
            <a:custGeom>
              <a:avLst/>
              <a:gdLst>
                <a:gd name="T0" fmla="*/ 12 w 54"/>
                <a:gd name="T1" fmla="*/ 24 h 24"/>
                <a:gd name="T2" fmla="*/ 54 w 54"/>
                <a:gd name="T3" fmla="*/ 24 h 24"/>
                <a:gd name="T4" fmla="*/ 54 w 54"/>
                <a:gd name="T5" fmla="*/ 0 h 24"/>
                <a:gd name="T6" fmla="*/ 12 w 54"/>
                <a:gd name="T7" fmla="*/ 0 h 24"/>
                <a:gd name="T8" fmla="*/ 12 w 54"/>
                <a:gd name="T9" fmla="*/ 24 h 24"/>
                <a:gd name="T10" fmla="*/ 0 w 54"/>
                <a:gd name="T11" fmla="*/ 12 h 24"/>
                <a:gd name="T12" fmla="*/ 0 w 54"/>
                <a:gd name="T13" fmla="*/ 24 h 24"/>
                <a:gd name="T14" fmla="*/ 12 w 54"/>
                <a:gd name="T15" fmla="*/ 24 h 24"/>
                <a:gd name="T16" fmla="*/ 12 w 54"/>
                <a:gd name="T17" fmla="*/ 12 h 24"/>
                <a:gd name="T18" fmla="*/ 0 w 54"/>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12" y="24"/>
                  </a:moveTo>
                  <a:lnTo>
                    <a:pt x="54" y="24"/>
                  </a:lnTo>
                  <a:lnTo>
                    <a:pt x="54" y="0"/>
                  </a:lnTo>
                  <a:lnTo>
                    <a:pt x="12" y="0"/>
                  </a:lnTo>
                  <a:lnTo>
                    <a:pt x="12" y="24"/>
                  </a:lnTo>
                  <a:close/>
                  <a:moveTo>
                    <a:pt x="0" y="12"/>
                  </a:moveTo>
                  <a:lnTo>
                    <a:pt x="0" y="24"/>
                  </a:lnTo>
                  <a:lnTo>
                    <a:pt x="12" y="24"/>
                  </a:lnTo>
                  <a:lnTo>
                    <a:pt x="12" y="12"/>
                  </a:lnTo>
                  <a:lnTo>
                    <a:pt x="0" y="12"/>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66"/>
            <p:cNvSpPr>
              <a:spLocks noEditPoints="1"/>
            </p:cNvSpPr>
            <p:nvPr/>
          </p:nvSpPr>
          <p:spPr bwMode="auto">
            <a:xfrm>
              <a:off x="4288" y="318"/>
              <a:ext cx="42" cy="83"/>
            </a:xfrm>
            <a:custGeom>
              <a:avLst/>
              <a:gdLst>
                <a:gd name="T0" fmla="*/ 36 w 42"/>
                <a:gd name="T1" fmla="*/ 71 h 83"/>
                <a:gd name="T2" fmla="*/ 36 w 42"/>
                <a:gd name="T3" fmla="*/ 59 h 83"/>
                <a:gd name="T4" fmla="*/ 30 w 42"/>
                <a:gd name="T5" fmla="*/ 41 h 83"/>
                <a:gd name="T6" fmla="*/ 24 w 42"/>
                <a:gd name="T7" fmla="*/ 0 h 83"/>
                <a:gd name="T8" fmla="*/ 0 w 42"/>
                <a:gd name="T9" fmla="*/ 0 h 83"/>
                <a:gd name="T10" fmla="*/ 6 w 42"/>
                <a:gd name="T11" fmla="*/ 47 h 83"/>
                <a:gd name="T12" fmla="*/ 12 w 42"/>
                <a:gd name="T13" fmla="*/ 65 h 83"/>
                <a:gd name="T14" fmla="*/ 12 w 42"/>
                <a:gd name="T15" fmla="*/ 77 h 83"/>
                <a:gd name="T16" fmla="*/ 36 w 42"/>
                <a:gd name="T17" fmla="*/ 71 h 83"/>
                <a:gd name="T18" fmla="*/ 24 w 42"/>
                <a:gd name="T19" fmla="*/ 83 h 83"/>
                <a:gd name="T20" fmla="*/ 42 w 42"/>
                <a:gd name="T21" fmla="*/ 83 h 83"/>
                <a:gd name="T22" fmla="*/ 36 w 42"/>
                <a:gd name="T23" fmla="*/ 71 h 83"/>
                <a:gd name="T24" fmla="*/ 24 w 42"/>
                <a:gd name="T25" fmla="*/ 71 h 83"/>
                <a:gd name="T26" fmla="*/ 24 w 42"/>
                <a:gd name="T27" fmla="*/ 8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83">
                  <a:moveTo>
                    <a:pt x="36" y="71"/>
                  </a:moveTo>
                  <a:lnTo>
                    <a:pt x="36" y="59"/>
                  </a:lnTo>
                  <a:lnTo>
                    <a:pt x="30" y="41"/>
                  </a:lnTo>
                  <a:lnTo>
                    <a:pt x="24" y="0"/>
                  </a:lnTo>
                  <a:lnTo>
                    <a:pt x="0" y="0"/>
                  </a:lnTo>
                  <a:lnTo>
                    <a:pt x="6" y="47"/>
                  </a:lnTo>
                  <a:lnTo>
                    <a:pt x="12" y="65"/>
                  </a:lnTo>
                  <a:lnTo>
                    <a:pt x="12" y="77"/>
                  </a:lnTo>
                  <a:lnTo>
                    <a:pt x="36" y="71"/>
                  </a:lnTo>
                  <a:close/>
                  <a:moveTo>
                    <a:pt x="24" y="83"/>
                  </a:moveTo>
                  <a:lnTo>
                    <a:pt x="42" y="83"/>
                  </a:lnTo>
                  <a:lnTo>
                    <a:pt x="36" y="71"/>
                  </a:lnTo>
                  <a:lnTo>
                    <a:pt x="24" y="71"/>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67"/>
            <p:cNvSpPr>
              <a:spLocks noEditPoints="1"/>
            </p:cNvSpPr>
            <p:nvPr/>
          </p:nvSpPr>
          <p:spPr bwMode="auto">
            <a:xfrm>
              <a:off x="4282" y="240"/>
              <a:ext cx="30" cy="78"/>
            </a:xfrm>
            <a:custGeom>
              <a:avLst/>
              <a:gdLst>
                <a:gd name="T0" fmla="*/ 30 w 30"/>
                <a:gd name="T1" fmla="*/ 78 h 78"/>
                <a:gd name="T2" fmla="*/ 24 w 30"/>
                <a:gd name="T3" fmla="*/ 30 h 78"/>
                <a:gd name="T4" fmla="*/ 24 w 30"/>
                <a:gd name="T5" fmla="*/ 0 h 78"/>
                <a:gd name="T6" fmla="*/ 0 w 30"/>
                <a:gd name="T7" fmla="*/ 0 h 78"/>
                <a:gd name="T8" fmla="*/ 0 w 30"/>
                <a:gd name="T9" fmla="*/ 36 h 78"/>
                <a:gd name="T10" fmla="*/ 6 w 30"/>
                <a:gd name="T11" fmla="*/ 78 h 78"/>
                <a:gd name="T12" fmla="*/ 30 w 30"/>
                <a:gd name="T13" fmla="*/ 78 h 78"/>
                <a:gd name="T14" fmla="*/ 30 w 30"/>
                <a:gd name="T15" fmla="*/ 78 h 78"/>
                <a:gd name="T16" fmla="*/ 30 w 30"/>
                <a:gd name="T17" fmla="*/ 78 h 78"/>
                <a:gd name="T18" fmla="*/ 30 w 30"/>
                <a:gd name="T19" fmla="*/ 78 h 78"/>
                <a:gd name="T20" fmla="*/ 18 w 30"/>
                <a:gd name="T21" fmla="*/ 78 h 78"/>
                <a:gd name="T22" fmla="*/ 30 w 30"/>
                <a:gd name="T23" fmla="*/ 7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78">
                  <a:moveTo>
                    <a:pt x="30" y="78"/>
                  </a:moveTo>
                  <a:lnTo>
                    <a:pt x="24" y="30"/>
                  </a:lnTo>
                  <a:lnTo>
                    <a:pt x="24" y="0"/>
                  </a:lnTo>
                  <a:lnTo>
                    <a:pt x="0" y="0"/>
                  </a:lnTo>
                  <a:lnTo>
                    <a:pt x="0" y="36"/>
                  </a:lnTo>
                  <a:lnTo>
                    <a:pt x="6" y="78"/>
                  </a:lnTo>
                  <a:lnTo>
                    <a:pt x="30" y="78"/>
                  </a:lnTo>
                  <a:close/>
                  <a:moveTo>
                    <a:pt x="30" y="78"/>
                  </a:moveTo>
                  <a:lnTo>
                    <a:pt x="30" y="78"/>
                  </a:lnTo>
                  <a:lnTo>
                    <a:pt x="18" y="78"/>
                  </a:lnTo>
                  <a:lnTo>
                    <a:pt x="30"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68"/>
            <p:cNvSpPr>
              <a:spLocks noEditPoints="1"/>
            </p:cNvSpPr>
            <p:nvPr/>
          </p:nvSpPr>
          <p:spPr bwMode="auto">
            <a:xfrm>
              <a:off x="4270" y="240"/>
              <a:ext cx="36" cy="78"/>
            </a:xfrm>
            <a:custGeom>
              <a:avLst/>
              <a:gdLst>
                <a:gd name="T0" fmla="*/ 12 w 36"/>
                <a:gd name="T1" fmla="*/ 0 h 78"/>
                <a:gd name="T2" fmla="*/ 6 w 36"/>
                <a:gd name="T3" fmla="*/ 30 h 78"/>
                <a:gd name="T4" fmla="*/ 0 w 36"/>
                <a:gd name="T5" fmla="*/ 78 h 78"/>
                <a:gd name="T6" fmla="*/ 24 w 36"/>
                <a:gd name="T7" fmla="*/ 78 h 78"/>
                <a:gd name="T8" fmla="*/ 30 w 36"/>
                <a:gd name="T9" fmla="*/ 36 h 78"/>
                <a:gd name="T10" fmla="*/ 36 w 36"/>
                <a:gd name="T11" fmla="*/ 0 h 78"/>
                <a:gd name="T12" fmla="*/ 12 w 36"/>
                <a:gd name="T13" fmla="*/ 0 h 78"/>
                <a:gd name="T14" fmla="*/ 36 w 36"/>
                <a:gd name="T15" fmla="*/ 0 h 78"/>
                <a:gd name="T16" fmla="*/ 12 w 36"/>
                <a:gd name="T17" fmla="*/ 0 h 78"/>
                <a:gd name="T18" fmla="*/ 36 w 36"/>
                <a:gd name="T19" fmla="*/ 0 h 78"/>
                <a:gd name="T20" fmla="*/ 12 w 36"/>
                <a:gd name="T21" fmla="*/ 0 h 78"/>
                <a:gd name="T22" fmla="*/ 36 w 36"/>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78">
                  <a:moveTo>
                    <a:pt x="12" y="0"/>
                  </a:moveTo>
                  <a:lnTo>
                    <a:pt x="6" y="30"/>
                  </a:lnTo>
                  <a:lnTo>
                    <a:pt x="0" y="78"/>
                  </a:lnTo>
                  <a:lnTo>
                    <a:pt x="24" y="78"/>
                  </a:lnTo>
                  <a:lnTo>
                    <a:pt x="30" y="36"/>
                  </a:lnTo>
                  <a:lnTo>
                    <a:pt x="36" y="0"/>
                  </a:lnTo>
                  <a:lnTo>
                    <a:pt x="12" y="0"/>
                  </a:lnTo>
                  <a:close/>
                  <a:moveTo>
                    <a:pt x="36" y="0"/>
                  </a:moveTo>
                  <a:lnTo>
                    <a:pt x="12" y="0"/>
                  </a:lnTo>
                  <a:lnTo>
                    <a:pt x="36" y="0"/>
                  </a:lnTo>
                  <a:lnTo>
                    <a:pt x="12" y="0"/>
                  </a:lnTo>
                  <a:lnTo>
                    <a:pt x="3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69"/>
            <p:cNvSpPr>
              <a:spLocks/>
            </p:cNvSpPr>
            <p:nvPr/>
          </p:nvSpPr>
          <p:spPr bwMode="auto">
            <a:xfrm>
              <a:off x="4282" y="318"/>
              <a:ext cx="12" cy="1"/>
            </a:xfrm>
            <a:custGeom>
              <a:avLst/>
              <a:gdLst>
                <a:gd name="T0" fmla="*/ 12 w 12"/>
                <a:gd name="T1" fmla="*/ 0 h 1"/>
                <a:gd name="T2" fmla="*/ 12 w 12"/>
                <a:gd name="T3" fmla="*/ 0 h 1"/>
                <a:gd name="T4" fmla="*/ 12 w 12"/>
                <a:gd name="T5" fmla="*/ 0 h 1"/>
                <a:gd name="T6" fmla="*/ 0 w 12"/>
                <a:gd name="T7" fmla="*/ 0 h 1"/>
                <a:gd name="T8" fmla="*/ 12 w 1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
                  <a:moveTo>
                    <a:pt x="12" y="0"/>
                  </a:moveTo>
                  <a:lnTo>
                    <a:pt x="12" y="0"/>
                  </a:lnTo>
                  <a:lnTo>
                    <a:pt x="0"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70"/>
            <p:cNvSpPr>
              <a:spLocks/>
            </p:cNvSpPr>
            <p:nvPr/>
          </p:nvSpPr>
          <p:spPr bwMode="auto">
            <a:xfrm>
              <a:off x="3995" y="2181"/>
              <a:ext cx="30" cy="30"/>
            </a:xfrm>
            <a:custGeom>
              <a:avLst/>
              <a:gdLst>
                <a:gd name="T0" fmla="*/ 30 w 30"/>
                <a:gd name="T1" fmla="*/ 6 h 30"/>
                <a:gd name="T2" fmla="*/ 18 w 30"/>
                <a:gd name="T3" fmla="*/ 0 h 30"/>
                <a:gd name="T4" fmla="*/ 6 w 30"/>
                <a:gd name="T5" fmla="*/ 0 h 30"/>
                <a:gd name="T6" fmla="*/ 0 w 30"/>
                <a:gd name="T7" fmla="*/ 18 h 30"/>
                <a:gd name="T8" fmla="*/ 12 w 30"/>
                <a:gd name="T9" fmla="*/ 24 h 30"/>
                <a:gd name="T10" fmla="*/ 18 w 30"/>
                <a:gd name="T11" fmla="*/ 30 h 30"/>
                <a:gd name="T12" fmla="*/ 30 w 30"/>
                <a:gd name="T13" fmla="*/ 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0">
                  <a:moveTo>
                    <a:pt x="30" y="6"/>
                  </a:moveTo>
                  <a:lnTo>
                    <a:pt x="18" y="0"/>
                  </a:lnTo>
                  <a:lnTo>
                    <a:pt x="6" y="0"/>
                  </a:lnTo>
                  <a:lnTo>
                    <a:pt x="0" y="18"/>
                  </a:lnTo>
                  <a:lnTo>
                    <a:pt x="12" y="24"/>
                  </a:lnTo>
                  <a:lnTo>
                    <a:pt x="18" y="30"/>
                  </a:lnTo>
                  <a:lnTo>
                    <a:pt x="3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71"/>
            <p:cNvSpPr>
              <a:spLocks noEditPoints="1"/>
            </p:cNvSpPr>
            <p:nvPr/>
          </p:nvSpPr>
          <p:spPr bwMode="auto">
            <a:xfrm>
              <a:off x="3929" y="2151"/>
              <a:ext cx="66" cy="48"/>
            </a:xfrm>
            <a:custGeom>
              <a:avLst/>
              <a:gdLst>
                <a:gd name="T0" fmla="*/ 66 w 66"/>
                <a:gd name="T1" fmla="*/ 24 h 48"/>
                <a:gd name="T2" fmla="*/ 54 w 66"/>
                <a:gd name="T3" fmla="*/ 18 h 48"/>
                <a:gd name="T4" fmla="*/ 42 w 66"/>
                <a:gd name="T5" fmla="*/ 12 h 48"/>
                <a:gd name="T6" fmla="*/ 36 w 66"/>
                <a:gd name="T7" fmla="*/ 36 h 48"/>
                <a:gd name="T8" fmla="*/ 48 w 66"/>
                <a:gd name="T9" fmla="*/ 42 h 48"/>
                <a:gd name="T10" fmla="*/ 54 w 66"/>
                <a:gd name="T11" fmla="*/ 48 h 48"/>
                <a:gd name="T12" fmla="*/ 66 w 66"/>
                <a:gd name="T13" fmla="*/ 24 h 48"/>
                <a:gd name="T14" fmla="*/ 30 w 66"/>
                <a:gd name="T15" fmla="*/ 12 h 48"/>
                <a:gd name="T16" fmla="*/ 24 w 66"/>
                <a:gd name="T17" fmla="*/ 6 h 48"/>
                <a:gd name="T18" fmla="*/ 12 w 66"/>
                <a:gd name="T19" fmla="*/ 0 h 48"/>
                <a:gd name="T20" fmla="*/ 0 w 66"/>
                <a:gd name="T21" fmla="*/ 24 h 48"/>
                <a:gd name="T22" fmla="*/ 12 w 66"/>
                <a:gd name="T23" fmla="*/ 30 h 48"/>
                <a:gd name="T24" fmla="*/ 24 w 66"/>
                <a:gd name="T25" fmla="*/ 30 h 48"/>
                <a:gd name="T26" fmla="*/ 30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18"/>
                  </a:lnTo>
                  <a:lnTo>
                    <a:pt x="42" y="12"/>
                  </a:lnTo>
                  <a:lnTo>
                    <a:pt x="36" y="36"/>
                  </a:lnTo>
                  <a:lnTo>
                    <a:pt x="48" y="42"/>
                  </a:lnTo>
                  <a:lnTo>
                    <a:pt x="54" y="48"/>
                  </a:lnTo>
                  <a:lnTo>
                    <a:pt x="66" y="24"/>
                  </a:lnTo>
                  <a:close/>
                  <a:moveTo>
                    <a:pt x="30" y="12"/>
                  </a:moveTo>
                  <a:lnTo>
                    <a:pt x="24" y="6"/>
                  </a:lnTo>
                  <a:lnTo>
                    <a:pt x="12" y="0"/>
                  </a:lnTo>
                  <a:lnTo>
                    <a:pt x="0" y="24"/>
                  </a:lnTo>
                  <a:lnTo>
                    <a:pt x="12" y="30"/>
                  </a:lnTo>
                  <a:lnTo>
                    <a:pt x="24" y="30"/>
                  </a:lnTo>
                  <a:lnTo>
                    <a:pt x="30"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72"/>
            <p:cNvSpPr>
              <a:spLocks noEditPoints="1"/>
            </p:cNvSpPr>
            <p:nvPr/>
          </p:nvSpPr>
          <p:spPr bwMode="auto">
            <a:xfrm>
              <a:off x="3869" y="2115"/>
              <a:ext cx="66" cy="54"/>
            </a:xfrm>
            <a:custGeom>
              <a:avLst/>
              <a:gdLst>
                <a:gd name="T0" fmla="*/ 66 w 66"/>
                <a:gd name="T1" fmla="*/ 30 h 54"/>
                <a:gd name="T2" fmla="*/ 54 w 66"/>
                <a:gd name="T3" fmla="*/ 24 h 54"/>
                <a:gd name="T4" fmla="*/ 42 w 66"/>
                <a:gd name="T5" fmla="*/ 18 h 54"/>
                <a:gd name="T6" fmla="*/ 30 w 66"/>
                <a:gd name="T7" fmla="*/ 42 h 54"/>
                <a:gd name="T8" fmla="*/ 42 w 66"/>
                <a:gd name="T9" fmla="*/ 48 h 54"/>
                <a:gd name="T10" fmla="*/ 54 w 66"/>
                <a:gd name="T11" fmla="*/ 54 h 54"/>
                <a:gd name="T12" fmla="*/ 66 w 66"/>
                <a:gd name="T13" fmla="*/ 30 h 54"/>
                <a:gd name="T14" fmla="*/ 36 w 66"/>
                <a:gd name="T15" fmla="*/ 12 h 54"/>
                <a:gd name="T16" fmla="*/ 30 w 66"/>
                <a:gd name="T17" fmla="*/ 6 h 54"/>
                <a:gd name="T18" fmla="*/ 18 w 66"/>
                <a:gd name="T19" fmla="*/ 0 h 54"/>
                <a:gd name="T20" fmla="*/ 0 w 66"/>
                <a:gd name="T21" fmla="*/ 24 h 54"/>
                <a:gd name="T22" fmla="*/ 12 w 66"/>
                <a:gd name="T23" fmla="*/ 30 h 54"/>
                <a:gd name="T24" fmla="*/ 24 w 66"/>
                <a:gd name="T25" fmla="*/ 36 h 54"/>
                <a:gd name="T26" fmla="*/ 36 w 66"/>
                <a:gd name="T27" fmla="*/ 12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4">
                  <a:moveTo>
                    <a:pt x="66" y="30"/>
                  </a:moveTo>
                  <a:lnTo>
                    <a:pt x="54" y="24"/>
                  </a:lnTo>
                  <a:lnTo>
                    <a:pt x="42" y="18"/>
                  </a:lnTo>
                  <a:lnTo>
                    <a:pt x="30" y="42"/>
                  </a:lnTo>
                  <a:lnTo>
                    <a:pt x="42" y="48"/>
                  </a:lnTo>
                  <a:lnTo>
                    <a:pt x="54" y="54"/>
                  </a:lnTo>
                  <a:lnTo>
                    <a:pt x="66" y="30"/>
                  </a:lnTo>
                  <a:close/>
                  <a:moveTo>
                    <a:pt x="36" y="12"/>
                  </a:moveTo>
                  <a:lnTo>
                    <a:pt x="30" y="6"/>
                  </a:lnTo>
                  <a:lnTo>
                    <a:pt x="18" y="0"/>
                  </a:lnTo>
                  <a:lnTo>
                    <a:pt x="0" y="24"/>
                  </a:lnTo>
                  <a:lnTo>
                    <a:pt x="12" y="30"/>
                  </a:lnTo>
                  <a:lnTo>
                    <a:pt x="24" y="36"/>
                  </a:lnTo>
                  <a:lnTo>
                    <a:pt x="36"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173"/>
            <p:cNvSpPr>
              <a:spLocks noEditPoints="1"/>
            </p:cNvSpPr>
            <p:nvPr/>
          </p:nvSpPr>
          <p:spPr bwMode="auto">
            <a:xfrm>
              <a:off x="3821" y="2073"/>
              <a:ext cx="54" cy="60"/>
            </a:xfrm>
            <a:custGeom>
              <a:avLst/>
              <a:gdLst>
                <a:gd name="T0" fmla="*/ 54 w 54"/>
                <a:gd name="T1" fmla="*/ 36 h 60"/>
                <a:gd name="T2" fmla="*/ 48 w 54"/>
                <a:gd name="T3" fmla="*/ 30 h 60"/>
                <a:gd name="T4" fmla="*/ 36 w 54"/>
                <a:gd name="T5" fmla="*/ 24 h 60"/>
                <a:gd name="T6" fmla="*/ 24 w 54"/>
                <a:gd name="T7" fmla="*/ 42 h 60"/>
                <a:gd name="T8" fmla="*/ 42 w 54"/>
                <a:gd name="T9" fmla="*/ 60 h 60"/>
                <a:gd name="T10" fmla="*/ 54 w 54"/>
                <a:gd name="T11" fmla="*/ 36 h 60"/>
                <a:gd name="T12" fmla="*/ 30 w 54"/>
                <a:gd name="T13" fmla="*/ 18 h 60"/>
                <a:gd name="T14" fmla="*/ 12 w 54"/>
                <a:gd name="T15" fmla="*/ 0 h 60"/>
                <a:gd name="T16" fmla="*/ 0 w 54"/>
                <a:gd name="T17" fmla="*/ 18 h 60"/>
                <a:gd name="T18" fmla="*/ 12 w 54"/>
                <a:gd name="T19" fmla="*/ 36 h 60"/>
                <a:gd name="T20" fmla="*/ 30 w 54"/>
                <a:gd name="T21" fmla="*/ 1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0">
                  <a:moveTo>
                    <a:pt x="54" y="36"/>
                  </a:moveTo>
                  <a:lnTo>
                    <a:pt x="48" y="30"/>
                  </a:lnTo>
                  <a:lnTo>
                    <a:pt x="36" y="24"/>
                  </a:lnTo>
                  <a:lnTo>
                    <a:pt x="24" y="42"/>
                  </a:lnTo>
                  <a:lnTo>
                    <a:pt x="42" y="60"/>
                  </a:lnTo>
                  <a:lnTo>
                    <a:pt x="54" y="36"/>
                  </a:lnTo>
                  <a:close/>
                  <a:moveTo>
                    <a:pt x="30" y="18"/>
                  </a:moveTo>
                  <a:lnTo>
                    <a:pt x="12" y="0"/>
                  </a:lnTo>
                  <a:lnTo>
                    <a:pt x="0" y="18"/>
                  </a:lnTo>
                  <a:lnTo>
                    <a:pt x="12" y="36"/>
                  </a:lnTo>
                  <a:lnTo>
                    <a:pt x="30"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74"/>
            <p:cNvSpPr>
              <a:spLocks noEditPoints="1"/>
            </p:cNvSpPr>
            <p:nvPr/>
          </p:nvSpPr>
          <p:spPr bwMode="auto">
            <a:xfrm>
              <a:off x="3780" y="2025"/>
              <a:ext cx="47" cy="60"/>
            </a:xfrm>
            <a:custGeom>
              <a:avLst/>
              <a:gdLst>
                <a:gd name="T0" fmla="*/ 47 w 47"/>
                <a:gd name="T1" fmla="*/ 42 h 60"/>
                <a:gd name="T2" fmla="*/ 35 w 47"/>
                <a:gd name="T3" fmla="*/ 24 h 60"/>
                <a:gd name="T4" fmla="*/ 18 w 47"/>
                <a:gd name="T5" fmla="*/ 42 h 60"/>
                <a:gd name="T6" fmla="*/ 29 w 47"/>
                <a:gd name="T7" fmla="*/ 60 h 60"/>
                <a:gd name="T8" fmla="*/ 47 w 47"/>
                <a:gd name="T9" fmla="*/ 42 h 60"/>
                <a:gd name="T10" fmla="*/ 29 w 47"/>
                <a:gd name="T11" fmla="*/ 18 h 60"/>
                <a:gd name="T12" fmla="*/ 24 w 47"/>
                <a:gd name="T13" fmla="*/ 12 h 60"/>
                <a:gd name="T14" fmla="*/ 18 w 47"/>
                <a:gd name="T15" fmla="*/ 0 h 60"/>
                <a:gd name="T16" fmla="*/ 0 w 47"/>
                <a:gd name="T17" fmla="*/ 12 h 60"/>
                <a:gd name="T18" fmla="*/ 6 w 47"/>
                <a:gd name="T19" fmla="*/ 24 h 60"/>
                <a:gd name="T20" fmla="*/ 12 w 47"/>
                <a:gd name="T21" fmla="*/ 30 h 60"/>
                <a:gd name="T22" fmla="*/ 29 w 47"/>
                <a:gd name="T23" fmla="*/ 18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60">
                  <a:moveTo>
                    <a:pt x="47" y="42"/>
                  </a:moveTo>
                  <a:lnTo>
                    <a:pt x="35" y="24"/>
                  </a:lnTo>
                  <a:lnTo>
                    <a:pt x="18" y="42"/>
                  </a:lnTo>
                  <a:lnTo>
                    <a:pt x="29" y="60"/>
                  </a:lnTo>
                  <a:lnTo>
                    <a:pt x="47" y="42"/>
                  </a:lnTo>
                  <a:close/>
                  <a:moveTo>
                    <a:pt x="29" y="18"/>
                  </a:moveTo>
                  <a:lnTo>
                    <a:pt x="24" y="12"/>
                  </a:lnTo>
                  <a:lnTo>
                    <a:pt x="18" y="0"/>
                  </a:lnTo>
                  <a:lnTo>
                    <a:pt x="0" y="12"/>
                  </a:lnTo>
                  <a:lnTo>
                    <a:pt x="6" y="24"/>
                  </a:lnTo>
                  <a:lnTo>
                    <a:pt x="12" y="30"/>
                  </a:lnTo>
                  <a:lnTo>
                    <a:pt x="29"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175"/>
            <p:cNvSpPr>
              <a:spLocks noEditPoints="1"/>
            </p:cNvSpPr>
            <p:nvPr/>
          </p:nvSpPr>
          <p:spPr bwMode="auto">
            <a:xfrm>
              <a:off x="3762" y="1972"/>
              <a:ext cx="30" cy="53"/>
            </a:xfrm>
            <a:custGeom>
              <a:avLst/>
              <a:gdLst>
                <a:gd name="T0" fmla="*/ 30 w 30"/>
                <a:gd name="T1" fmla="*/ 42 h 53"/>
                <a:gd name="T2" fmla="*/ 30 w 30"/>
                <a:gd name="T3" fmla="*/ 36 h 53"/>
                <a:gd name="T4" fmla="*/ 24 w 30"/>
                <a:gd name="T5" fmla="*/ 24 h 53"/>
                <a:gd name="T6" fmla="*/ 6 w 30"/>
                <a:gd name="T7" fmla="*/ 30 h 53"/>
                <a:gd name="T8" fmla="*/ 6 w 30"/>
                <a:gd name="T9" fmla="*/ 42 h 53"/>
                <a:gd name="T10" fmla="*/ 12 w 30"/>
                <a:gd name="T11" fmla="*/ 53 h 53"/>
                <a:gd name="T12" fmla="*/ 30 w 30"/>
                <a:gd name="T13" fmla="*/ 42 h 53"/>
                <a:gd name="T14" fmla="*/ 24 w 30"/>
                <a:gd name="T15" fmla="*/ 12 h 53"/>
                <a:gd name="T16" fmla="*/ 24 w 30"/>
                <a:gd name="T17" fmla="*/ 0 h 53"/>
                <a:gd name="T18" fmla="*/ 0 w 30"/>
                <a:gd name="T19" fmla="*/ 0 h 53"/>
                <a:gd name="T20" fmla="*/ 0 w 30"/>
                <a:gd name="T21" fmla="*/ 18 h 53"/>
                <a:gd name="T22" fmla="*/ 24 w 30"/>
                <a:gd name="T23" fmla="*/ 12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53">
                  <a:moveTo>
                    <a:pt x="30" y="42"/>
                  </a:moveTo>
                  <a:lnTo>
                    <a:pt x="30" y="36"/>
                  </a:lnTo>
                  <a:lnTo>
                    <a:pt x="24" y="24"/>
                  </a:lnTo>
                  <a:lnTo>
                    <a:pt x="6" y="30"/>
                  </a:lnTo>
                  <a:lnTo>
                    <a:pt x="6" y="42"/>
                  </a:lnTo>
                  <a:lnTo>
                    <a:pt x="12" y="53"/>
                  </a:lnTo>
                  <a:lnTo>
                    <a:pt x="30" y="42"/>
                  </a:lnTo>
                  <a:close/>
                  <a:moveTo>
                    <a:pt x="24" y="12"/>
                  </a:moveTo>
                  <a:lnTo>
                    <a:pt x="24" y="0"/>
                  </a:lnTo>
                  <a:lnTo>
                    <a:pt x="0" y="0"/>
                  </a:lnTo>
                  <a:lnTo>
                    <a:pt x="0" y="18"/>
                  </a:lnTo>
                  <a:lnTo>
                    <a:pt x="24"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176"/>
            <p:cNvSpPr>
              <a:spLocks noEditPoints="1"/>
            </p:cNvSpPr>
            <p:nvPr/>
          </p:nvSpPr>
          <p:spPr bwMode="auto">
            <a:xfrm>
              <a:off x="3762" y="1966"/>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0 w 24"/>
                <a:gd name="T13" fmla="*/ 6 h 6"/>
                <a:gd name="T14" fmla="*/ 0 w 24"/>
                <a:gd name="T15" fmla="*/ 6 h 6"/>
                <a:gd name="T16" fmla="*/ 12 w 24"/>
                <a:gd name="T17" fmla="*/ 6 h 6"/>
                <a:gd name="T18" fmla="*/ 0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24" y="0"/>
                  </a:lnTo>
                  <a:lnTo>
                    <a:pt x="0" y="0"/>
                  </a:lnTo>
                  <a:lnTo>
                    <a:pt x="0" y="6"/>
                  </a:lnTo>
                  <a:lnTo>
                    <a:pt x="24" y="6"/>
                  </a:lnTo>
                  <a:close/>
                  <a:moveTo>
                    <a:pt x="0" y="6"/>
                  </a:moveTo>
                  <a:lnTo>
                    <a:pt x="0" y="6"/>
                  </a:lnTo>
                  <a:lnTo>
                    <a:pt x="12" y="6"/>
                  </a:lnTo>
                  <a:lnTo>
                    <a:pt x="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77"/>
            <p:cNvSpPr>
              <a:spLocks noEditPoints="1"/>
            </p:cNvSpPr>
            <p:nvPr/>
          </p:nvSpPr>
          <p:spPr bwMode="auto">
            <a:xfrm>
              <a:off x="3762" y="1894"/>
              <a:ext cx="42" cy="60"/>
            </a:xfrm>
            <a:custGeom>
              <a:avLst/>
              <a:gdLst>
                <a:gd name="T0" fmla="*/ 24 w 42"/>
                <a:gd name="T1" fmla="*/ 60 h 60"/>
                <a:gd name="T2" fmla="*/ 30 w 42"/>
                <a:gd name="T3" fmla="*/ 54 h 60"/>
                <a:gd name="T4" fmla="*/ 30 w 42"/>
                <a:gd name="T5" fmla="*/ 42 h 60"/>
                <a:gd name="T6" fmla="*/ 6 w 42"/>
                <a:gd name="T7" fmla="*/ 36 h 60"/>
                <a:gd name="T8" fmla="*/ 6 w 42"/>
                <a:gd name="T9" fmla="*/ 48 h 60"/>
                <a:gd name="T10" fmla="*/ 0 w 42"/>
                <a:gd name="T11" fmla="*/ 60 h 60"/>
                <a:gd name="T12" fmla="*/ 24 w 42"/>
                <a:gd name="T13" fmla="*/ 60 h 60"/>
                <a:gd name="T14" fmla="*/ 36 w 42"/>
                <a:gd name="T15" fmla="*/ 30 h 60"/>
                <a:gd name="T16" fmla="*/ 42 w 42"/>
                <a:gd name="T17" fmla="*/ 24 h 60"/>
                <a:gd name="T18" fmla="*/ 42 w 42"/>
                <a:gd name="T19" fmla="*/ 12 h 60"/>
                <a:gd name="T20" fmla="*/ 24 w 42"/>
                <a:gd name="T21" fmla="*/ 0 h 60"/>
                <a:gd name="T22" fmla="*/ 18 w 42"/>
                <a:gd name="T23" fmla="*/ 12 h 60"/>
                <a:gd name="T24" fmla="*/ 12 w 42"/>
                <a:gd name="T25" fmla="*/ 24 h 60"/>
                <a:gd name="T26" fmla="*/ 36 w 42"/>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54"/>
                  </a:lnTo>
                  <a:lnTo>
                    <a:pt x="30" y="42"/>
                  </a:lnTo>
                  <a:lnTo>
                    <a:pt x="6" y="36"/>
                  </a:lnTo>
                  <a:lnTo>
                    <a:pt x="6" y="48"/>
                  </a:lnTo>
                  <a:lnTo>
                    <a:pt x="0" y="60"/>
                  </a:lnTo>
                  <a:lnTo>
                    <a:pt x="24" y="60"/>
                  </a:lnTo>
                  <a:close/>
                  <a:moveTo>
                    <a:pt x="36" y="30"/>
                  </a:moveTo>
                  <a:lnTo>
                    <a:pt x="42" y="24"/>
                  </a:lnTo>
                  <a:lnTo>
                    <a:pt x="42" y="12"/>
                  </a:lnTo>
                  <a:lnTo>
                    <a:pt x="24" y="0"/>
                  </a:lnTo>
                  <a:lnTo>
                    <a:pt x="18" y="12"/>
                  </a:lnTo>
                  <a:lnTo>
                    <a:pt x="12" y="24"/>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78"/>
            <p:cNvSpPr>
              <a:spLocks noEditPoints="1"/>
            </p:cNvSpPr>
            <p:nvPr/>
          </p:nvSpPr>
          <p:spPr bwMode="auto">
            <a:xfrm>
              <a:off x="3792" y="1840"/>
              <a:ext cx="59" cy="60"/>
            </a:xfrm>
            <a:custGeom>
              <a:avLst/>
              <a:gdLst>
                <a:gd name="T0" fmla="*/ 17 w 59"/>
                <a:gd name="T1" fmla="*/ 60 h 60"/>
                <a:gd name="T2" fmla="*/ 35 w 59"/>
                <a:gd name="T3" fmla="*/ 42 h 60"/>
                <a:gd name="T4" fmla="*/ 17 w 59"/>
                <a:gd name="T5" fmla="*/ 24 h 60"/>
                <a:gd name="T6" fmla="*/ 0 w 59"/>
                <a:gd name="T7" fmla="*/ 42 h 60"/>
                <a:gd name="T8" fmla="*/ 17 w 59"/>
                <a:gd name="T9" fmla="*/ 60 h 60"/>
                <a:gd name="T10" fmla="*/ 41 w 59"/>
                <a:gd name="T11" fmla="*/ 36 h 60"/>
                <a:gd name="T12" fmla="*/ 59 w 59"/>
                <a:gd name="T13" fmla="*/ 18 h 60"/>
                <a:gd name="T14" fmla="*/ 41 w 59"/>
                <a:gd name="T15" fmla="*/ 0 h 60"/>
                <a:gd name="T16" fmla="*/ 23 w 59"/>
                <a:gd name="T17" fmla="*/ 18 h 60"/>
                <a:gd name="T18" fmla="*/ 41 w 59"/>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60">
                  <a:moveTo>
                    <a:pt x="17" y="60"/>
                  </a:moveTo>
                  <a:lnTo>
                    <a:pt x="35" y="42"/>
                  </a:lnTo>
                  <a:lnTo>
                    <a:pt x="17" y="24"/>
                  </a:lnTo>
                  <a:lnTo>
                    <a:pt x="0" y="42"/>
                  </a:lnTo>
                  <a:lnTo>
                    <a:pt x="17" y="60"/>
                  </a:lnTo>
                  <a:close/>
                  <a:moveTo>
                    <a:pt x="41" y="36"/>
                  </a:moveTo>
                  <a:lnTo>
                    <a:pt x="59" y="18"/>
                  </a:lnTo>
                  <a:lnTo>
                    <a:pt x="41" y="0"/>
                  </a:lnTo>
                  <a:lnTo>
                    <a:pt x="23" y="18"/>
                  </a:lnTo>
                  <a:lnTo>
                    <a:pt x="41"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79"/>
            <p:cNvSpPr>
              <a:spLocks noEditPoints="1"/>
            </p:cNvSpPr>
            <p:nvPr/>
          </p:nvSpPr>
          <p:spPr bwMode="auto">
            <a:xfrm>
              <a:off x="3845" y="1805"/>
              <a:ext cx="60" cy="47"/>
            </a:xfrm>
            <a:custGeom>
              <a:avLst/>
              <a:gdLst>
                <a:gd name="T0" fmla="*/ 12 w 60"/>
                <a:gd name="T1" fmla="*/ 47 h 47"/>
                <a:gd name="T2" fmla="*/ 24 w 60"/>
                <a:gd name="T3" fmla="*/ 41 h 47"/>
                <a:gd name="T4" fmla="*/ 30 w 60"/>
                <a:gd name="T5" fmla="*/ 35 h 47"/>
                <a:gd name="T6" fmla="*/ 18 w 60"/>
                <a:gd name="T7" fmla="*/ 17 h 47"/>
                <a:gd name="T8" fmla="*/ 12 w 60"/>
                <a:gd name="T9" fmla="*/ 23 h 47"/>
                <a:gd name="T10" fmla="*/ 0 w 60"/>
                <a:gd name="T11" fmla="*/ 29 h 47"/>
                <a:gd name="T12" fmla="*/ 12 w 60"/>
                <a:gd name="T13" fmla="*/ 47 h 47"/>
                <a:gd name="T14" fmla="*/ 42 w 60"/>
                <a:gd name="T15" fmla="*/ 29 h 47"/>
                <a:gd name="T16" fmla="*/ 54 w 60"/>
                <a:gd name="T17" fmla="*/ 23 h 47"/>
                <a:gd name="T18" fmla="*/ 60 w 60"/>
                <a:gd name="T19" fmla="*/ 17 h 47"/>
                <a:gd name="T20" fmla="*/ 48 w 60"/>
                <a:gd name="T21" fmla="*/ 0 h 47"/>
                <a:gd name="T22" fmla="*/ 42 w 60"/>
                <a:gd name="T23" fmla="*/ 6 h 47"/>
                <a:gd name="T24" fmla="*/ 30 w 60"/>
                <a:gd name="T25" fmla="*/ 11 h 47"/>
                <a:gd name="T26" fmla="*/ 42 w 60"/>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5"/>
                  </a:lnTo>
                  <a:lnTo>
                    <a:pt x="18" y="17"/>
                  </a:lnTo>
                  <a:lnTo>
                    <a:pt x="12" y="23"/>
                  </a:lnTo>
                  <a:lnTo>
                    <a:pt x="0" y="29"/>
                  </a:lnTo>
                  <a:lnTo>
                    <a:pt x="12" y="47"/>
                  </a:lnTo>
                  <a:close/>
                  <a:moveTo>
                    <a:pt x="42" y="29"/>
                  </a:moveTo>
                  <a:lnTo>
                    <a:pt x="54" y="23"/>
                  </a:lnTo>
                  <a:lnTo>
                    <a:pt x="60" y="17"/>
                  </a:lnTo>
                  <a:lnTo>
                    <a:pt x="48" y="0"/>
                  </a:lnTo>
                  <a:lnTo>
                    <a:pt x="42" y="6"/>
                  </a:lnTo>
                  <a:lnTo>
                    <a:pt x="30" y="11"/>
                  </a:lnTo>
                  <a:lnTo>
                    <a:pt x="42" y="29"/>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80"/>
            <p:cNvSpPr>
              <a:spLocks noEditPoints="1"/>
            </p:cNvSpPr>
            <p:nvPr/>
          </p:nvSpPr>
          <p:spPr bwMode="auto">
            <a:xfrm>
              <a:off x="3905" y="1775"/>
              <a:ext cx="60" cy="47"/>
            </a:xfrm>
            <a:custGeom>
              <a:avLst/>
              <a:gdLst>
                <a:gd name="T0" fmla="*/ 12 w 60"/>
                <a:gd name="T1" fmla="*/ 47 h 47"/>
                <a:gd name="T2" fmla="*/ 24 w 60"/>
                <a:gd name="T3" fmla="*/ 41 h 47"/>
                <a:gd name="T4" fmla="*/ 30 w 60"/>
                <a:gd name="T5" fmla="*/ 36 h 47"/>
                <a:gd name="T6" fmla="*/ 18 w 60"/>
                <a:gd name="T7" fmla="*/ 12 h 47"/>
                <a:gd name="T8" fmla="*/ 12 w 60"/>
                <a:gd name="T9" fmla="*/ 18 h 47"/>
                <a:gd name="T10" fmla="*/ 0 w 60"/>
                <a:gd name="T11" fmla="*/ 24 h 47"/>
                <a:gd name="T12" fmla="*/ 12 w 60"/>
                <a:gd name="T13" fmla="*/ 47 h 47"/>
                <a:gd name="T14" fmla="*/ 42 w 60"/>
                <a:gd name="T15" fmla="*/ 30 h 47"/>
                <a:gd name="T16" fmla="*/ 54 w 60"/>
                <a:gd name="T17" fmla="*/ 30 h 47"/>
                <a:gd name="T18" fmla="*/ 60 w 60"/>
                <a:gd name="T19" fmla="*/ 24 h 47"/>
                <a:gd name="T20" fmla="*/ 54 w 60"/>
                <a:gd name="T21" fmla="*/ 0 h 47"/>
                <a:gd name="T22" fmla="*/ 42 w 60"/>
                <a:gd name="T23" fmla="*/ 6 h 47"/>
                <a:gd name="T24" fmla="*/ 30 w 60"/>
                <a:gd name="T25" fmla="*/ 12 h 47"/>
                <a:gd name="T26" fmla="*/ 42 w 60"/>
                <a:gd name="T27" fmla="*/ 3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6"/>
                  </a:lnTo>
                  <a:lnTo>
                    <a:pt x="18" y="12"/>
                  </a:lnTo>
                  <a:lnTo>
                    <a:pt x="12" y="18"/>
                  </a:lnTo>
                  <a:lnTo>
                    <a:pt x="0" y="24"/>
                  </a:lnTo>
                  <a:lnTo>
                    <a:pt x="12" y="47"/>
                  </a:lnTo>
                  <a:close/>
                  <a:moveTo>
                    <a:pt x="42" y="30"/>
                  </a:moveTo>
                  <a:lnTo>
                    <a:pt x="54" y="30"/>
                  </a:lnTo>
                  <a:lnTo>
                    <a:pt x="60" y="24"/>
                  </a:lnTo>
                  <a:lnTo>
                    <a:pt x="54" y="0"/>
                  </a:lnTo>
                  <a:lnTo>
                    <a:pt x="42" y="6"/>
                  </a:lnTo>
                  <a:lnTo>
                    <a:pt x="30"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81"/>
            <p:cNvSpPr>
              <a:spLocks noEditPoints="1"/>
            </p:cNvSpPr>
            <p:nvPr/>
          </p:nvSpPr>
          <p:spPr bwMode="auto">
            <a:xfrm>
              <a:off x="3965" y="1751"/>
              <a:ext cx="66" cy="42"/>
            </a:xfrm>
            <a:custGeom>
              <a:avLst/>
              <a:gdLst>
                <a:gd name="T0" fmla="*/ 12 w 66"/>
                <a:gd name="T1" fmla="*/ 42 h 42"/>
                <a:gd name="T2" fmla="*/ 24 w 66"/>
                <a:gd name="T3" fmla="*/ 42 h 42"/>
                <a:gd name="T4" fmla="*/ 30 w 66"/>
                <a:gd name="T5" fmla="*/ 36 h 42"/>
                <a:gd name="T6" fmla="*/ 24 w 66"/>
                <a:gd name="T7" fmla="*/ 12 h 42"/>
                <a:gd name="T8" fmla="*/ 12 w 66"/>
                <a:gd name="T9" fmla="*/ 18 h 42"/>
                <a:gd name="T10" fmla="*/ 0 w 66"/>
                <a:gd name="T11" fmla="*/ 18 h 42"/>
                <a:gd name="T12" fmla="*/ 12 w 66"/>
                <a:gd name="T13" fmla="*/ 42 h 42"/>
                <a:gd name="T14" fmla="*/ 42 w 66"/>
                <a:gd name="T15" fmla="*/ 30 h 42"/>
                <a:gd name="T16" fmla="*/ 54 w 66"/>
                <a:gd name="T17" fmla="*/ 30 h 42"/>
                <a:gd name="T18" fmla="*/ 66 w 66"/>
                <a:gd name="T19" fmla="*/ 24 h 42"/>
                <a:gd name="T20" fmla="*/ 60 w 66"/>
                <a:gd name="T21" fmla="*/ 0 h 42"/>
                <a:gd name="T22" fmla="*/ 48 w 66"/>
                <a:gd name="T23" fmla="*/ 6 h 42"/>
                <a:gd name="T24" fmla="*/ 36 w 66"/>
                <a:gd name="T25" fmla="*/ 12 h 42"/>
                <a:gd name="T26" fmla="*/ 42 w 66"/>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12" y="42"/>
                  </a:moveTo>
                  <a:lnTo>
                    <a:pt x="24" y="42"/>
                  </a:lnTo>
                  <a:lnTo>
                    <a:pt x="30" y="36"/>
                  </a:lnTo>
                  <a:lnTo>
                    <a:pt x="24" y="12"/>
                  </a:lnTo>
                  <a:lnTo>
                    <a:pt x="12" y="18"/>
                  </a:lnTo>
                  <a:lnTo>
                    <a:pt x="0" y="18"/>
                  </a:lnTo>
                  <a:lnTo>
                    <a:pt x="12" y="42"/>
                  </a:lnTo>
                  <a:close/>
                  <a:moveTo>
                    <a:pt x="42" y="30"/>
                  </a:moveTo>
                  <a:lnTo>
                    <a:pt x="54" y="30"/>
                  </a:lnTo>
                  <a:lnTo>
                    <a:pt x="66" y="24"/>
                  </a:lnTo>
                  <a:lnTo>
                    <a:pt x="60" y="0"/>
                  </a:lnTo>
                  <a:lnTo>
                    <a:pt x="48" y="6"/>
                  </a:lnTo>
                  <a:lnTo>
                    <a:pt x="36"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82"/>
            <p:cNvSpPr>
              <a:spLocks noEditPoints="1"/>
            </p:cNvSpPr>
            <p:nvPr/>
          </p:nvSpPr>
          <p:spPr bwMode="auto">
            <a:xfrm>
              <a:off x="4037" y="1739"/>
              <a:ext cx="60" cy="36"/>
            </a:xfrm>
            <a:custGeom>
              <a:avLst/>
              <a:gdLst>
                <a:gd name="T0" fmla="*/ 6 w 60"/>
                <a:gd name="T1" fmla="*/ 36 h 36"/>
                <a:gd name="T2" fmla="*/ 18 w 60"/>
                <a:gd name="T3" fmla="*/ 36 h 36"/>
                <a:gd name="T4" fmla="*/ 24 w 60"/>
                <a:gd name="T5" fmla="*/ 30 h 36"/>
                <a:gd name="T6" fmla="*/ 18 w 60"/>
                <a:gd name="T7" fmla="*/ 6 h 36"/>
                <a:gd name="T8" fmla="*/ 12 w 60"/>
                <a:gd name="T9" fmla="*/ 12 h 36"/>
                <a:gd name="T10" fmla="*/ 0 w 60"/>
                <a:gd name="T11" fmla="*/ 12 h 36"/>
                <a:gd name="T12" fmla="*/ 6 w 60"/>
                <a:gd name="T13" fmla="*/ 36 h 36"/>
                <a:gd name="T14" fmla="*/ 36 w 60"/>
                <a:gd name="T15" fmla="*/ 30 h 36"/>
                <a:gd name="T16" fmla="*/ 48 w 60"/>
                <a:gd name="T17" fmla="*/ 24 h 36"/>
                <a:gd name="T18" fmla="*/ 60 w 60"/>
                <a:gd name="T19" fmla="*/ 24 h 36"/>
                <a:gd name="T20" fmla="*/ 54 w 60"/>
                <a:gd name="T21" fmla="*/ 0 h 36"/>
                <a:gd name="T22" fmla="*/ 42 w 60"/>
                <a:gd name="T23" fmla="*/ 0 h 36"/>
                <a:gd name="T24" fmla="*/ 30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24" y="30"/>
                  </a:lnTo>
                  <a:lnTo>
                    <a:pt x="18" y="6"/>
                  </a:lnTo>
                  <a:lnTo>
                    <a:pt x="12" y="12"/>
                  </a:lnTo>
                  <a:lnTo>
                    <a:pt x="0" y="12"/>
                  </a:lnTo>
                  <a:lnTo>
                    <a:pt x="6" y="36"/>
                  </a:lnTo>
                  <a:close/>
                  <a:moveTo>
                    <a:pt x="36" y="30"/>
                  </a:moveTo>
                  <a:lnTo>
                    <a:pt x="48" y="24"/>
                  </a:lnTo>
                  <a:lnTo>
                    <a:pt x="60" y="24"/>
                  </a:lnTo>
                  <a:lnTo>
                    <a:pt x="54" y="0"/>
                  </a:lnTo>
                  <a:lnTo>
                    <a:pt x="42" y="0"/>
                  </a:lnTo>
                  <a:lnTo>
                    <a:pt x="30"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83"/>
            <p:cNvSpPr>
              <a:spLocks noEditPoints="1"/>
            </p:cNvSpPr>
            <p:nvPr/>
          </p:nvSpPr>
          <p:spPr bwMode="auto">
            <a:xfrm>
              <a:off x="4103" y="1727"/>
              <a:ext cx="59" cy="30"/>
            </a:xfrm>
            <a:custGeom>
              <a:avLst/>
              <a:gdLst>
                <a:gd name="T0" fmla="*/ 0 w 59"/>
                <a:gd name="T1" fmla="*/ 30 h 30"/>
                <a:gd name="T2" fmla="*/ 12 w 59"/>
                <a:gd name="T3" fmla="*/ 30 h 30"/>
                <a:gd name="T4" fmla="*/ 23 w 59"/>
                <a:gd name="T5" fmla="*/ 30 h 30"/>
                <a:gd name="T6" fmla="*/ 23 w 59"/>
                <a:gd name="T7" fmla="*/ 6 h 30"/>
                <a:gd name="T8" fmla="*/ 12 w 59"/>
                <a:gd name="T9" fmla="*/ 6 h 30"/>
                <a:gd name="T10" fmla="*/ 0 w 59"/>
                <a:gd name="T11" fmla="*/ 6 h 30"/>
                <a:gd name="T12" fmla="*/ 0 w 59"/>
                <a:gd name="T13" fmla="*/ 30 h 30"/>
                <a:gd name="T14" fmla="*/ 35 w 59"/>
                <a:gd name="T15" fmla="*/ 24 h 30"/>
                <a:gd name="T16" fmla="*/ 47 w 59"/>
                <a:gd name="T17" fmla="*/ 24 h 30"/>
                <a:gd name="T18" fmla="*/ 59 w 59"/>
                <a:gd name="T19" fmla="*/ 24 h 30"/>
                <a:gd name="T20" fmla="*/ 53 w 59"/>
                <a:gd name="T21" fmla="*/ 0 h 30"/>
                <a:gd name="T22" fmla="*/ 41 w 59"/>
                <a:gd name="T23" fmla="*/ 0 h 30"/>
                <a:gd name="T24" fmla="*/ 29 w 59"/>
                <a:gd name="T25" fmla="*/ 0 h 30"/>
                <a:gd name="T26" fmla="*/ 35 w 59"/>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0">
                  <a:moveTo>
                    <a:pt x="0" y="30"/>
                  </a:moveTo>
                  <a:lnTo>
                    <a:pt x="12" y="30"/>
                  </a:lnTo>
                  <a:lnTo>
                    <a:pt x="23" y="30"/>
                  </a:lnTo>
                  <a:lnTo>
                    <a:pt x="23" y="6"/>
                  </a:lnTo>
                  <a:lnTo>
                    <a:pt x="12" y="6"/>
                  </a:lnTo>
                  <a:lnTo>
                    <a:pt x="0" y="6"/>
                  </a:lnTo>
                  <a:lnTo>
                    <a:pt x="0" y="30"/>
                  </a:lnTo>
                  <a:close/>
                  <a:moveTo>
                    <a:pt x="35" y="24"/>
                  </a:moveTo>
                  <a:lnTo>
                    <a:pt x="47" y="24"/>
                  </a:lnTo>
                  <a:lnTo>
                    <a:pt x="59" y="24"/>
                  </a:lnTo>
                  <a:lnTo>
                    <a:pt x="53" y="0"/>
                  </a:lnTo>
                  <a:lnTo>
                    <a:pt x="41" y="0"/>
                  </a:lnTo>
                  <a:lnTo>
                    <a:pt x="29" y="0"/>
                  </a:lnTo>
                  <a:lnTo>
                    <a:pt x="35"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84"/>
            <p:cNvSpPr>
              <a:spLocks noEditPoints="1"/>
            </p:cNvSpPr>
            <p:nvPr/>
          </p:nvSpPr>
          <p:spPr bwMode="auto">
            <a:xfrm>
              <a:off x="4168" y="1721"/>
              <a:ext cx="60" cy="30"/>
            </a:xfrm>
            <a:custGeom>
              <a:avLst/>
              <a:gdLst>
                <a:gd name="T0" fmla="*/ 6 w 60"/>
                <a:gd name="T1" fmla="*/ 30 h 30"/>
                <a:gd name="T2" fmla="*/ 18 w 60"/>
                <a:gd name="T3" fmla="*/ 24 h 30"/>
                <a:gd name="T4" fmla="*/ 24 w 60"/>
                <a:gd name="T5" fmla="*/ 24 h 30"/>
                <a:gd name="T6" fmla="*/ 24 w 60"/>
                <a:gd name="T7" fmla="*/ 0 h 30"/>
                <a:gd name="T8" fmla="*/ 12 w 60"/>
                <a:gd name="T9" fmla="*/ 6 h 30"/>
                <a:gd name="T10" fmla="*/ 0 w 60"/>
                <a:gd name="T11" fmla="*/ 6 h 30"/>
                <a:gd name="T12" fmla="*/ 6 w 60"/>
                <a:gd name="T13" fmla="*/ 30 h 30"/>
                <a:gd name="T14" fmla="*/ 36 w 60"/>
                <a:gd name="T15" fmla="*/ 24 h 30"/>
                <a:gd name="T16" fmla="*/ 48 w 60"/>
                <a:gd name="T17" fmla="*/ 24 h 30"/>
                <a:gd name="T18" fmla="*/ 60 w 60"/>
                <a:gd name="T19" fmla="*/ 24 h 30"/>
                <a:gd name="T20" fmla="*/ 60 w 60"/>
                <a:gd name="T21" fmla="*/ 0 h 30"/>
                <a:gd name="T22" fmla="*/ 48 w 60"/>
                <a:gd name="T23" fmla="*/ 0 h 30"/>
                <a:gd name="T24" fmla="*/ 36 w 60"/>
                <a:gd name="T25" fmla="*/ 0 h 30"/>
                <a:gd name="T26" fmla="*/ 36 w 60"/>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24"/>
                  </a:lnTo>
                  <a:lnTo>
                    <a:pt x="24" y="24"/>
                  </a:lnTo>
                  <a:lnTo>
                    <a:pt x="24" y="0"/>
                  </a:lnTo>
                  <a:lnTo>
                    <a:pt x="12" y="6"/>
                  </a:lnTo>
                  <a:lnTo>
                    <a:pt x="0" y="6"/>
                  </a:lnTo>
                  <a:lnTo>
                    <a:pt x="6" y="30"/>
                  </a:lnTo>
                  <a:close/>
                  <a:moveTo>
                    <a:pt x="36" y="24"/>
                  </a:moveTo>
                  <a:lnTo>
                    <a:pt x="48" y="24"/>
                  </a:lnTo>
                  <a:lnTo>
                    <a:pt x="60" y="24"/>
                  </a:lnTo>
                  <a:lnTo>
                    <a:pt x="60" y="0"/>
                  </a:lnTo>
                  <a:lnTo>
                    <a:pt x="48" y="0"/>
                  </a:lnTo>
                  <a:lnTo>
                    <a:pt x="36" y="0"/>
                  </a:lnTo>
                  <a:lnTo>
                    <a:pt x="36"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85"/>
            <p:cNvSpPr>
              <a:spLocks noEditPoints="1"/>
            </p:cNvSpPr>
            <p:nvPr/>
          </p:nvSpPr>
          <p:spPr bwMode="auto">
            <a:xfrm>
              <a:off x="4240" y="1715"/>
              <a:ext cx="54" cy="30"/>
            </a:xfrm>
            <a:custGeom>
              <a:avLst/>
              <a:gdLst>
                <a:gd name="T0" fmla="*/ 0 w 54"/>
                <a:gd name="T1" fmla="*/ 30 h 30"/>
                <a:gd name="T2" fmla="*/ 12 w 54"/>
                <a:gd name="T3" fmla="*/ 24 h 30"/>
                <a:gd name="T4" fmla="*/ 24 w 54"/>
                <a:gd name="T5" fmla="*/ 24 h 30"/>
                <a:gd name="T6" fmla="*/ 18 w 54"/>
                <a:gd name="T7" fmla="*/ 0 h 30"/>
                <a:gd name="T8" fmla="*/ 12 w 54"/>
                <a:gd name="T9" fmla="*/ 0 h 30"/>
                <a:gd name="T10" fmla="*/ 0 w 54"/>
                <a:gd name="T11" fmla="*/ 6 h 30"/>
                <a:gd name="T12" fmla="*/ 0 w 54"/>
                <a:gd name="T13" fmla="*/ 30 h 30"/>
                <a:gd name="T14" fmla="*/ 30 w 54"/>
                <a:gd name="T15" fmla="*/ 24 h 30"/>
                <a:gd name="T16" fmla="*/ 42 w 54"/>
                <a:gd name="T17" fmla="*/ 24 h 30"/>
                <a:gd name="T18" fmla="*/ 54 w 54"/>
                <a:gd name="T19" fmla="*/ 24 h 30"/>
                <a:gd name="T20" fmla="*/ 54 w 54"/>
                <a:gd name="T21" fmla="*/ 0 h 30"/>
                <a:gd name="T22" fmla="*/ 42 w 54"/>
                <a:gd name="T23" fmla="*/ 0 h 30"/>
                <a:gd name="T24" fmla="*/ 30 w 54"/>
                <a:gd name="T25" fmla="*/ 0 h 30"/>
                <a:gd name="T26" fmla="*/ 30 w 54"/>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30">
                  <a:moveTo>
                    <a:pt x="0" y="30"/>
                  </a:moveTo>
                  <a:lnTo>
                    <a:pt x="12" y="24"/>
                  </a:lnTo>
                  <a:lnTo>
                    <a:pt x="24" y="24"/>
                  </a:lnTo>
                  <a:lnTo>
                    <a:pt x="18" y="0"/>
                  </a:lnTo>
                  <a:lnTo>
                    <a:pt x="12" y="0"/>
                  </a:lnTo>
                  <a:lnTo>
                    <a:pt x="0" y="6"/>
                  </a:lnTo>
                  <a:lnTo>
                    <a:pt x="0" y="30"/>
                  </a:lnTo>
                  <a:close/>
                  <a:moveTo>
                    <a:pt x="30" y="24"/>
                  </a:moveTo>
                  <a:lnTo>
                    <a:pt x="42" y="24"/>
                  </a:lnTo>
                  <a:lnTo>
                    <a:pt x="54" y="24"/>
                  </a:lnTo>
                  <a:lnTo>
                    <a:pt x="54" y="0"/>
                  </a:lnTo>
                  <a:lnTo>
                    <a:pt x="42" y="0"/>
                  </a:lnTo>
                  <a:lnTo>
                    <a:pt x="30" y="0"/>
                  </a:lnTo>
                  <a:lnTo>
                    <a:pt x="30"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86"/>
            <p:cNvSpPr>
              <a:spLocks noEditPoints="1"/>
            </p:cNvSpPr>
            <p:nvPr/>
          </p:nvSpPr>
          <p:spPr bwMode="auto">
            <a:xfrm>
              <a:off x="4306" y="1715"/>
              <a:ext cx="24" cy="24"/>
            </a:xfrm>
            <a:custGeom>
              <a:avLst/>
              <a:gdLst>
                <a:gd name="T0" fmla="*/ 0 w 24"/>
                <a:gd name="T1" fmla="*/ 24 h 24"/>
                <a:gd name="T2" fmla="*/ 18 w 24"/>
                <a:gd name="T3" fmla="*/ 24 h 24"/>
                <a:gd name="T4" fmla="*/ 18 w 24"/>
                <a:gd name="T5" fmla="*/ 0 h 24"/>
                <a:gd name="T6" fmla="*/ 0 w 24"/>
                <a:gd name="T7" fmla="*/ 0 h 24"/>
                <a:gd name="T8" fmla="*/ 0 w 24"/>
                <a:gd name="T9" fmla="*/ 24 h 24"/>
                <a:gd name="T10" fmla="*/ 18 w 24"/>
                <a:gd name="T11" fmla="*/ 24 h 24"/>
                <a:gd name="T12" fmla="*/ 24 w 24"/>
                <a:gd name="T13" fmla="*/ 24 h 24"/>
                <a:gd name="T14" fmla="*/ 24 w 24"/>
                <a:gd name="T15" fmla="*/ 0 h 24"/>
                <a:gd name="T16" fmla="*/ 18 w 24"/>
                <a:gd name="T17" fmla="*/ 0 h 24"/>
                <a:gd name="T18" fmla="*/ 18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18" y="24"/>
                  </a:lnTo>
                  <a:lnTo>
                    <a:pt x="18" y="0"/>
                  </a:lnTo>
                  <a:lnTo>
                    <a:pt x="0" y="0"/>
                  </a:lnTo>
                  <a:lnTo>
                    <a:pt x="0" y="24"/>
                  </a:lnTo>
                  <a:close/>
                  <a:moveTo>
                    <a:pt x="18" y="24"/>
                  </a:moveTo>
                  <a:lnTo>
                    <a:pt x="24" y="24"/>
                  </a:lnTo>
                  <a:lnTo>
                    <a:pt x="24"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187"/>
            <p:cNvSpPr>
              <a:spLocks noEditPoints="1"/>
            </p:cNvSpPr>
            <p:nvPr/>
          </p:nvSpPr>
          <p:spPr bwMode="auto">
            <a:xfrm>
              <a:off x="4324" y="1715"/>
              <a:ext cx="42" cy="24"/>
            </a:xfrm>
            <a:custGeom>
              <a:avLst/>
              <a:gdLst>
                <a:gd name="T0" fmla="*/ 0 w 42"/>
                <a:gd name="T1" fmla="*/ 0 h 24"/>
                <a:gd name="T2" fmla="*/ 0 w 42"/>
                <a:gd name="T3" fmla="*/ 0 h 24"/>
                <a:gd name="T4" fmla="*/ 0 w 42"/>
                <a:gd name="T5" fmla="*/ 0 h 24"/>
                <a:gd name="T6" fmla="*/ 0 w 42"/>
                <a:gd name="T7" fmla="*/ 12 h 24"/>
                <a:gd name="T8" fmla="*/ 0 w 42"/>
                <a:gd name="T9" fmla="*/ 0 h 24"/>
                <a:gd name="T10" fmla="*/ 18 w 42"/>
                <a:gd name="T11" fmla="*/ 24 h 24"/>
                <a:gd name="T12" fmla="*/ 36 w 42"/>
                <a:gd name="T13" fmla="*/ 24 h 24"/>
                <a:gd name="T14" fmla="*/ 42 w 42"/>
                <a:gd name="T15" fmla="*/ 0 h 24"/>
                <a:gd name="T16" fmla="*/ 30 w 42"/>
                <a:gd name="T17" fmla="*/ 0 h 24"/>
                <a:gd name="T18" fmla="*/ 18 w 42"/>
                <a:gd name="T19" fmla="*/ 0 h 24"/>
                <a:gd name="T20" fmla="*/ 18 w 42"/>
                <a:gd name="T21" fmla="*/ 24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24">
                  <a:moveTo>
                    <a:pt x="0" y="0"/>
                  </a:moveTo>
                  <a:lnTo>
                    <a:pt x="0" y="0"/>
                  </a:lnTo>
                  <a:lnTo>
                    <a:pt x="0" y="12"/>
                  </a:lnTo>
                  <a:lnTo>
                    <a:pt x="0" y="0"/>
                  </a:lnTo>
                  <a:close/>
                  <a:moveTo>
                    <a:pt x="18" y="24"/>
                  </a:moveTo>
                  <a:lnTo>
                    <a:pt x="36" y="24"/>
                  </a:lnTo>
                  <a:lnTo>
                    <a:pt x="42" y="0"/>
                  </a:lnTo>
                  <a:lnTo>
                    <a:pt x="30"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88"/>
            <p:cNvSpPr>
              <a:spLocks noEditPoints="1"/>
            </p:cNvSpPr>
            <p:nvPr/>
          </p:nvSpPr>
          <p:spPr bwMode="auto">
            <a:xfrm>
              <a:off x="4372" y="1715"/>
              <a:ext cx="60" cy="30"/>
            </a:xfrm>
            <a:custGeom>
              <a:avLst/>
              <a:gdLst>
                <a:gd name="T0" fmla="*/ 0 w 60"/>
                <a:gd name="T1" fmla="*/ 24 h 30"/>
                <a:gd name="T2" fmla="*/ 12 w 60"/>
                <a:gd name="T3" fmla="*/ 24 h 30"/>
                <a:gd name="T4" fmla="*/ 24 w 60"/>
                <a:gd name="T5" fmla="*/ 30 h 30"/>
                <a:gd name="T6" fmla="*/ 24 w 60"/>
                <a:gd name="T7" fmla="*/ 0 h 30"/>
                <a:gd name="T8" fmla="*/ 12 w 60"/>
                <a:gd name="T9" fmla="*/ 0 h 30"/>
                <a:gd name="T10" fmla="*/ 0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8 w 60"/>
                <a:gd name="T23" fmla="*/ 6 h 30"/>
                <a:gd name="T24" fmla="*/ 36 w 60"/>
                <a:gd name="T25" fmla="*/ 6 h 30"/>
                <a:gd name="T26" fmla="*/ 36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0" y="24"/>
                  </a:moveTo>
                  <a:lnTo>
                    <a:pt x="12" y="24"/>
                  </a:lnTo>
                  <a:lnTo>
                    <a:pt x="24" y="30"/>
                  </a:lnTo>
                  <a:lnTo>
                    <a:pt x="24" y="0"/>
                  </a:lnTo>
                  <a:lnTo>
                    <a:pt x="12" y="0"/>
                  </a:lnTo>
                  <a:lnTo>
                    <a:pt x="0" y="0"/>
                  </a:lnTo>
                  <a:lnTo>
                    <a:pt x="0" y="24"/>
                  </a:lnTo>
                  <a:close/>
                  <a:moveTo>
                    <a:pt x="36" y="30"/>
                  </a:moveTo>
                  <a:lnTo>
                    <a:pt x="48" y="30"/>
                  </a:lnTo>
                  <a:lnTo>
                    <a:pt x="60" y="30"/>
                  </a:lnTo>
                  <a:lnTo>
                    <a:pt x="60" y="6"/>
                  </a:lnTo>
                  <a:lnTo>
                    <a:pt x="48" y="6"/>
                  </a:lnTo>
                  <a:lnTo>
                    <a:pt x="36"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89"/>
            <p:cNvSpPr>
              <a:spLocks noEditPoints="1"/>
            </p:cNvSpPr>
            <p:nvPr/>
          </p:nvSpPr>
          <p:spPr bwMode="auto">
            <a:xfrm>
              <a:off x="4437" y="1721"/>
              <a:ext cx="60" cy="30"/>
            </a:xfrm>
            <a:custGeom>
              <a:avLst/>
              <a:gdLst>
                <a:gd name="T0" fmla="*/ 0 w 60"/>
                <a:gd name="T1" fmla="*/ 24 h 30"/>
                <a:gd name="T2" fmla="*/ 12 w 60"/>
                <a:gd name="T3" fmla="*/ 24 h 30"/>
                <a:gd name="T4" fmla="*/ 24 w 60"/>
                <a:gd name="T5" fmla="*/ 30 h 30"/>
                <a:gd name="T6" fmla="*/ 30 w 60"/>
                <a:gd name="T7" fmla="*/ 6 h 30"/>
                <a:gd name="T8" fmla="*/ 18 w 60"/>
                <a:gd name="T9" fmla="*/ 0 h 30"/>
                <a:gd name="T10" fmla="*/ 6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2 w 60"/>
                <a:gd name="T23" fmla="*/ 6 h 30"/>
                <a:gd name="T24" fmla="*/ 36 w 6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30">
                  <a:moveTo>
                    <a:pt x="0" y="24"/>
                  </a:moveTo>
                  <a:lnTo>
                    <a:pt x="12" y="24"/>
                  </a:lnTo>
                  <a:lnTo>
                    <a:pt x="24" y="30"/>
                  </a:lnTo>
                  <a:lnTo>
                    <a:pt x="30" y="6"/>
                  </a:lnTo>
                  <a:lnTo>
                    <a:pt x="18" y="0"/>
                  </a:lnTo>
                  <a:lnTo>
                    <a:pt x="6" y="0"/>
                  </a:lnTo>
                  <a:lnTo>
                    <a:pt x="0" y="24"/>
                  </a:lnTo>
                  <a:close/>
                  <a:moveTo>
                    <a:pt x="36" y="30"/>
                  </a:moveTo>
                  <a:lnTo>
                    <a:pt x="48" y="30"/>
                  </a:lnTo>
                  <a:lnTo>
                    <a:pt x="60" y="30"/>
                  </a:lnTo>
                  <a:lnTo>
                    <a:pt x="60"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90"/>
            <p:cNvSpPr>
              <a:spLocks noEditPoints="1"/>
            </p:cNvSpPr>
            <p:nvPr/>
          </p:nvSpPr>
          <p:spPr bwMode="auto">
            <a:xfrm>
              <a:off x="4503" y="1733"/>
              <a:ext cx="66" cy="36"/>
            </a:xfrm>
            <a:custGeom>
              <a:avLst/>
              <a:gdLst>
                <a:gd name="T0" fmla="*/ 0 w 66"/>
                <a:gd name="T1" fmla="*/ 24 h 36"/>
                <a:gd name="T2" fmla="*/ 12 w 66"/>
                <a:gd name="T3" fmla="*/ 24 h 36"/>
                <a:gd name="T4" fmla="*/ 24 w 66"/>
                <a:gd name="T5" fmla="*/ 24 h 36"/>
                <a:gd name="T6" fmla="*/ 30 w 66"/>
                <a:gd name="T7" fmla="*/ 6 h 36"/>
                <a:gd name="T8" fmla="*/ 18 w 66"/>
                <a:gd name="T9" fmla="*/ 0 h 36"/>
                <a:gd name="T10" fmla="*/ 6 w 66"/>
                <a:gd name="T11" fmla="*/ 0 h 36"/>
                <a:gd name="T12" fmla="*/ 0 w 66"/>
                <a:gd name="T13" fmla="*/ 24 h 36"/>
                <a:gd name="T14" fmla="*/ 36 w 66"/>
                <a:gd name="T15" fmla="*/ 30 h 36"/>
                <a:gd name="T16" fmla="*/ 48 w 66"/>
                <a:gd name="T17" fmla="*/ 30 h 36"/>
                <a:gd name="T18" fmla="*/ 60 w 66"/>
                <a:gd name="T19" fmla="*/ 36 h 36"/>
                <a:gd name="T20" fmla="*/ 66 w 66"/>
                <a:gd name="T21" fmla="*/ 12 h 36"/>
                <a:gd name="T22" fmla="*/ 54 w 66"/>
                <a:gd name="T23" fmla="*/ 6 h 36"/>
                <a:gd name="T24" fmla="*/ 42 w 66"/>
                <a:gd name="T25" fmla="*/ 6 h 36"/>
                <a:gd name="T26" fmla="*/ 36 w 66"/>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36">
                  <a:moveTo>
                    <a:pt x="0" y="24"/>
                  </a:moveTo>
                  <a:lnTo>
                    <a:pt x="12" y="24"/>
                  </a:lnTo>
                  <a:lnTo>
                    <a:pt x="24" y="24"/>
                  </a:lnTo>
                  <a:lnTo>
                    <a:pt x="30" y="6"/>
                  </a:lnTo>
                  <a:lnTo>
                    <a:pt x="18" y="0"/>
                  </a:lnTo>
                  <a:lnTo>
                    <a:pt x="6" y="0"/>
                  </a:lnTo>
                  <a:lnTo>
                    <a:pt x="0" y="24"/>
                  </a:lnTo>
                  <a:close/>
                  <a:moveTo>
                    <a:pt x="36" y="30"/>
                  </a:moveTo>
                  <a:lnTo>
                    <a:pt x="48" y="30"/>
                  </a:lnTo>
                  <a:lnTo>
                    <a:pt x="60" y="36"/>
                  </a:lnTo>
                  <a:lnTo>
                    <a:pt x="66" y="12"/>
                  </a:lnTo>
                  <a:lnTo>
                    <a:pt x="54"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91"/>
            <p:cNvSpPr>
              <a:spLocks noEditPoints="1"/>
            </p:cNvSpPr>
            <p:nvPr/>
          </p:nvSpPr>
          <p:spPr bwMode="auto">
            <a:xfrm>
              <a:off x="4569" y="1745"/>
              <a:ext cx="66" cy="42"/>
            </a:xfrm>
            <a:custGeom>
              <a:avLst/>
              <a:gdLst>
                <a:gd name="T0" fmla="*/ 0 w 66"/>
                <a:gd name="T1" fmla="*/ 24 h 42"/>
                <a:gd name="T2" fmla="*/ 12 w 66"/>
                <a:gd name="T3" fmla="*/ 30 h 42"/>
                <a:gd name="T4" fmla="*/ 24 w 66"/>
                <a:gd name="T5" fmla="*/ 30 h 42"/>
                <a:gd name="T6" fmla="*/ 30 w 66"/>
                <a:gd name="T7" fmla="*/ 6 h 42"/>
                <a:gd name="T8" fmla="*/ 18 w 66"/>
                <a:gd name="T9" fmla="*/ 6 h 42"/>
                <a:gd name="T10" fmla="*/ 6 w 66"/>
                <a:gd name="T11" fmla="*/ 0 h 42"/>
                <a:gd name="T12" fmla="*/ 0 w 66"/>
                <a:gd name="T13" fmla="*/ 24 h 42"/>
                <a:gd name="T14" fmla="*/ 36 w 66"/>
                <a:gd name="T15" fmla="*/ 36 h 42"/>
                <a:gd name="T16" fmla="*/ 48 w 66"/>
                <a:gd name="T17" fmla="*/ 36 h 42"/>
                <a:gd name="T18" fmla="*/ 54 w 66"/>
                <a:gd name="T19" fmla="*/ 42 h 42"/>
                <a:gd name="T20" fmla="*/ 66 w 66"/>
                <a:gd name="T21" fmla="*/ 18 h 42"/>
                <a:gd name="T22" fmla="*/ 54 w 66"/>
                <a:gd name="T23" fmla="*/ 18 h 42"/>
                <a:gd name="T24" fmla="*/ 42 w 66"/>
                <a:gd name="T25" fmla="*/ 12 h 42"/>
                <a:gd name="T26" fmla="*/ 36 w 66"/>
                <a:gd name="T27" fmla="*/ 3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0" y="24"/>
                  </a:moveTo>
                  <a:lnTo>
                    <a:pt x="12" y="30"/>
                  </a:lnTo>
                  <a:lnTo>
                    <a:pt x="24" y="30"/>
                  </a:lnTo>
                  <a:lnTo>
                    <a:pt x="30" y="6"/>
                  </a:lnTo>
                  <a:lnTo>
                    <a:pt x="18" y="6"/>
                  </a:lnTo>
                  <a:lnTo>
                    <a:pt x="6" y="0"/>
                  </a:lnTo>
                  <a:lnTo>
                    <a:pt x="0" y="24"/>
                  </a:lnTo>
                  <a:close/>
                  <a:moveTo>
                    <a:pt x="36" y="36"/>
                  </a:moveTo>
                  <a:lnTo>
                    <a:pt x="48" y="36"/>
                  </a:lnTo>
                  <a:lnTo>
                    <a:pt x="54" y="42"/>
                  </a:lnTo>
                  <a:lnTo>
                    <a:pt x="66" y="18"/>
                  </a:lnTo>
                  <a:lnTo>
                    <a:pt x="54" y="18"/>
                  </a:lnTo>
                  <a:lnTo>
                    <a:pt x="42" y="12"/>
                  </a:lnTo>
                  <a:lnTo>
                    <a:pt x="36"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92"/>
            <p:cNvSpPr>
              <a:spLocks noEditPoints="1"/>
            </p:cNvSpPr>
            <p:nvPr/>
          </p:nvSpPr>
          <p:spPr bwMode="auto">
            <a:xfrm>
              <a:off x="4635" y="1769"/>
              <a:ext cx="60" cy="42"/>
            </a:xfrm>
            <a:custGeom>
              <a:avLst/>
              <a:gdLst>
                <a:gd name="T0" fmla="*/ 0 w 60"/>
                <a:gd name="T1" fmla="*/ 18 h 42"/>
                <a:gd name="T2" fmla="*/ 12 w 60"/>
                <a:gd name="T3" fmla="*/ 24 h 42"/>
                <a:gd name="T4" fmla="*/ 18 w 60"/>
                <a:gd name="T5" fmla="*/ 30 h 42"/>
                <a:gd name="T6" fmla="*/ 30 w 60"/>
                <a:gd name="T7" fmla="*/ 6 h 42"/>
                <a:gd name="T8" fmla="*/ 18 w 60"/>
                <a:gd name="T9" fmla="*/ 0 h 42"/>
                <a:gd name="T10" fmla="*/ 6 w 60"/>
                <a:gd name="T11" fmla="*/ 0 h 42"/>
                <a:gd name="T12" fmla="*/ 0 w 60"/>
                <a:gd name="T13" fmla="*/ 18 h 42"/>
                <a:gd name="T14" fmla="*/ 30 w 60"/>
                <a:gd name="T15" fmla="*/ 30 h 42"/>
                <a:gd name="T16" fmla="*/ 42 w 60"/>
                <a:gd name="T17" fmla="*/ 36 h 42"/>
                <a:gd name="T18" fmla="*/ 54 w 60"/>
                <a:gd name="T19" fmla="*/ 42 h 42"/>
                <a:gd name="T20" fmla="*/ 60 w 60"/>
                <a:gd name="T21" fmla="*/ 18 h 42"/>
                <a:gd name="T22" fmla="*/ 54 w 60"/>
                <a:gd name="T23" fmla="*/ 18 h 42"/>
                <a:gd name="T24" fmla="*/ 42 w 60"/>
                <a:gd name="T25" fmla="*/ 12 h 42"/>
                <a:gd name="T26" fmla="*/ 30 w 60"/>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2">
                  <a:moveTo>
                    <a:pt x="0" y="18"/>
                  </a:moveTo>
                  <a:lnTo>
                    <a:pt x="12" y="24"/>
                  </a:lnTo>
                  <a:lnTo>
                    <a:pt x="18" y="30"/>
                  </a:lnTo>
                  <a:lnTo>
                    <a:pt x="30" y="6"/>
                  </a:lnTo>
                  <a:lnTo>
                    <a:pt x="18" y="0"/>
                  </a:lnTo>
                  <a:lnTo>
                    <a:pt x="6" y="0"/>
                  </a:lnTo>
                  <a:lnTo>
                    <a:pt x="0" y="18"/>
                  </a:lnTo>
                  <a:close/>
                  <a:moveTo>
                    <a:pt x="30" y="30"/>
                  </a:moveTo>
                  <a:lnTo>
                    <a:pt x="42" y="36"/>
                  </a:lnTo>
                  <a:lnTo>
                    <a:pt x="54" y="42"/>
                  </a:lnTo>
                  <a:lnTo>
                    <a:pt x="60" y="18"/>
                  </a:lnTo>
                  <a:lnTo>
                    <a:pt x="54" y="18"/>
                  </a:lnTo>
                  <a:lnTo>
                    <a:pt x="42" y="12"/>
                  </a:lnTo>
                  <a:lnTo>
                    <a:pt x="30"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93"/>
            <p:cNvSpPr>
              <a:spLocks noEditPoints="1"/>
            </p:cNvSpPr>
            <p:nvPr/>
          </p:nvSpPr>
          <p:spPr bwMode="auto">
            <a:xfrm>
              <a:off x="4695" y="1793"/>
              <a:ext cx="59" cy="47"/>
            </a:xfrm>
            <a:custGeom>
              <a:avLst/>
              <a:gdLst>
                <a:gd name="T0" fmla="*/ 0 w 59"/>
                <a:gd name="T1" fmla="*/ 23 h 47"/>
                <a:gd name="T2" fmla="*/ 12 w 59"/>
                <a:gd name="T3" fmla="*/ 29 h 47"/>
                <a:gd name="T4" fmla="*/ 18 w 59"/>
                <a:gd name="T5" fmla="*/ 29 h 47"/>
                <a:gd name="T6" fmla="*/ 30 w 59"/>
                <a:gd name="T7" fmla="*/ 12 h 47"/>
                <a:gd name="T8" fmla="*/ 24 w 59"/>
                <a:gd name="T9" fmla="*/ 6 h 47"/>
                <a:gd name="T10" fmla="*/ 12 w 59"/>
                <a:gd name="T11" fmla="*/ 0 h 47"/>
                <a:gd name="T12" fmla="*/ 0 w 59"/>
                <a:gd name="T13" fmla="*/ 23 h 47"/>
                <a:gd name="T14" fmla="*/ 30 w 59"/>
                <a:gd name="T15" fmla="*/ 35 h 47"/>
                <a:gd name="T16" fmla="*/ 42 w 59"/>
                <a:gd name="T17" fmla="*/ 41 h 47"/>
                <a:gd name="T18" fmla="*/ 48 w 59"/>
                <a:gd name="T19" fmla="*/ 47 h 47"/>
                <a:gd name="T20" fmla="*/ 59 w 59"/>
                <a:gd name="T21" fmla="*/ 29 h 47"/>
                <a:gd name="T22" fmla="*/ 54 w 59"/>
                <a:gd name="T23" fmla="*/ 23 h 47"/>
                <a:gd name="T24" fmla="*/ 42 w 59"/>
                <a:gd name="T25" fmla="*/ 18 h 47"/>
                <a:gd name="T26" fmla="*/ 30 w 59"/>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47">
                  <a:moveTo>
                    <a:pt x="0" y="23"/>
                  </a:moveTo>
                  <a:lnTo>
                    <a:pt x="12" y="29"/>
                  </a:lnTo>
                  <a:lnTo>
                    <a:pt x="18" y="29"/>
                  </a:lnTo>
                  <a:lnTo>
                    <a:pt x="30" y="12"/>
                  </a:lnTo>
                  <a:lnTo>
                    <a:pt x="24" y="6"/>
                  </a:lnTo>
                  <a:lnTo>
                    <a:pt x="12" y="0"/>
                  </a:lnTo>
                  <a:lnTo>
                    <a:pt x="0" y="23"/>
                  </a:lnTo>
                  <a:close/>
                  <a:moveTo>
                    <a:pt x="30" y="35"/>
                  </a:moveTo>
                  <a:lnTo>
                    <a:pt x="42" y="41"/>
                  </a:lnTo>
                  <a:lnTo>
                    <a:pt x="48" y="47"/>
                  </a:lnTo>
                  <a:lnTo>
                    <a:pt x="59" y="29"/>
                  </a:lnTo>
                  <a:lnTo>
                    <a:pt x="54" y="23"/>
                  </a:lnTo>
                  <a:lnTo>
                    <a:pt x="42" y="18"/>
                  </a:lnTo>
                  <a:lnTo>
                    <a:pt x="30" y="35"/>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94"/>
            <p:cNvSpPr>
              <a:spLocks noEditPoints="1"/>
            </p:cNvSpPr>
            <p:nvPr/>
          </p:nvSpPr>
          <p:spPr bwMode="auto">
            <a:xfrm>
              <a:off x="4754" y="1828"/>
              <a:ext cx="54" cy="54"/>
            </a:xfrm>
            <a:custGeom>
              <a:avLst/>
              <a:gdLst>
                <a:gd name="T0" fmla="*/ 0 w 54"/>
                <a:gd name="T1" fmla="*/ 18 h 54"/>
                <a:gd name="T2" fmla="*/ 12 w 54"/>
                <a:gd name="T3" fmla="*/ 24 h 54"/>
                <a:gd name="T4" fmla="*/ 18 w 54"/>
                <a:gd name="T5" fmla="*/ 30 h 54"/>
                <a:gd name="T6" fmla="*/ 30 w 54"/>
                <a:gd name="T7" fmla="*/ 12 h 54"/>
                <a:gd name="T8" fmla="*/ 24 w 54"/>
                <a:gd name="T9" fmla="*/ 6 h 54"/>
                <a:gd name="T10" fmla="*/ 12 w 54"/>
                <a:gd name="T11" fmla="*/ 0 h 54"/>
                <a:gd name="T12" fmla="*/ 0 w 54"/>
                <a:gd name="T13" fmla="*/ 18 h 54"/>
                <a:gd name="T14" fmla="*/ 24 w 54"/>
                <a:gd name="T15" fmla="*/ 36 h 54"/>
                <a:gd name="T16" fmla="*/ 42 w 54"/>
                <a:gd name="T17" fmla="*/ 54 h 54"/>
                <a:gd name="T18" fmla="*/ 54 w 54"/>
                <a:gd name="T19" fmla="*/ 36 h 54"/>
                <a:gd name="T20" fmla="*/ 42 w 54"/>
                <a:gd name="T21" fmla="*/ 18 h 54"/>
                <a:gd name="T22" fmla="*/ 24 w 54"/>
                <a:gd name="T23" fmla="*/ 36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54">
                  <a:moveTo>
                    <a:pt x="0" y="18"/>
                  </a:moveTo>
                  <a:lnTo>
                    <a:pt x="12" y="24"/>
                  </a:lnTo>
                  <a:lnTo>
                    <a:pt x="18" y="30"/>
                  </a:lnTo>
                  <a:lnTo>
                    <a:pt x="30" y="12"/>
                  </a:lnTo>
                  <a:lnTo>
                    <a:pt x="24" y="6"/>
                  </a:lnTo>
                  <a:lnTo>
                    <a:pt x="12" y="0"/>
                  </a:lnTo>
                  <a:lnTo>
                    <a:pt x="0" y="18"/>
                  </a:lnTo>
                  <a:close/>
                  <a:moveTo>
                    <a:pt x="24" y="36"/>
                  </a:moveTo>
                  <a:lnTo>
                    <a:pt x="42" y="54"/>
                  </a:lnTo>
                  <a:lnTo>
                    <a:pt x="54" y="36"/>
                  </a:lnTo>
                  <a:lnTo>
                    <a:pt x="42" y="18"/>
                  </a:lnTo>
                  <a:lnTo>
                    <a:pt x="24"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95"/>
            <p:cNvSpPr>
              <a:spLocks noEditPoints="1"/>
            </p:cNvSpPr>
            <p:nvPr/>
          </p:nvSpPr>
          <p:spPr bwMode="auto">
            <a:xfrm>
              <a:off x="4802" y="1870"/>
              <a:ext cx="54" cy="60"/>
            </a:xfrm>
            <a:custGeom>
              <a:avLst/>
              <a:gdLst>
                <a:gd name="T0" fmla="*/ 0 w 54"/>
                <a:gd name="T1" fmla="*/ 18 h 60"/>
                <a:gd name="T2" fmla="*/ 12 w 54"/>
                <a:gd name="T3" fmla="*/ 36 h 60"/>
                <a:gd name="T4" fmla="*/ 30 w 54"/>
                <a:gd name="T5" fmla="*/ 18 h 60"/>
                <a:gd name="T6" fmla="*/ 18 w 54"/>
                <a:gd name="T7" fmla="*/ 0 h 60"/>
                <a:gd name="T8" fmla="*/ 0 w 54"/>
                <a:gd name="T9" fmla="*/ 18 h 60"/>
                <a:gd name="T10" fmla="*/ 18 w 54"/>
                <a:gd name="T11" fmla="*/ 42 h 60"/>
                <a:gd name="T12" fmla="*/ 24 w 54"/>
                <a:gd name="T13" fmla="*/ 54 h 60"/>
                <a:gd name="T14" fmla="*/ 30 w 54"/>
                <a:gd name="T15" fmla="*/ 60 h 60"/>
                <a:gd name="T16" fmla="*/ 54 w 54"/>
                <a:gd name="T17" fmla="*/ 54 h 60"/>
                <a:gd name="T18" fmla="*/ 48 w 54"/>
                <a:gd name="T19" fmla="*/ 42 h 60"/>
                <a:gd name="T20" fmla="*/ 42 w 54"/>
                <a:gd name="T21" fmla="*/ 30 h 60"/>
                <a:gd name="T22" fmla="*/ 18 w 54"/>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60">
                  <a:moveTo>
                    <a:pt x="0" y="18"/>
                  </a:moveTo>
                  <a:lnTo>
                    <a:pt x="12" y="36"/>
                  </a:lnTo>
                  <a:lnTo>
                    <a:pt x="30" y="18"/>
                  </a:lnTo>
                  <a:lnTo>
                    <a:pt x="18" y="0"/>
                  </a:lnTo>
                  <a:lnTo>
                    <a:pt x="0" y="18"/>
                  </a:lnTo>
                  <a:close/>
                  <a:moveTo>
                    <a:pt x="18" y="42"/>
                  </a:moveTo>
                  <a:lnTo>
                    <a:pt x="24" y="54"/>
                  </a:lnTo>
                  <a:lnTo>
                    <a:pt x="30" y="60"/>
                  </a:lnTo>
                  <a:lnTo>
                    <a:pt x="54" y="54"/>
                  </a:lnTo>
                  <a:lnTo>
                    <a:pt x="48" y="42"/>
                  </a:lnTo>
                  <a:lnTo>
                    <a:pt x="42" y="30"/>
                  </a:lnTo>
                  <a:lnTo>
                    <a:pt x="18"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96"/>
            <p:cNvSpPr>
              <a:spLocks noEditPoints="1"/>
            </p:cNvSpPr>
            <p:nvPr/>
          </p:nvSpPr>
          <p:spPr bwMode="auto">
            <a:xfrm>
              <a:off x="4838" y="1930"/>
              <a:ext cx="30" cy="60"/>
            </a:xfrm>
            <a:custGeom>
              <a:avLst/>
              <a:gdLst>
                <a:gd name="T0" fmla="*/ 0 w 30"/>
                <a:gd name="T1" fmla="*/ 12 h 60"/>
                <a:gd name="T2" fmla="*/ 0 w 30"/>
                <a:gd name="T3" fmla="*/ 24 h 60"/>
                <a:gd name="T4" fmla="*/ 6 w 30"/>
                <a:gd name="T5" fmla="*/ 30 h 60"/>
                <a:gd name="T6" fmla="*/ 30 w 30"/>
                <a:gd name="T7" fmla="*/ 24 h 60"/>
                <a:gd name="T8" fmla="*/ 24 w 30"/>
                <a:gd name="T9" fmla="*/ 12 h 60"/>
                <a:gd name="T10" fmla="*/ 18 w 30"/>
                <a:gd name="T11" fmla="*/ 0 h 60"/>
                <a:gd name="T12" fmla="*/ 0 w 30"/>
                <a:gd name="T13" fmla="*/ 12 h 60"/>
                <a:gd name="T14" fmla="*/ 6 w 30"/>
                <a:gd name="T15" fmla="*/ 42 h 60"/>
                <a:gd name="T16" fmla="*/ 6 w 30"/>
                <a:gd name="T17" fmla="*/ 60 h 60"/>
                <a:gd name="T18" fmla="*/ 30 w 30"/>
                <a:gd name="T19" fmla="*/ 54 h 60"/>
                <a:gd name="T20" fmla="*/ 30 w 30"/>
                <a:gd name="T21" fmla="*/ 36 h 60"/>
                <a:gd name="T22" fmla="*/ 6 w 30"/>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60">
                  <a:moveTo>
                    <a:pt x="0" y="12"/>
                  </a:moveTo>
                  <a:lnTo>
                    <a:pt x="0" y="24"/>
                  </a:lnTo>
                  <a:lnTo>
                    <a:pt x="6" y="30"/>
                  </a:lnTo>
                  <a:lnTo>
                    <a:pt x="30" y="24"/>
                  </a:lnTo>
                  <a:lnTo>
                    <a:pt x="24" y="12"/>
                  </a:lnTo>
                  <a:lnTo>
                    <a:pt x="18" y="0"/>
                  </a:lnTo>
                  <a:lnTo>
                    <a:pt x="0" y="12"/>
                  </a:lnTo>
                  <a:close/>
                  <a:moveTo>
                    <a:pt x="6" y="42"/>
                  </a:moveTo>
                  <a:lnTo>
                    <a:pt x="6" y="60"/>
                  </a:lnTo>
                  <a:lnTo>
                    <a:pt x="30" y="54"/>
                  </a:lnTo>
                  <a:lnTo>
                    <a:pt x="30" y="36"/>
                  </a:lnTo>
                  <a:lnTo>
                    <a:pt x="6"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Line 197"/>
            <p:cNvSpPr>
              <a:spLocks noChangeShapeType="1"/>
            </p:cNvSpPr>
            <p:nvPr/>
          </p:nvSpPr>
          <p:spPr bwMode="auto">
            <a:xfrm>
              <a:off x="3774" y="1984"/>
              <a:ext cx="1082" cy="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Rectangle 198"/>
            <p:cNvSpPr>
              <a:spLocks noChangeArrowheads="1"/>
            </p:cNvSpPr>
            <p:nvPr/>
          </p:nvSpPr>
          <p:spPr bwMode="auto">
            <a:xfrm>
              <a:off x="3774" y="1978"/>
              <a:ext cx="24"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 name="Freeform 199"/>
            <p:cNvSpPr>
              <a:spLocks noEditPoints="1"/>
            </p:cNvSpPr>
            <p:nvPr/>
          </p:nvSpPr>
          <p:spPr bwMode="auto">
            <a:xfrm>
              <a:off x="3809"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200"/>
            <p:cNvSpPr>
              <a:spLocks noEditPoints="1"/>
            </p:cNvSpPr>
            <p:nvPr/>
          </p:nvSpPr>
          <p:spPr bwMode="auto">
            <a:xfrm>
              <a:off x="387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201"/>
            <p:cNvSpPr>
              <a:spLocks noEditPoints="1"/>
            </p:cNvSpPr>
            <p:nvPr/>
          </p:nvSpPr>
          <p:spPr bwMode="auto">
            <a:xfrm>
              <a:off x="394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202"/>
            <p:cNvSpPr>
              <a:spLocks noEditPoints="1"/>
            </p:cNvSpPr>
            <p:nvPr/>
          </p:nvSpPr>
          <p:spPr bwMode="auto">
            <a:xfrm>
              <a:off x="401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203"/>
            <p:cNvSpPr>
              <a:spLocks noEditPoints="1"/>
            </p:cNvSpPr>
            <p:nvPr/>
          </p:nvSpPr>
          <p:spPr bwMode="auto">
            <a:xfrm>
              <a:off x="4079" y="1978"/>
              <a:ext cx="53" cy="18"/>
            </a:xfrm>
            <a:custGeom>
              <a:avLst/>
              <a:gdLst>
                <a:gd name="T0" fmla="*/ 0 w 53"/>
                <a:gd name="T1" fmla="*/ 18 h 18"/>
                <a:gd name="T2" fmla="*/ 24 w 53"/>
                <a:gd name="T3" fmla="*/ 18 h 18"/>
                <a:gd name="T4" fmla="*/ 24 w 53"/>
                <a:gd name="T5" fmla="*/ 0 h 18"/>
                <a:gd name="T6" fmla="*/ 0 w 53"/>
                <a:gd name="T7" fmla="*/ 0 h 18"/>
                <a:gd name="T8" fmla="*/ 0 w 53"/>
                <a:gd name="T9" fmla="*/ 18 h 18"/>
                <a:gd name="T10" fmla="*/ 36 w 53"/>
                <a:gd name="T11" fmla="*/ 18 h 18"/>
                <a:gd name="T12" fmla="*/ 53 w 53"/>
                <a:gd name="T13" fmla="*/ 18 h 18"/>
                <a:gd name="T14" fmla="*/ 53 w 53"/>
                <a:gd name="T15" fmla="*/ 0 h 18"/>
                <a:gd name="T16" fmla="*/ 36 w 53"/>
                <a:gd name="T17" fmla="*/ 0 h 18"/>
                <a:gd name="T18" fmla="*/ 36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24" y="18"/>
                  </a:lnTo>
                  <a:lnTo>
                    <a:pt x="24" y="0"/>
                  </a:lnTo>
                  <a:lnTo>
                    <a:pt x="0" y="0"/>
                  </a:lnTo>
                  <a:lnTo>
                    <a:pt x="0" y="18"/>
                  </a:lnTo>
                  <a:close/>
                  <a:moveTo>
                    <a:pt x="36" y="18"/>
                  </a:moveTo>
                  <a:lnTo>
                    <a:pt x="53" y="18"/>
                  </a:lnTo>
                  <a:lnTo>
                    <a:pt x="53"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204"/>
            <p:cNvSpPr>
              <a:spLocks noEditPoints="1"/>
            </p:cNvSpPr>
            <p:nvPr/>
          </p:nvSpPr>
          <p:spPr bwMode="auto">
            <a:xfrm>
              <a:off x="414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205"/>
            <p:cNvSpPr>
              <a:spLocks noEditPoints="1"/>
            </p:cNvSpPr>
            <p:nvPr/>
          </p:nvSpPr>
          <p:spPr bwMode="auto">
            <a:xfrm>
              <a:off x="4216"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206"/>
            <p:cNvSpPr>
              <a:spLocks noEditPoints="1"/>
            </p:cNvSpPr>
            <p:nvPr/>
          </p:nvSpPr>
          <p:spPr bwMode="auto">
            <a:xfrm>
              <a:off x="4282"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207"/>
            <p:cNvSpPr>
              <a:spLocks noEditPoints="1"/>
            </p:cNvSpPr>
            <p:nvPr/>
          </p:nvSpPr>
          <p:spPr bwMode="auto">
            <a:xfrm>
              <a:off x="4348"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208"/>
            <p:cNvSpPr>
              <a:spLocks noEditPoints="1"/>
            </p:cNvSpPr>
            <p:nvPr/>
          </p:nvSpPr>
          <p:spPr bwMode="auto">
            <a:xfrm>
              <a:off x="4420" y="1978"/>
              <a:ext cx="53" cy="18"/>
            </a:xfrm>
            <a:custGeom>
              <a:avLst/>
              <a:gdLst>
                <a:gd name="T0" fmla="*/ 0 w 53"/>
                <a:gd name="T1" fmla="*/ 18 h 18"/>
                <a:gd name="T2" fmla="*/ 17 w 53"/>
                <a:gd name="T3" fmla="*/ 18 h 18"/>
                <a:gd name="T4" fmla="*/ 17 w 53"/>
                <a:gd name="T5" fmla="*/ 0 h 18"/>
                <a:gd name="T6" fmla="*/ 0 w 53"/>
                <a:gd name="T7" fmla="*/ 0 h 18"/>
                <a:gd name="T8" fmla="*/ 0 w 53"/>
                <a:gd name="T9" fmla="*/ 18 h 18"/>
                <a:gd name="T10" fmla="*/ 29 w 53"/>
                <a:gd name="T11" fmla="*/ 18 h 18"/>
                <a:gd name="T12" fmla="*/ 53 w 53"/>
                <a:gd name="T13" fmla="*/ 18 h 18"/>
                <a:gd name="T14" fmla="*/ 53 w 53"/>
                <a:gd name="T15" fmla="*/ 0 h 18"/>
                <a:gd name="T16" fmla="*/ 29 w 53"/>
                <a:gd name="T17" fmla="*/ 0 h 18"/>
                <a:gd name="T18" fmla="*/ 29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17" y="18"/>
                  </a:lnTo>
                  <a:lnTo>
                    <a:pt x="17" y="0"/>
                  </a:lnTo>
                  <a:lnTo>
                    <a:pt x="0" y="0"/>
                  </a:lnTo>
                  <a:lnTo>
                    <a:pt x="0" y="18"/>
                  </a:lnTo>
                  <a:close/>
                  <a:moveTo>
                    <a:pt x="29" y="18"/>
                  </a:moveTo>
                  <a:lnTo>
                    <a:pt x="53" y="18"/>
                  </a:lnTo>
                  <a:lnTo>
                    <a:pt x="53" y="0"/>
                  </a:lnTo>
                  <a:lnTo>
                    <a:pt x="29" y="0"/>
                  </a:lnTo>
                  <a:lnTo>
                    <a:pt x="29"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209"/>
            <p:cNvSpPr>
              <a:spLocks noEditPoints="1"/>
            </p:cNvSpPr>
            <p:nvPr/>
          </p:nvSpPr>
          <p:spPr bwMode="auto">
            <a:xfrm>
              <a:off x="448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210"/>
            <p:cNvSpPr>
              <a:spLocks noEditPoints="1"/>
            </p:cNvSpPr>
            <p:nvPr/>
          </p:nvSpPr>
          <p:spPr bwMode="auto">
            <a:xfrm>
              <a:off x="455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211"/>
            <p:cNvSpPr>
              <a:spLocks noEditPoints="1"/>
            </p:cNvSpPr>
            <p:nvPr/>
          </p:nvSpPr>
          <p:spPr bwMode="auto">
            <a:xfrm>
              <a:off x="462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212"/>
            <p:cNvSpPr>
              <a:spLocks noEditPoints="1"/>
            </p:cNvSpPr>
            <p:nvPr/>
          </p:nvSpPr>
          <p:spPr bwMode="auto">
            <a:xfrm>
              <a:off x="4689"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213"/>
            <p:cNvSpPr>
              <a:spLocks noEditPoints="1"/>
            </p:cNvSpPr>
            <p:nvPr/>
          </p:nvSpPr>
          <p:spPr bwMode="auto">
            <a:xfrm>
              <a:off x="475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Rectangle 214"/>
            <p:cNvSpPr>
              <a:spLocks noChangeArrowheads="1"/>
            </p:cNvSpPr>
            <p:nvPr/>
          </p:nvSpPr>
          <p:spPr bwMode="auto">
            <a:xfrm>
              <a:off x="4826" y="1978"/>
              <a:ext cx="18"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6" name="Freeform 215"/>
            <p:cNvSpPr>
              <a:spLocks/>
            </p:cNvSpPr>
            <p:nvPr/>
          </p:nvSpPr>
          <p:spPr bwMode="auto">
            <a:xfrm>
              <a:off x="3756" y="1966"/>
              <a:ext cx="42" cy="42"/>
            </a:xfrm>
            <a:custGeom>
              <a:avLst/>
              <a:gdLst>
                <a:gd name="T0" fmla="*/ 0 w 42"/>
                <a:gd name="T1" fmla="*/ 18 h 42"/>
                <a:gd name="T2" fmla="*/ 6 w 42"/>
                <a:gd name="T3" fmla="*/ 6 h 42"/>
                <a:gd name="T4" fmla="*/ 18 w 42"/>
                <a:gd name="T5" fmla="*/ 0 h 42"/>
                <a:gd name="T6" fmla="*/ 36 w 42"/>
                <a:gd name="T7" fmla="*/ 6 h 42"/>
                <a:gd name="T8" fmla="*/ 42 w 42"/>
                <a:gd name="T9" fmla="*/ 18 h 42"/>
                <a:gd name="T10" fmla="*/ 36 w 42"/>
                <a:gd name="T11" fmla="*/ 36 h 42"/>
                <a:gd name="T12" fmla="*/ 18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18" y="0"/>
                  </a:lnTo>
                  <a:lnTo>
                    <a:pt x="36" y="6"/>
                  </a:lnTo>
                  <a:lnTo>
                    <a:pt x="42" y="18"/>
                  </a:lnTo>
                  <a:lnTo>
                    <a:pt x="36" y="36"/>
                  </a:lnTo>
                  <a:lnTo>
                    <a:pt x="18"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216"/>
            <p:cNvSpPr>
              <a:spLocks/>
            </p:cNvSpPr>
            <p:nvPr/>
          </p:nvSpPr>
          <p:spPr bwMode="auto">
            <a:xfrm>
              <a:off x="3756" y="1966"/>
              <a:ext cx="18" cy="18"/>
            </a:xfrm>
            <a:custGeom>
              <a:avLst/>
              <a:gdLst>
                <a:gd name="T0" fmla="*/ 0 w 18"/>
                <a:gd name="T1" fmla="*/ 18 h 18"/>
                <a:gd name="T2" fmla="*/ 6 w 18"/>
                <a:gd name="T3" fmla="*/ 6 h 18"/>
                <a:gd name="T4" fmla="*/ 18 w 18"/>
                <a:gd name="T5" fmla="*/ 0 h 18"/>
                <a:gd name="T6" fmla="*/ 18 w 18"/>
                <a:gd name="T7" fmla="*/ 0 h 18"/>
                <a:gd name="T8" fmla="*/ 6 w 18"/>
                <a:gd name="T9" fmla="*/ 6 h 18"/>
                <a:gd name="T10" fmla="*/ 0 w 18"/>
                <a:gd name="T11" fmla="*/ 18 h 18"/>
                <a:gd name="T12" fmla="*/ 0 w 18"/>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0" y="18"/>
                  </a:moveTo>
                  <a:lnTo>
                    <a:pt x="6" y="6"/>
                  </a:lnTo>
                  <a:lnTo>
                    <a:pt x="18"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217"/>
            <p:cNvSpPr>
              <a:spLocks noEditPoints="1"/>
            </p:cNvSpPr>
            <p:nvPr/>
          </p:nvSpPr>
          <p:spPr bwMode="auto">
            <a:xfrm>
              <a:off x="3774" y="1966"/>
              <a:ext cx="24" cy="18"/>
            </a:xfrm>
            <a:custGeom>
              <a:avLst/>
              <a:gdLst>
                <a:gd name="T0" fmla="*/ 0 w 24"/>
                <a:gd name="T1" fmla="*/ 0 h 18"/>
                <a:gd name="T2" fmla="*/ 18 w 24"/>
                <a:gd name="T3" fmla="*/ 6 h 18"/>
                <a:gd name="T4" fmla="*/ 24 w 24"/>
                <a:gd name="T5" fmla="*/ 18 h 18"/>
                <a:gd name="T6" fmla="*/ 24 w 24"/>
                <a:gd name="T7" fmla="*/ 18 h 18"/>
                <a:gd name="T8" fmla="*/ 18 w 24"/>
                <a:gd name="T9" fmla="*/ 6 h 18"/>
                <a:gd name="T10" fmla="*/ 0 w 24"/>
                <a:gd name="T11" fmla="*/ 0 h 18"/>
                <a:gd name="T12" fmla="*/ 0 w 24"/>
                <a:gd name="T13" fmla="*/ 0 h 18"/>
                <a:gd name="T14" fmla="*/ 0 w 24"/>
                <a:gd name="T15" fmla="*/ 0 h 18"/>
                <a:gd name="T16" fmla="*/ 0 w 24"/>
                <a:gd name="T17" fmla="*/ 0 h 18"/>
                <a:gd name="T18" fmla="*/ 0 w 24"/>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0" y="0"/>
                  </a:moveTo>
                  <a:lnTo>
                    <a:pt x="18" y="6"/>
                  </a:lnTo>
                  <a:lnTo>
                    <a:pt x="24" y="18"/>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218"/>
            <p:cNvSpPr>
              <a:spLocks noEditPoints="1"/>
            </p:cNvSpPr>
            <p:nvPr/>
          </p:nvSpPr>
          <p:spPr bwMode="auto">
            <a:xfrm>
              <a:off x="3774" y="1984"/>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219"/>
            <p:cNvSpPr>
              <a:spLocks noEditPoints="1"/>
            </p:cNvSpPr>
            <p:nvPr/>
          </p:nvSpPr>
          <p:spPr bwMode="auto">
            <a:xfrm>
              <a:off x="3756" y="1984"/>
              <a:ext cx="18" cy="24"/>
            </a:xfrm>
            <a:custGeom>
              <a:avLst/>
              <a:gdLst>
                <a:gd name="T0" fmla="*/ 18 w 18"/>
                <a:gd name="T1" fmla="*/ 24 h 24"/>
                <a:gd name="T2" fmla="*/ 6 w 18"/>
                <a:gd name="T3" fmla="*/ 18 h 24"/>
                <a:gd name="T4" fmla="*/ 0 w 18"/>
                <a:gd name="T5" fmla="*/ 0 h 24"/>
                <a:gd name="T6" fmla="*/ 0 w 18"/>
                <a:gd name="T7" fmla="*/ 0 h 24"/>
                <a:gd name="T8" fmla="*/ 6 w 18"/>
                <a:gd name="T9" fmla="*/ 18 h 24"/>
                <a:gd name="T10" fmla="*/ 18 w 18"/>
                <a:gd name="T11" fmla="*/ 24 h 24"/>
                <a:gd name="T12" fmla="*/ 18 w 18"/>
                <a:gd name="T13" fmla="*/ 24 h 24"/>
                <a:gd name="T14" fmla="*/ 18 w 18"/>
                <a:gd name="T15" fmla="*/ 24 h 24"/>
                <a:gd name="T16" fmla="*/ 18 w 18"/>
                <a:gd name="T17" fmla="*/ 24 h 24"/>
                <a:gd name="T18" fmla="*/ 18 w 18"/>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24"/>
                  </a:moveTo>
                  <a:lnTo>
                    <a:pt x="6" y="18"/>
                  </a:lnTo>
                  <a:lnTo>
                    <a:pt x="0" y="0"/>
                  </a:lnTo>
                  <a:lnTo>
                    <a:pt x="6" y="18"/>
                  </a:lnTo>
                  <a:lnTo>
                    <a:pt x="18" y="24"/>
                  </a:lnTo>
                  <a:close/>
                  <a:moveTo>
                    <a:pt x="18" y="24"/>
                  </a:moveTo>
                  <a:lnTo>
                    <a:pt x="1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220"/>
            <p:cNvSpPr>
              <a:spLocks/>
            </p:cNvSpPr>
            <p:nvPr/>
          </p:nvSpPr>
          <p:spPr bwMode="auto">
            <a:xfrm>
              <a:off x="3756"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Line 221"/>
            <p:cNvSpPr>
              <a:spLocks noChangeShapeType="1"/>
            </p:cNvSpPr>
            <p:nvPr/>
          </p:nvSpPr>
          <p:spPr bwMode="auto">
            <a:xfrm flipV="1">
              <a:off x="4013" y="1984"/>
              <a:ext cx="281" cy="22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222"/>
            <p:cNvSpPr>
              <a:spLocks/>
            </p:cNvSpPr>
            <p:nvPr/>
          </p:nvSpPr>
          <p:spPr bwMode="auto">
            <a:xfrm>
              <a:off x="4007" y="2187"/>
              <a:ext cx="30" cy="36"/>
            </a:xfrm>
            <a:custGeom>
              <a:avLst/>
              <a:gdLst>
                <a:gd name="T0" fmla="*/ 18 w 30"/>
                <a:gd name="T1" fmla="*/ 36 h 36"/>
                <a:gd name="T2" fmla="*/ 30 w 30"/>
                <a:gd name="T3" fmla="*/ 18 h 36"/>
                <a:gd name="T4" fmla="*/ 18 w 30"/>
                <a:gd name="T5" fmla="*/ 0 h 36"/>
                <a:gd name="T6" fmla="*/ 0 w 30"/>
                <a:gd name="T7" fmla="*/ 18 h 36"/>
                <a:gd name="T8" fmla="*/ 18 w 30"/>
                <a:gd name="T9" fmla="*/ 3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8" y="36"/>
                  </a:moveTo>
                  <a:lnTo>
                    <a:pt x="30" y="18"/>
                  </a:lnTo>
                  <a:lnTo>
                    <a:pt x="18" y="0"/>
                  </a:lnTo>
                  <a:lnTo>
                    <a:pt x="0" y="18"/>
                  </a:lnTo>
                  <a:lnTo>
                    <a:pt x="18"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223"/>
            <p:cNvSpPr>
              <a:spLocks noEditPoints="1"/>
            </p:cNvSpPr>
            <p:nvPr/>
          </p:nvSpPr>
          <p:spPr bwMode="auto">
            <a:xfrm>
              <a:off x="4031" y="2145"/>
              <a:ext cx="60" cy="54"/>
            </a:xfrm>
            <a:custGeom>
              <a:avLst/>
              <a:gdLst>
                <a:gd name="T0" fmla="*/ 18 w 60"/>
                <a:gd name="T1" fmla="*/ 54 h 54"/>
                <a:gd name="T2" fmla="*/ 36 w 60"/>
                <a:gd name="T3" fmla="*/ 42 h 54"/>
                <a:gd name="T4" fmla="*/ 18 w 60"/>
                <a:gd name="T5" fmla="*/ 24 h 54"/>
                <a:gd name="T6" fmla="*/ 0 w 60"/>
                <a:gd name="T7" fmla="*/ 36 h 54"/>
                <a:gd name="T8" fmla="*/ 18 w 60"/>
                <a:gd name="T9" fmla="*/ 54 h 54"/>
                <a:gd name="T10" fmla="*/ 42 w 60"/>
                <a:gd name="T11" fmla="*/ 36 h 54"/>
                <a:gd name="T12" fmla="*/ 60 w 60"/>
                <a:gd name="T13" fmla="*/ 18 h 54"/>
                <a:gd name="T14" fmla="*/ 48 w 60"/>
                <a:gd name="T15" fmla="*/ 0 h 54"/>
                <a:gd name="T16" fmla="*/ 30 w 60"/>
                <a:gd name="T17" fmla="*/ 12 h 54"/>
                <a:gd name="T18" fmla="*/ 42 w 60"/>
                <a:gd name="T19" fmla="*/ 36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42"/>
                  </a:lnTo>
                  <a:lnTo>
                    <a:pt x="18" y="24"/>
                  </a:lnTo>
                  <a:lnTo>
                    <a:pt x="0" y="36"/>
                  </a:lnTo>
                  <a:lnTo>
                    <a:pt x="18" y="54"/>
                  </a:lnTo>
                  <a:close/>
                  <a:moveTo>
                    <a:pt x="42" y="36"/>
                  </a:moveTo>
                  <a:lnTo>
                    <a:pt x="60" y="18"/>
                  </a:lnTo>
                  <a:lnTo>
                    <a:pt x="48" y="0"/>
                  </a:lnTo>
                  <a:lnTo>
                    <a:pt x="30" y="12"/>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224"/>
            <p:cNvSpPr>
              <a:spLocks noEditPoints="1"/>
            </p:cNvSpPr>
            <p:nvPr/>
          </p:nvSpPr>
          <p:spPr bwMode="auto">
            <a:xfrm>
              <a:off x="4085" y="2103"/>
              <a:ext cx="59" cy="54"/>
            </a:xfrm>
            <a:custGeom>
              <a:avLst/>
              <a:gdLst>
                <a:gd name="T0" fmla="*/ 18 w 59"/>
                <a:gd name="T1" fmla="*/ 54 h 54"/>
                <a:gd name="T2" fmla="*/ 36 w 59"/>
                <a:gd name="T3" fmla="*/ 42 h 54"/>
                <a:gd name="T4" fmla="*/ 18 w 59"/>
                <a:gd name="T5" fmla="*/ 18 h 54"/>
                <a:gd name="T6" fmla="*/ 0 w 59"/>
                <a:gd name="T7" fmla="*/ 36 h 54"/>
                <a:gd name="T8" fmla="*/ 18 w 59"/>
                <a:gd name="T9" fmla="*/ 54 h 54"/>
                <a:gd name="T10" fmla="*/ 41 w 59"/>
                <a:gd name="T11" fmla="*/ 30 h 54"/>
                <a:gd name="T12" fmla="*/ 59 w 59"/>
                <a:gd name="T13" fmla="*/ 18 h 54"/>
                <a:gd name="T14" fmla="*/ 47 w 59"/>
                <a:gd name="T15" fmla="*/ 0 h 54"/>
                <a:gd name="T16" fmla="*/ 30 w 59"/>
                <a:gd name="T17" fmla="*/ 12 h 54"/>
                <a:gd name="T18" fmla="*/ 41 w 59"/>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54">
                  <a:moveTo>
                    <a:pt x="18" y="54"/>
                  </a:moveTo>
                  <a:lnTo>
                    <a:pt x="36" y="42"/>
                  </a:lnTo>
                  <a:lnTo>
                    <a:pt x="18" y="18"/>
                  </a:lnTo>
                  <a:lnTo>
                    <a:pt x="0" y="36"/>
                  </a:lnTo>
                  <a:lnTo>
                    <a:pt x="18" y="54"/>
                  </a:lnTo>
                  <a:close/>
                  <a:moveTo>
                    <a:pt x="41" y="30"/>
                  </a:moveTo>
                  <a:lnTo>
                    <a:pt x="59" y="18"/>
                  </a:lnTo>
                  <a:lnTo>
                    <a:pt x="47" y="0"/>
                  </a:lnTo>
                  <a:lnTo>
                    <a:pt x="30" y="12"/>
                  </a:lnTo>
                  <a:lnTo>
                    <a:pt x="41"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225"/>
            <p:cNvSpPr>
              <a:spLocks noEditPoints="1"/>
            </p:cNvSpPr>
            <p:nvPr/>
          </p:nvSpPr>
          <p:spPr bwMode="auto">
            <a:xfrm>
              <a:off x="4138" y="2061"/>
              <a:ext cx="60" cy="54"/>
            </a:xfrm>
            <a:custGeom>
              <a:avLst/>
              <a:gdLst>
                <a:gd name="T0" fmla="*/ 18 w 60"/>
                <a:gd name="T1" fmla="*/ 54 h 54"/>
                <a:gd name="T2" fmla="*/ 36 w 60"/>
                <a:gd name="T3" fmla="*/ 36 h 54"/>
                <a:gd name="T4" fmla="*/ 18 w 60"/>
                <a:gd name="T5" fmla="*/ 18 h 54"/>
                <a:gd name="T6" fmla="*/ 0 w 60"/>
                <a:gd name="T7" fmla="*/ 36 h 54"/>
                <a:gd name="T8" fmla="*/ 18 w 60"/>
                <a:gd name="T9" fmla="*/ 54 h 54"/>
                <a:gd name="T10" fmla="*/ 42 w 60"/>
                <a:gd name="T11" fmla="*/ 30 h 54"/>
                <a:gd name="T12" fmla="*/ 60 w 60"/>
                <a:gd name="T13" fmla="*/ 18 h 54"/>
                <a:gd name="T14" fmla="*/ 42 w 60"/>
                <a:gd name="T15" fmla="*/ 0 h 54"/>
                <a:gd name="T16" fmla="*/ 24 w 60"/>
                <a:gd name="T17" fmla="*/ 12 h 54"/>
                <a:gd name="T18" fmla="*/ 42 w 60"/>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36"/>
                  </a:lnTo>
                  <a:lnTo>
                    <a:pt x="18" y="18"/>
                  </a:lnTo>
                  <a:lnTo>
                    <a:pt x="0" y="36"/>
                  </a:lnTo>
                  <a:lnTo>
                    <a:pt x="18" y="54"/>
                  </a:lnTo>
                  <a:close/>
                  <a:moveTo>
                    <a:pt x="42" y="30"/>
                  </a:moveTo>
                  <a:lnTo>
                    <a:pt x="60"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226"/>
            <p:cNvSpPr>
              <a:spLocks noEditPoints="1"/>
            </p:cNvSpPr>
            <p:nvPr/>
          </p:nvSpPr>
          <p:spPr bwMode="auto">
            <a:xfrm>
              <a:off x="4192" y="2020"/>
              <a:ext cx="60" cy="53"/>
            </a:xfrm>
            <a:custGeom>
              <a:avLst/>
              <a:gdLst>
                <a:gd name="T0" fmla="*/ 12 w 60"/>
                <a:gd name="T1" fmla="*/ 53 h 53"/>
                <a:gd name="T2" fmla="*/ 30 w 60"/>
                <a:gd name="T3" fmla="*/ 35 h 53"/>
                <a:gd name="T4" fmla="*/ 18 w 60"/>
                <a:gd name="T5" fmla="*/ 17 h 53"/>
                <a:gd name="T6" fmla="*/ 0 w 60"/>
                <a:gd name="T7" fmla="*/ 35 h 53"/>
                <a:gd name="T8" fmla="*/ 12 w 60"/>
                <a:gd name="T9" fmla="*/ 53 h 53"/>
                <a:gd name="T10" fmla="*/ 42 w 60"/>
                <a:gd name="T11" fmla="*/ 29 h 53"/>
                <a:gd name="T12" fmla="*/ 60 w 60"/>
                <a:gd name="T13" fmla="*/ 17 h 53"/>
                <a:gd name="T14" fmla="*/ 42 w 60"/>
                <a:gd name="T15" fmla="*/ 0 h 53"/>
                <a:gd name="T16" fmla="*/ 24 w 60"/>
                <a:gd name="T17" fmla="*/ 11 h 53"/>
                <a:gd name="T18" fmla="*/ 42 w 60"/>
                <a:gd name="T19" fmla="*/ 29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3">
                  <a:moveTo>
                    <a:pt x="12" y="53"/>
                  </a:moveTo>
                  <a:lnTo>
                    <a:pt x="30" y="35"/>
                  </a:lnTo>
                  <a:lnTo>
                    <a:pt x="18" y="17"/>
                  </a:lnTo>
                  <a:lnTo>
                    <a:pt x="0" y="35"/>
                  </a:lnTo>
                  <a:lnTo>
                    <a:pt x="12" y="53"/>
                  </a:lnTo>
                  <a:close/>
                  <a:moveTo>
                    <a:pt x="42" y="29"/>
                  </a:moveTo>
                  <a:lnTo>
                    <a:pt x="60" y="17"/>
                  </a:lnTo>
                  <a:lnTo>
                    <a:pt x="42" y="0"/>
                  </a:lnTo>
                  <a:lnTo>
                    <a:pt x="24" y="11"/>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227"/>
            <p:cNvSpPr>
              <a:spLocks noEditPoints="1"/>
            </p:cNvSpPr>
            <p:nvPr/>
          </p:nvSpPr>
          <p:spPr bwMode="auto">
            <a:xfrm>
              <a:off x="4246" y="1978"/>
              <a:ext cx="54" cy="53"/>
            </a:xfrm>
            <a:custGeom>
              <a:avLst/>
              <a:gdLst>
                <a:gd name="T0" fmla="*/ 12 w 54"/>
                <a:gd name="T1" fmla="*/ 53 h 53"/>
                <a:gd name="T2" fmla="*/ 30 w 54"/>
                <a:gd name="T3" fmla="*/ 36 h 53"/>
                <a:gd name="T4" fmla="*/ 18 w 54"/>
                <a:gd name="T5" fmla="*/ 18 h 53"/>
                <a:gd name="T6" fmla="*/ 0 w 54"/>
                <a:gd name="T7" fmla="*/ 30 h 53"/>
                <a:gd name="T8" fmla="*/ 12 w 54"/>
                <a:gd name="T9" fmla="*/ 53 h 53"/>
                <a:gd name="T10" fmla="*/ 42 w 54"/>
                <a:gd name="T11" fmla="*/ 30 h 53"/>
                <a:gd name="T12" fmla="*/ 54 w 54"/>
                <a:gd name="T13" fmla="*/ 18 h 53"/>
                <a:gd name="T14" fmla="*/ 42 w 54"/>
                <a:gd name="T15" fmla="*/ 0 h 53"/>
                <a:gd name="T16" fmla="*/ 24 w 54"/>
                <a:gd name="T17" fmla="*/ 12 h 53"/>
                <a:gd name="T18" fmla="*/ 42 w 54"/>
                <a:gd name="T19" fmla="*/ 3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3">
                  <a:moveTo>
                    <a:pt x="12" y="53"/>
                  </a:moveTo>
                  <a:lnTo>
                    <a:pt x="30" y="36"/>
                  </a:lnTo>
                  <a:lnTo>
                    <a:pt x="18" y="18"/>
                  </a:lnTo>
                  <a:lnTo>
                    <a:pt x="0" y="30"/>
                  </a:lnTo>
                  <a:lnTo>
                    <a:pt x="12" y="53"/>
                  </a:lnTo>
                  <a:close/>
                  <a:moveTo>
                    <a:pt x="42" y="30"/>
                  </a:moveTo>
                  <a:lnTo>
                    <a:pt x="54"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228"/>
            <p:cNvSpPr>
              <a:spLocks/>
            </p:cNvSpPr>
            <p:nvPr/>
          </p:nvSpPr>
          <p:spPr bwMode="auto">
            <a:xfrm>
              <a:off x="4085" y="3208"/>
              <a:ext cx="209" cy="472"/>
            </a:xfrm>
            <a:custGeom>
              <a:avLst/>
              <a:gdLst>
                <a:gd name="T0" fmla="*/ 209 w 209"/>
                <a:gd name="T1" fmla="*/ 448 h 472"/>
                <a:gd name="T2" fmla="*/ 185 w 209"/>
                <a:gd name="T3" fmla="*/ 442 h 472"/>
                <a:gd name="T4" fmla="*/ 155 w 209"/>
                <a:gd name="T5" fmla="*/ 418 h 472"/>
                <a:gd name="T6" fmla="*/ 131 w 209"/>
                <a:gd name="T7" fmla="*/ 376 h 472"/>
                <a:gd name="T8" fmla="*/ 107 w 209"/>
                <a:gd name="T9" fmla="*/ 322 h 472"/>
                <a:gd name="T10" fmla="*/ 83 w 209"/>
                <a:gd name="T11" fmla="*/ 251 h 472"/>
                <a:gd name="T12" fmla="*/ 59 w 209"/>
                <a:gd name="T13" fmla="*/ 173 h 472"/>
                <a:gd name="T14" fmla="*/ 36 w 209"/>
                <a:gd name="T15" fmla="*/ 89 h 472"/>
                <a:gd name="T16" fmla="*/ 18 w 209"/>
                <a:gd name="T17" fmla="*/ 0 h 472"/>
                <a:gd name="T18" fmla="*/ 0 w 209"/>
                <a:gd name="T19" fmla="*/ 6 h 472"/>
                <a:gd name="T20" fmla="*/ 18 w 209"/>
                <a:gd name="T21" fmla="*/ 95 h 472"/>
                <a:gd name="T22" fmla="*/ 41 w 209"/>
                <a:gd name="T23" fmla="*/ 179 h 472"/>
                <a:gd name="T24" fmla="*/ 59 w 209"/>
                <a:gd name="T25" fmla="*/ 257 h 472"/>
                <a:gd name="T26" fmla="*/ 83 w 209"/>
                <a:gd name="T27" fmla="*/ 328 h 472"/>
                <a:gd name="T28" fmla="*/ 107 w 209"/>
                <a:gd name="T29" fmla="*/ 382 h 472"/>
                <a:gd name="T30" fmla="*/ 137 w 209"/>
                <a:gd name="T31" fmla="*/ 430 h 472"/>
                <a:gd name="T32" fmla="*/ 173 w 209"/>
                <a:gd name="T33" fmla="*/ 460 h 472"/>
                <a:gd name="T34" fmla="*/ 209 w 209"/>
                <a:gd name="T35" fmla="*/ 472 h 472"/>
                <a:gd name="T36" fmla="*/ 209 w 209"/>
                <a:gd name="T37" fmla="*/ 448 h 4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9" h="472">
                  <a:moveTo>
                    <a:pt x="209" y="448"/>
                  </a:moveTo>
                  <a:lnTo>
                    <a:pt x="185" y="442"/>
                  </a:lnTo>
                  <a:lnTo>
                    <a:pt x="155" y="418"/>
                  </a:lnTo>
                  <a:lnTo>
                    <a:pt x="131" y="376"/>
                  </a:lnTo>
                  <a:lnTo>
                    <a:pt x="107" y="322"/>
                  </a:lnTo>
                  <a:lnTo>
                    <a:pt x="83" y="251"/>
                  </a:lnTo>
                  <a:lnTo>
                    <a:pt x="59" y="173"/>
                  </a:lnTo>
                  <a:lnTo>
                    <a:pt x="36" y="89"/>
                  </a:lnTo>
                  <a:lnTo>
                    <a:pt x="18" y="0"/>
                  </a:lnTo>
                  <a:lnTo>
                    <a:pt x="0" y="6"/>
                  </a:lnTo>
                  <a:lnTo>
                    <a:pt x="18" y="95"/>
                  </a:lnTo>
                  <a:lnTo>
                    <a:pt x="41" y="179"/>
                  </a:lnTo>
                  <a:lnTo>
                    <a:pt x="59" y="257"/>
                  </a:lnTo>
                  <a:lnTo>
                    <a:pt x="83" y="328"/>
                  </a:lnTo>
                  <a:lnTo>
                    <a:pt x="107" y="382"/>
                  </a:lnTo>
                  <a:lnTo>
                    <a:pt x="137" y="430"/>
                  </a:lnTo>
                  <a:lnTo>
                    <a:pt x="173" y="460"/>
                  </a:lnTo>
                  <a:lnTo>
                    <a:pt x="209" y="472"/>
                  </a:lnTo>
                  <a:lnTo>
                    <a:pt x="209" y="44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229"/>
            <p:cNvSpPr>
              <a:spLocks noEditPoints="1"/>
            </p:cNvSpPr>
            <p:nvPr/>
          </p:nvSpPr>
          <p:spPr bwMode="auto">
            <a:xfrm>
              <a:off x="3959" y="2527"/>
              <a:ext cx="144" cy="687"/>
            </a:xfrm>
            <a:custGeom>
              <a:avLst/>
              <a:gdLst>
                <a:gd name="T0" fmla="*/ 144 w 144"/>
                <a:gd name="T1" fmla="*/ 681 h 687"/>
                <a:gd name="T2" fmla="*/ 108 w 144"/>
                <a:gd name="T3" fmla="*/ 532 h 687"/>
                <a:gd name="T4" fmla="*/ 66 w 144"/>
                <a:gd name="T5" fmla="*/ 376 h 687"/>
                <a:gd name="T6" fmla="*/ 54 w 144"/>
                <a:gd name="T7" fmla="*/ 287 h 687"/>
                <a:gd name="T8" fmla="*/ 36 w 144"/>
                <a:gd name="T9" fmla="*/ 197 h 687"/>
                <a:gd name="T10" fmla="*/ 30 w 144"/>
                <a:gd name="T11" fmla="*/ 102 h 687"/>
                <a:gd name="T12" fmla="*/ 24 w 144"/>
                <a:gd name="T13" fmla="*/ 0 h 687"/>
                <a:gd name="T14" fmla="*/ 0 w 144"/>
                <a:gd name="T15" fmla="*/ 0 h 687"/>
                <a:gd name="T16" fmla="*/ 6 w 144"/>
                <a:gd name="T17" fmla="*/ 102 h 687"/>
                <a:gd name="T18" fmla="*/ 12 w 144"/>
                <a:gd name="T19" fmla="*/ 203 h 687"/>
                <a:gd name="T20" fmla="*/ 30 w 144"/>
                <a:gd name="T21" fmla="*/ 293 h 687"/>
                <a:gd name="T22" fmla="*/ 48 w 144"/>
                <a:gd name="T23" fmla="*/ 376 h 687"/>
                <a:gd name="T24" fmla="*/ 84 w 144"/>
                <a:gd name="T25" fmla="*/ 538 h 687"/>
                <a:gd name="T26" fmla="*/ 126 w 144"/>
                <a:gd name="T27" fmla="*/ 687 h 687"/>
                <a:gd name="T28" fmla="*/ 144 w 144"/>
                <a:gd name="T29" fmla="*/ 681 h 687"/>
                <a:gd name="T30" fmla="*/ 144 w 144"/>
                <a:gd name="T31" fmla="*/ 681 h 687"/>
                <a:gd name="T32" fmla="*/ 144 w 144"/>
                <a:gd name="T33" fmla="*/ 681 h 687"/>
                <a:gd name="T34" fmla="*/ 144 w 144"/>
                <a:gd name="T35" fmla="*/ 681 h 687"/>
                <a:gd name="T36" fmla="*/ 138 w 144"/>
                <a:gd name="T37" fmla="*/ 687 h 687"/>
                <a:gd name="T38" fmla="*/ 144 w 144"/>
                <a:gd name="T39" fmla="*/ 681 h 6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687">
                  <a:moveTo>
                    <a:pt x="144" y="681"/>
                  </a:moveTo>
                  <a:lnTo>
                    <a:pt x="108" y="532"/>
                  </a:lnTo>
                  <a:lnTo>
                    <a:pt x="66" y="376"/>
                  </a:lnTo>
                  <a:lnTo>
                    <a:pt x="54" y="287"/>
                  </a:lnTo>
                  <a:lnTo>
                    <a:pt x="36" y="197"/>
                  </a:lnTo>
                  <a:lnTo>
                    <a:pt x="30" y="102"/>
                  </a:lnTo>
                  <a:lnTo>
                    <a:pt x="24" y="0"/>
                  </a:lnTo>
                  <a:lnTo>
                    <a:pt x="0" y="0"/>
                  </a:lnTo>
                  <a:lnTo>
                    <a:pt x="6" y="102"/>
                  </a:lnTo>
                  <a:lnTo>
                    <a:pt x="12" y="203"/>
                  </a:lnTo>
                  <a:lnTo>
                    <a:pt x="30" y="293"/>
                  </a:lnTo>
                  <a:lnTo>
                    <a:pt x="48" y="376"/>
                  </a:lnTo>
                  <a:lnTo>
                    <a:pt x="84" y="538"/>
                  </a:lnTo>
                  <a:lnTo>
                    <a:pt x="126" y="687"/>
                  </a:lnTo>
                  <a:lnTo>
                    <a:pt x="144" y="681"/>
                  </a:lnTo>
                  <a:close/>
                  <a:moveTo>
                    <a:pt x="144" y="681"/>
                  </a:moveTo>
                  <a:lnTo>
                    <a:pt x="144" y="681"/>
                  </a:lnTo>
                  <a:lnTo>
                    <a:pt x="138" y="687"/>
                  </a:lnTo>
                  <a:lnTo>
                    <a:pt x="144" y="681"/>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230"/>
            <p:cNvSpPr>
              <a:spLocks noEditPoints="1"/>
            </p:cNvSpPr>
            <p:nvPr/>
          </p:nvSpPr>
          <p:spPr bwMode="auto">
            <a:xfrm>
              <a:off x="3959" y="1972"/>
              <a:ext cx="114" cy="555"/>
            </a:xfrm>
            <a:custGeom>
              <a:avLst/>
              <a:gdLst>
                <a:gd name="T0" fmla="*/ 24 w 114"/>
                <a:gd name="T1" fmla="*/ 555 h 555"/>
                <a:gd name="T2" fmla="*/ 30 w 114"/>
                <a:gd name="T3" fmla="*/ 483 h 555"/>
                <a:gd name="T4" fmla="*/ 36 w 114"/>
                <a:gd name="T5" fmla="*/ 412 h 555"/>
                <a:gd name="T6" fmla="*/ 60 w 114"/>
                <a:gd name="T7" fmla="*/ 268 h 555"/>
                <a:gd name="T8" fmla="*/ 90 w 114"/>
                <a:gd name="T9" fmla="*/ 131 h 555"/>
                <a:gd name="T10" fmla="*/ 114 w 114"/>
                <a:gd name="T11" fmla="*/ 0 h 555"/>
                <a:gd name="T12" fmla="*/ 90 w 114"/>
                <a:gd name="T13" fmla="*/ 0 h 555"/>
                <a:gd name="T14" fmla="*/ 66 w 114"/>
                <a:gd name="T15" fmla="*/ 125 h 555"/>
                <a:gd name="T16" fmla="*/ 36 w 114"/>
                <a:gd name="T17" fmla="*/ 262 h 555"/>
                <a:gd name="T18" fmla="*/ 12 w 114"/>
                <a:gd name="T19" fmla="*/ 406 h 555"/>
                <a:gd name="T20" fmla="*/ 6 w 114"/>
                <a:gd name="T21" fmla="*/ 477 h 555"/>
                <a:gd name="T22" fmla="*/ 0 w 114"/>
                <a:gd name="T23" fmla="*/ 555 h 555"/>
                <a:gd name="T24" fmla="*/ 24 w 114"/>
                <a:gd name="T25" fmla="*/ 555 h 555"/>
                <a:gd name="T26" fmla="*/ 0 w 114"/>
                <a:gd name="T27" fmla="*/ 555 h 555"/>
                <a:gd name="T28" fmla="*/ 0 w 114"/>
                <a:gd name="T29" fmla="*/ 555 h 555"/>
                <a:gd name="T30" fmla="*/ 12 w 114"/>
                <a:gd name="T31" fmla="*/ 555 h 555"/>
                <a:gd name="T32" fmla="*/ 0 w 114"/>
                <a:gd name="T33" fmla="*/ 555 h 5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4" h="555">
                  <a:moveTo>
                    <a:pt x="24" y="555"/>
                  </a:moveTo>
                  <a:lnTo>
                    <a:pt x="30" y="483"/>
                  </a:lnTo>
                  <a:lnTo>
                    <a:pt x="36" y="412"/>
                  </a:lnTo>
                  <a:lnTo>
                    <a:pt x="60" y="268"/>
                  </a:lnTo>
                  <a:lnTo>
                    <a:pt x="90" y="131"/>
                  </a:lnTo>
                  <a:lnTo>
                    <a:pt x="114" y="0"/>
                  </a:lnTo>
                  <a:lnTo>
                    <a:pt x="90" y="0"/>
                  </a:lnTo>
                  <a:lnTo>
                    <a:pt x="66" y="125"/>
                  </a:lnTo>
                  <a:lnTo>
                    <a:pt x="36" y="262"/>
                  </a:lnTo>
                  <a:lnTo>
                    <a:pt x="12" y="406"/>
                  </a:lnTo>
                  <a:lnTo>
                    <a:pt x="6" y="477"/>
                  </a:lnTo>
                  <a:lnTo>
                    <a:pt x="0" y="555"/>
                  </a:lnTo>
                  <a:lnTo>
                    <a:pt x="24" y="555"/>
                  </a:lnTo>
                  <a:close/>
                  <a:moveTo>
                    <a:pt x="0" y="555"/>
                  </a:moveTo>
                  <a:lnTo>
                    <a:pt x="0" y="555"/>
                  </a:lnTo>
                  <a:lnTo>
                    <a:pt x="12" y="555"/>
                  </a:lnTo>
                  <a:lnTo>
                    <a:pt x="0" y="55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231"/>
            <p:cNvSpPr>
              <a:spLocks noEditPoints="1"/>
            </p:cNvSpPr>
            <p:nvPr/>
          </p:nvSpPr>
          <p:spPr bwMode="auto">
            <a:xfrm>
              <a:off x="4049" y="1375"/>
              <a:ext cx="245" cy="597"/>
            </a:xfrm>
            <a:custGeom>
              <a:avLst/>
              <a:gdLst>
                <a:gd name="T0" fmla="*/ 24 w 245"/>
                <a:gd name="T1" fmla="*/ 597 h 597"/>
                <a:gd name="T2" fmla="*/ 48 w 245"/>
                <a:gd name="T3" fmla="*/ 471 h 597"/>
                <a:gd name="T4" fmla="*/ 66 w 245"/>
                <a:gd name="T5" fmla="*/ 358 h 597"/>
                <a:gd name="T6" fmla="*/ 89 w 245"/>
                <a:gd name="T7" fmla="*/ 262 h 597"/>
                <a:gd name="T8" fmla="*/ 119 w 245"/>
                <a:gd name="T9" fmla="*/ 179 h 597"/>
                <a:gd name="T10" fmla="*/ 149 w 245"/>
                <a:gd name="T11" fmla="*/ 107 h 597"/>
                <a:gd name="T12" fmla="*/ 179 w 245"/>
                <a:gd name="T13" fmla="*/ 59 h 597"/>
                <a:gd name="T14" fmla="*/ 209 w 245"/>
                <a:gd name="T15" fmla="*/ 29 h 597"/>
                <a:gd name="T16" fmla="*/ 245 w 245"/>
                <a:gd name="T17" fmla="*/ 23 h 597"/>
                <a:gd name="T18" fmla="*/ 245 w 245"/>
                <a:gd name="T19" fmla="*/ 0 h 597"/>
                <a:gd name="T20" fmla="*/ 197 w 245"/>
                <a:gd name="T21" fmla="*/ 12 h 597"/>
                <a:gd name="T22" fmla="*/ 161 w 245"/>
                <a:gd name="T23" fmla="*/ 47 h 597"/>
                <a:gd name="T24" fmla="*/ 125 w 245"/>
                <a:gd name="T25" fmla="*/ 101 h 597"/>
                <a:gd name="T26" fmla="*/ 95 w 245"/>
                <a:gd name="T27" fmla="*/ 167 h 597"/>
                <a:gd name="T28" fmla="*/ 72 w 245"/>
                <a:gd name="T29" fmla="*/ 256 h 597"/>
                <a:gd name="T30" fmla="*/ 48 w 245"/>
                <a:gd name="T31" fmla="*/ 358 h 597"/>
                <a:gd name="T32" fmla="*/ 24 w 245"/>
                <a:gd name="T33" fmla="*/ 471 h 597"/>
                <a:gd name="T34" fmla="*/ 0 w 245"/>
                <a:gd name="T35" fmla="*/ 597 h 597"/>
                <a:gd name="T36" fmla="*/ 24 w 245"/>
                <a:gd name="T37" fmla="*/ 597 h 597"/>
                <a:gd name="T38" fmla="*/ 0 w 245"/>
                <a:gd name="T39" fmla="*/ 597 h 597"/>
                <a:gd name="T40" fmla="*/ 0 w 245"/>
                <a:gd name="T41" fmla="*/ 597 h 597"/>
                <a:gd name="T42" fmla="*/ 0 w 245"/>
                <a:gd name="T43" fmla="*/ 597 h 597"/>
                <a:gd name="T44" fmla="*/ 12 w 245"/>
                <a:gd name="T45" fmla="*/ 597 h 597"/>
                <a:gd name="T46" fmla="*/ 0 w 245"/>
                <a:gd name="T47" fmla="*/ 597 h 5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 h="597">
                  <a:moveTo>
                    <a:pt x="24" y="597"/>
                  </a:moveTo>
                  <a:lnTo>
                    <a:pt x="48" y="471"/>
                  </a:lnTo>
                  <a:lnTo>
                    <a:pt x="66" y="358"/>
                  </a:lnTo>
                  <a:lnTo>
                    <a:pt x="89" y="262"/>
                  </a:lnTo>
                  <a:lnTo>
                    <a:pt x="119" y="179"/>
                  </a:lnTo>
                  <a:lnTo>
                    <a:pt x="149" y="107"/>
                  </a:lnTo>
                  <a:lnTo>
                    <a:pt x="179" y="59"/>
                  </a:lnTo>
                  <a:lnTo>
                    <a:pt x="209" y="29"/>
                  </a:lnTo>
                  <a:lnTo>
                    <a:pt x="245" y="23"/>
                  </a:lnTo>
                  <a:lnTo>
                    <a:pt x="245" y="0"/>
                  </a:lnTo>
                  <a:lnTo>
                    <a:pt x="197" y="12"/>
                  </a:lnTo>
                  <a:lnTo>
                    <a:pt x="161" y="47"/>
                  </a:lnTo>
                  <a:lnTo>
                    <a:pt x="125" y="101"/>
                  </a:lnTo>
                  <a:lnTo>
                    <a:pt x="95" y="167"/>
                  </a:lnTo>
                  <a:lnTo>
                    <a:pt x="72" y="256"/>
                  </a:lnTo>
                  <a:lnTo>
                    <a:pt x="48" y="358"/>
                  </a:lnTo>
                  <a:lnTo>
                    <a:pt x="24" y="471"/>
                  </a:lnTo>
                  <a:lnTo>
                    <a:pt x="0" y="597"/>
                  </a:lnTo>
                  <a:lnTo>
                    <a:pt x="24" y="597"/>
                  </a:lnTo>
                  <a:close/>
                  <a:moveTo>
                    <a:pt x="0" y="597"/>
                  </a:moveTo>
                  <a:lnTo>
                    <a:pt x="0" y="597"/>
                  </a:lnTo>
                  <a:lnTo>
                    <a:pt x="12" y="597"/>
                  </a:lnTo>
                  <a:lnTo>
                    <a:pt x="0" y="59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232"/>
            <p:cNvSpPr>
              <a:spLocks/>
            </p:cNvSpPr>
            <p:nvPr/>
          </p:nvSpPr>
          <p:spPr bwMode="auto">
            <a:xfrm>
              <a:off x="4162" y="3489"/>
              <a:ext cx="24" cy="29"/>
            </a:xfrm>
            <a:custGeom>
              <a:avLst/>
              <a:gdLst>
                <a:gd name="T0" fmla="*/ 24 w 24"/>
                <a:gd name="T1" fmla="*/ 5 h 29"/>
                <a:gd name="T2" fmla="*/ 12 w 24"/>
                <a:gd name="T3" fmla="*/ 5 h 29"/>
                <a:gd name="T4" fmla="*/ 0 w 24"/>
                <a:gd name="T5" fmla="*/ 0 h 29"/>
                <a:gd name="T6" fmla="*/ 0 w 24"/>
                <a:gd name="T7" fmla="*/ 23 h 29"/>
                <a:gd name="T8" fmla="*/ 12 w 24"/>
                <a:gd name="T9" fmla="*/ 29 h 29"/>
                <a:gd name="T10" fmla="*/ 18 w 24"/>
                <a:gd name="T11" fmla="*/ 29 h 29"/>
                <a:gd name="T12" fmla="*/ 24 w 24"/>
                <a:gd name="T13" fmla="*/ 5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9">
                  <a:moveTo>
                    <a:pt x="24" y="5"/>
                  </a:moveTo>
                  <a:lnTo>
                    <a:pt x="12" y="5"/>
                  </a:lnTo>
                  <a:lnTo>
                    <a:pt x="0" y="0"/>
                  </a:lnTo>
                  <a:lnTo>
                    <a:pt x="0" y="23"/>
                  </a:lnTo>
                  <a:lnTo>
                    <a:pt x="12" y="29"/>
                  </a:lnTo>
                  <a:lnTo>
                    <a:pt x="18" y="29"/>
                  </a:lnTo>
                  <a:lnTo>
                    <a:pt x="24" y="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233"/>
            <p:cNvSpPr>
              <a:spLocks noEditPoints="1"/>
            </p:cNvSpPr>
            <p:nvPr/>
          </p:nvSpPr>
          <p:spPr bwMode="auto">
            <a:xfrm>
              <a:off x="4091" y="3477"/>
              <a:ext cx="65" cy="35"/>
            </a:xfrm>
            <a:custGeom>
              <a:avLst/>
              <a:gdLst>
                <a:gd name="T0" fmla="*/ 65 w 65"/>
                <a:gd name="T1" fmla="*/ 12 h 35"/>
                <a:gd name="T2" fmla="*/ 53 w 65"/>
                <a:gd name="T3" fmla="*/ 12 h 35"/>
                <a:gd name="T4" fmla="*/ 41 w 65"/>
                <a:gd name="T5" fmla="*/ 6 h 35"/>
                <a:gd name="T6" fmla="*/ 35 w 65"/>
                <a:gd name="T7" fmla="*/ 29 h 35"/>
                <a:gd name="T8" fmla="*/ 47 w 65"/>
                <a:gd name="T9" fmla="*/ 35 h 35"/>
                <a:gd name="T10" fmla="*/ 59 w 65"/>
                <a:gd name="T11" fmla="*/ 35 h 35"/>
                <a:gd name="T12" fmla="*/ 65 w 65"/>
                <a:gd name="T13" fmla="*/ 12 h 35"/>
                <a:gd name="T14" fmla="*/ 30 w 65"/>
                <a:gd name="T15" fmla="*/ 6 h 35"/>
                <a:gd name="T16" fmla="*/ 24 w 65"/>
                <a:gd name="T17" fmla="*/ 0 h 35"/>
                <a:gd name="T18" fmla="*/ 12 w 65"/>
                <a:gd name="T19" fmla="*/ 0 h 35"/>
                <a:gd name="T20" fmla="*/ 0 w 65"/>
                <a:gd name="T21" fmla="*/ 17 h 35"/>
                <a:gd name="T22" fmla="*/ 12 w 65"/>
                <a:gd name="T23" fmla="*/ 23 h 35"/>
                <a:gd name="T24" fmla="*/ 24 w 65"/>
                <a:gd name="T25" fmla="*/ 29 h 35"/>
                <a:gd name="T26" fmla="*/ 30 w 65"/>
                <a:gd name="T27" fmla="*/ 6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35">
                  <a:moveTo>
                    <a:pt x="65" y="12"/>
                  </a:moveTo>
                  <a:lnTo>
                    <a:pt x="53" y="12"/>
                  </a:lnTo>
                  <a:lnTo>
                    <a:pt x="41" y="6"/>
                  </a:lnTo>
                  <a:lnTo>
                    <a:pt x="35" y="29"/>
                  </a:lnTo>
                  <a:lnTo>
                    <a:pt x="47" y="35"/>
                  </a:lnTo>
                  <a:lnTo>
                    <a:pt x="59" y="35"/>
                  </a:lnTo>
                  <a:lnTo>
                    <a:pt x="65" y="12"/>
                  </a:lnTo>
                  <a:close/>
                  <a:moveTo>
                    <a:pt x="30" y="6"/>
                  </a:moveTo>
                  <a:lnTo>
                    <a:pt x="24" y="0"/>
                  </a:lnTo>
                  <a:lnTo>
                    <a:pt x="12" y="0"/>
                  </a:lnTo>
                  <a:lnTo>
                    <a:pt x="0" y="17"/>
                  </a:lnTo>
                  <a:lnTo>
                    <a:pt x="12" y="23"/>
                  </a:lnTo>
                  <a:lnTo>
                    <a:pt x="24" y="29"/>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234"/>
            <p:cNvSpPr>
              <a:spLocks noEditPoints="1"/>
            </p:cNvSpPr>
            <p:nvPr/>
          </p:nvSpPr>
          <p:spPr bwMode="auto">
            <a:xfrm>
              <a:off x="4031" y="3453"/>
              <a:ext cx="60" cy="41"/>
            </a:xfrm>
            <a:custGeom>
              <a:avLst/>
              <a:gdLst>
                <a:gd name="T0" fmla="*/ 60 w 60"/>
                <a:gd name="T1" fmla="*/ 18 h 41"/>
                <a:gd name="T2" fmla="*/ 48 w 60"/>
                <a:gd name="T3" fmla="*/ 18 h 41"/>
                <a:gd name="T4" fmla="*/ 36 w 60"/>
                <a:gd name="T5" fmla="*/ 12 h 41"/>
                <a:gd name="T6" fmla="*/ 30 w 60"/>
                <a:gd name="T7" fmla="*/ 36 h 41"/>
                <a:gd name="T8" fmla="*/ 42 w 60"/>
                <a:gd name="T9" fmla="*/ 36 h 41"/>
                <a:gd name="T10" fmla="*/ 54 w 60"/>
                <a:gd name="T11" fmla="*/ 41 h 41"/>
                <a:gd name="T12" fmla="*/ 60 w 60"/>
                <a:gd name="T13" fmla="*/ 18 h 41"/>
                <a:gd name="T14" fmla="*/ 30 w 60"/>
                <a:gd name="T15" fmla="*/ 6 h 41"/>
                <a:gd name="T16" fmla="*/ 24 w 60"/>
                <a:gd name="T17" fmla="*/ 6 h 41"/>
                <a:gd name="T18" fmla="*/ 12 w 60"/>
                <a:gd name="T19" fmla="*/ 0 h 41"/>
                <a:gd name="T20" fmla="*/ 0 w 60"/>
                <a:gd name="T21" fmla="*/ 18 h 41"/>
                <a:gd name="T22" fmla="*/ 12 w 60"/>
                <a:gd name="T23" fmla="*/ 24 h 41"/>
                <a:gd name="T24" fmla="*/ 18 w 60"/>
                <a:gd name="T25" fmla="*/ 30 h 41"/>
                <a:gd name="T26" fmla="*/ 30 w 60"/>
                <a:gd name="T27" fmla="*/ 6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1">
                  <a:moveTo>
                    <a:pt x="60" y="18"/>
                  </a:moveTo>
                  <a:lnTo>
                    <a:pt x="48" y="18"/>
                  </a:lnTo>
                  <a:lnTo>
                    <a:pt x="36" y="12"/>
                  </a:lnTo>
                  <a:lnTo>
                    <a:pt x="30" y="36"/>
                  </a:lnTo>
                  <a:lnTo>
                    <a:pt x="42" y="36"/>
                  </a:lnTo>
                  <a:lnTo>
                    <a:pt x="54" y="41"/>
                  </a:lnTo>
                  <a:lnTo>
                    <a:pt x="60" y="18"/>
                  </a:lnTo>
                  <a:close/>
                  <a:moveTo>
                    <a:pt x="30" y="6"/>
                  </a:moveTo>
                  <a:lnTo>
                    <a:pt x="24" y="6"/>
                  </a:lnTo>
                  <a:lnTo>
                    <a:pt x="12" y="0"/>
                  </a:lnTo>
                  <a:lnTo>
                    <a:pt x="0" y="18"/>
                  </a:lnTo>
                  <a:lnTo>
                    <a:pt x="12" y="24"/>
                  </a:lnTo>
                  <a:lnTo>
                    <a:pt x="18" y="30"/>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235"/>
            <p:cNvSpPr>
              <a:spLocks noEditPoints="1"/>
            </p:cNvSpPr>
            <p:nvPr/>
          </p:nvSpPr>
          <p:spPr bwMode="auto">
            <a:xfrm>
              <a:off x="3971" y="3411"/>
              <a:ext cx="60" cy="54"/>
            </a:xfrm>
            <a:custGeom>
              <a:avLst/>
              <a:gdLst>
                <a:gd name="T0" fmla="*/ 60 w 60"/>
                <a:gd name="T1" fmla="*/ 36 h 54"/>
                <a:gd name="T2" fmla="*/ 54 w 60"/>
                <a:gd name="T3" fmla="*/ 30 h 54"/>
                <a:gd name="T4" fmla="*/ 42 w 60"/>
                <a:gd name="T5" fmla="*/ 24 h 54"/>
                <a:gd name="T6" fmla="*/ 30 w 60"/>
                <a:gd name="T7" fmla="*/ 42 h 54"/>
                <a:gd name="T8" fmla="*/ 42 w 60"/>
                <a:gd name="T9" fmla="*/ 48 h 54"/>
                <a:gd name="T10" fmla="*/ 48 w 60"/>
                <a:gd name="T11" fmla="*/ 54 h 54"/>
                <a:gd name="T12" fmla="*/ 60 w 60"/>
                <a:gd name="T13" fmla="*/ 36 h 54"/>
                <a:gd name="T14" fmla="*/ 36 w 60"/>
                <a:gd name="T15" fmla="*/ 18 h 54"/>
                <a:gd name="T16" fmla="*/ 18 w 60"/>
                <a:gd name="T17" fmla="*/ 0 h 54"/>
                <a:gd name="T18" fmla="*/ 0 w 60"/>
                <a:gd name="T19" fmla="*/ 18 h 54"/>
                <a:gd name="T20" fmla="*/ 18 w 60"/>
                <a:gd name="T21" fmla="*/ 36 h 54"/>
                <a:gd name="T22" fmla="*/ 36 w 60"/>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54">
                  <a:moveTo>
                    <a:pt x="60" y="36"/>
                  </a:moveTo>
                  <a:lnTo>
                    <a:pt x="54" y="30"/>
                  </a:lnTo>
                  <a:lnTo>
                    <a:pt x="42" y="24"/>
                  </a:lnTo>
                  <a:lnTo>
                    <a:pt x="30" y="42"/>
                  </a:lnTo>
                  <a:lnTo>
                    <a:pt x="42" y="48"/>
                  </a:lnTo>
                  <a:lnTo>
                    <a:pt x="48" y="54"/>
                  </a:lnTo>
                  <a:lnTo>
                    <a:pt x="60" y="36"/>
                  </a:lnTo>
                  <a:close/>
                  <a:moveTo>
                    <a:pt x="36" y="18"/>
                  </a:moveTo>
                  <a:lnTo>
                    <a:pt x="18" y="0"/>
                  </a:lnTo>
                  <a:lnTo>
                    <a:pt x="0" y="18"/>
                  </a:lnTo>
                  <a:lnTo>
                    <a:pt x="18" y="36"/>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236"/>
            <p:cNvSpPr>
              <a:spLocks noEditPoints="1"/>
            </p:cNvSpPr>
            <p:nvPr/>
          </p:nvSpPr>
          <p:spPr bwMode="auto">
            <a:xfrm>
              <a:off x="3947" y="3375"/>
              <a:ext cx="36" cy="42"/>
            </a:xfrm>
            <a:custGeom>
              <a:avLst/>
              <a:gdLst>
                <a:gd name="T0" fmla="*/ 36 w 36"/>
                <a:gd name="T1" fmla="*/ 30 h 42"/>
                <a:gd name="T2" fmla="*/ 36 w 36"/>
                <a:gd name="T3" fmla="*/ 24 h 42"/>
                <a:gd name="T4" fmla="*/ 30 w 36"/>
                <a:gd name="T5" fmla="*/ 12 h 42"/>
                <a:gd name="T6" fmla="*/ 6 w 36"/>
                <a:gd name="T7" fmla="*/ 24 h 42"/>
                <a:gd name="T8" fmla="*/ 12 w 36"/>
                <a:gd name="T9" fmla="*/ 36 h 42"/>
                <a:gd name="T10" fmla="*/ 18 w 36"/>
                <a:gd name="T11" fmla="*/ 42 h 42"/>
                <a:gd name="T12" fmla="*/ 36 w 36"/>
                <a:gd name="T13" fmla="*/ 30 h 42"/>
                <a:gd name="T14" fmla="*/ 24 w 36"/>
                <a:gd name="T15" fmla="*/ 6 h 42"/>
                <a:gd name="T16" fmla="*/ 24 w 36"/>
                <a:gd name="T17" fmla="*/ 0 h 42"/>
                <a:gd name="T18" fmla="*/ 0 w 36"/>
                <a:gd name="T19" fmla="*/ 0 h 42"/>
                <a:gd name="T20" fmla="*/ 0 w 36"/>
                <a:gd name="T21" fmla="*/ 6 h 42"/>
                <a:gd name="T22" fmla="*/ 24 w 36"/>
                <a:gd name="T23" fmla="*/ 6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42">
                  <a:moveTo>
                    <a:pt x="36" y="30"/>
                  </a:moveTo>
                  <a:lnTo>
                    <a:pt x="36" y="24"/>
                  </a:lnTo>
                  <a:lnTo>
                    <a:pt x="30" y="12"/>
                  </a:lnTo>
                  <a:lnTo>
                    <a:pt x="6" y="24"/>
                  </a:lnTo>
                  <a:lnTo>
                    <a:pt x="12" y="36"/>
                  </a:lnTo>
                  <a:lnTo>
                    <a:pt x="18" y="42"/>
                  </a:lnTo>
                  <a:lnTo>
                    <a:pt x="36" y="30"/>
                  </a:lnTo>
                  <a:close/>
                  <a:moveTo>
                    <a:pt x="24" y="6"/>
                  </a:moveTo>
                  <a:lnTo>
                    <a:pt x="24" y="0"/>
                  </a:lnTo>
                  <a:lnTo>
                    <a:pt x="0" y="0"/>
                  </a:lnTo>
                  <a:lnTo>
                    <a:pt x="0" y="6"/>
                  </a:lnTo>
                  <a:lnTo>
                    <a:pt x="24"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237"/>
            <p:cNvSpPr>
              <a:spLocks noEditPoints="1"/>
            </p:cNvSpPr>
            <p:nvPr/>
          </p:nvSpPr>
          <p:spPr bwMode="auto">
            <a:xfrm>
              <a:off x="3947" y="3357"/>
              <a:ext cx="30" cy="18"/>
            </a:xfrm>
            <a:custGeom>
              <a:avLst/>
              <a:gdLst>
                <a:gd name="T0" fmla="*/ 24 w 30"/>
                <a:gd name="T1" fmla="*/ 18 h 18"/>
                <a:gd name="T2" fmla="*/ 30 w 30"/>
                <a:gd name="T3" fmla="*/ 6 h 18"/>
                <a:gd name="T4" fmla="*/ 6 w 30"/>
                <a:gd name="T5" fmla="*/ 0 h 18"/>
                <a:gd name="T6" fmla="*/ 0 w 30"/>
                <a:gd name="T7" fmla="*/ 18 h 18"/>
                <a:gd name="T8" fmla="*/ 24 w 30"/>
                <a:gd name="T9" fmla="*/ 18 h 18"/>
                <a:gd name="T10" fmla="*/ 0 w 30"/>
                <a:gd name="T11" fmla="*/ 18 h 18"/>
                <a:gd name="T12" fmla="*/ 0 w 30"/>
                <a:gd name="T13" fmla="*/ 18 h 18"/>
                <a:gd name="T14" fmla="*/ 0 w 30"/>
                <a:gd name="T15" fmla="*/ 18 h 18"/>
                <a:gd name="T16" fmla="*/ 12 w 30"/>
                <a:gd name="T17" fmla="*/ 18 h 18"/>
                <a:gd name="T18" fmla="*/ 0 w 3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8">
                  <a:moveTo>
                    <a:pt x="24" y="18"/>
                  </a:moveTo>
                  <a:lnTo>
                    <a:pt x="30" y="6"/>
                  </a:lnTo>
                  <a:lnTo>
                    <a:pt x="6" y="0"/>
                  </a:lnTo>
                  <a:lnTo>
                    <a:pt x="0" y="18"/>
                  </a:lnTo>
                  <a:lnTo>
                    <a:pt x="24" y="18"/>
                  </a:lnTo>
                  <a:close/>
                  <a:moveTo>
                    <a:pt x="0" y="18"/>
                  </a:moveTo>
                  <a:lnTo>
                    <a:pt x="0" y="18"/>
                  </a:lnTo>
                  <a:lnTo>
                    <a:pt x="12" y="18"/>
                  </a:lnTo>
                  <a:lnTo>
                    <a:pt x="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238"/>
            <p:cNvSpPr>
              <a:spLocks noEditPoints="1"/>
            </p:cNvSpPr>
            <p:nvPr/>
          </p:nvSpPr>
          <p:spPr bwMode="auto">
            <a:xfrm>
              <a:off x="3959" y="3297"/>
              <a:ext cx="54" cy="54"/>
            </a:xfrm>
            <a:custGeom>
              <a:avLst/>
              <a:gdLst>
                <a:gd name="T0" fmla="*/ 18 w 54"/>
                <a:gd name="T1" fmla="*/ 54 h 54"/>
                <a:gd name="T2" fmla="*/ 24 w 54"/>
                <a:gd name="T3" fmla="*/ 48 h 54"/>
                <a:gd name="T4" fmla="*/ 30 w 54"/>
                <a:gd name="T5" fmla="*/ 42 h 54"/>
                <a:gd name="T6" fmla="*/ 12 w 54"/>
                <a:gd name="T7" fmla="*/ 24 h 54"/>
                <a:gd name="T8" fmla="*/ 6 w 54"/>
                <a:gd name="T9" fmla="*/ 36 h 54"/>
                <a:gd name="T10" fmla="*/ 0 w 54"/>
                <a:gd name="T11" fmla="*/ 48 h 54"/>
                <a:gd name="T12" fmla="*/ 18 w 54"/>
                <a:gd name="T13" fmla="*/ 54 h 54"/>
                <a:gd name="T14" fmla="*/ 36 w 54"/>
                <a:gd name="T15" fmla="*/ 30 h 54"/>
                <a:gd name="T16" fmla="*/ 48 w 54"/>
                <a:gd name="T17" fmla="*/ 24 h 54"/>
                <a:gd name="T18" fmla="*/ 54 w 54"/>
                <a:gd name="T19" fmla="*/ 18 h 54"/>
                <a:gd name="T20" fmla="*/ 42 w 54"/>
                <a:gd name="T21" fmla="*/ 0 h 54"/>
                <a:gd name="T22" fmla="*/ 30 w 54"/>
                <a:gd name="T23" fmla="*/ 12 h 54"/>
                <a:gd name="T24" fmla="*/ 18 w 54"/>
                <a:gd name="T25" fmla="*/ 18 h 54"/>
                <a:gd name="T26" fmla="*/ 36 w 54"/>
                <a:gd name="T27" fmla="*/ 3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54">
                  <a:moveTo>
                    <a:pt x="18" y="54"/>
                  </a:moveTo>
                  <a:lnTo>
                    <a:pt x="24" y="48"/>
                  </a:lnTo>
                  <a:lnTo>
                    <a:pt x="30" y="42"/>
                  </a:lnTo>
                  <a:lnTo>
                    <a:pt x="12" y="24"/>
                  </a:lnTo>
                  <a:lnTo>
                    <a:pt x="6" y="36"/>
                  </a:lnTo>
                  <a:lnTo>
                    <a:pt x="0" y="48"/>
                  </a:lnTo>
                  <a:lnTo>
                    <a:pt x="18" y="54"/>
                  </a:lnTo>
                  <a:close/>
                  <a:moveTo>
                    <a:pt x="36" y="30"/>
                  </a:moveTo>
                  <a:lnTo>
                    <a:pt x="48" y="24"/>
                  </a:lnTo>
                  <a:lnTo>
                    <a:pt x="54" y="18"/>
                  </a:lnTo>
                  <a:lnTo>
                    <a:pt x="42" y="0"/>
                  </a:lnTo>
                  <a:lnTo>
                    <a:pt x="30" y="12"/>
                  </a:lnTo>
                  <a:lnTo>
                    <a:pt x="18" y="18"/>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239"/>
            <p:cNvSpPr>
              <a:spLocks noEditPoints="1"/>
            </p:cNvSpPr>
            <p:nvPr/>
          </p:nvSpPr>
          <p:spPr bwMode="auto">
            <a:xfrm>
              <a:off x="4007" y="3262"/>
              <a:ext cx="66" cy="47"/>
            </a:xfrm>
            <a:custGeom>
              <a:avLst/>
              <a:gdLst>
                <a:gd name="T0" fmla="*/ 12 w 66"/>
                <a:gd name="T1" fmla="*/ 47 h 47"/>
                <a:gd name="T2" fmla="*/ 24 w 66"/>
                <a:gd name="T3" fmla="*/ 41 h 47"/>
                <a:gd name="T4" fmla="*/ 36 w 66"/>
                <a:gd name="T5" fmla="*/ 35 h 47"/>
                <a:gd name="T6" fmla="*/ 24 w 66"/>
                <a:gd name="T7" fmla="*/ 18 h 47"/>
                <a:gd name="T8" fmla="*/ 12 w 66"/>
                <a:gd name="T9" fmla="*/ 23 h 47"/>
                <a:gd name="T10" fmla="*/ 0 w 66"/>
                <a:gd name="T11" fmla="*/ 29 h 47"/>
                <a:gd name="T12" fmla="*/ 12 w 66"/>
                <a:gd name="T13" fmla="*/ 47 h 47"/>
                <a:gd name="T14" fmla="*/ 42 w 66"/>
                <a:gd name="T15" fmla="*/ 29 h 47"/>
                <a:gd name="T16" fmla="*/ 54 w 66"/>
                <a:gd name="T17" fmla="*/ 29 h 47"/>
                <a:gd name="T18" fmla="*/ 66 w 66"/>
                <a:gd name="T19" fmla="*/ 23 h 47"/>
                <a:gd name="T20" fmla="*/ 54 w 66"/>
                <a:gd name="T21" fmla="*/ 0 h 47"/>
                <a:gd name="T22" fmla="*/ 42 w 66"/>
                <a:gd name="T23" fmla="*/ 6 h 47"/>
                <a:gd name="T24" fmla="*/ 30 w 66"/>
                <a:gd name="T25" fmla="*/ 12 h 47"/>
                <a:gd name="T26" fmla="*/ 42 w 66"/>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7">
                  <a:moveTo>
                    <a:pt x="12" y="47"/>
                  </a:moveTo>
                  <a:lnTo>
                    <a:pt x="24" y="41"/>
                  </a:lnTo>
                  <a:lnTo>
                    <a:pt x="36" y="35"/>
                  </a:lnTo>
                  <a:lnTo>
                    <a:pt x="24" y="18"/>
                  </a:lnTo>
                  <a:lnTo>
                    <a:pt x="12" y="23"/>
                  </a:lnTo>
                  <a:lnTo>
                    <a:pt x="0" y="29"/>
                  </a:lnTo>
                  <a:lnTo>
                    <a:pt x="12" y="47"/>
                  </a:lnTo>
                  <a:close/>
                  <a:moveTo>
                    <a:pt x="42" y="29"/>
                  </a:moveTo>
                  <a:lnTo>
                    <a:pt x="54" y="29"/>
                  </a:lnTo>
                  <a:lnTo>
                    <a:pt x="66" y="23"/>
                  </a:lnTo>
                  <a:lnTo>
                    <a:pt x="54" y="0"/>
                  </a:lnTo>
                  <a:lnTo>
                    <a:pt x="42" y="6"/>
                  </a:lnTo>
                  <a:lnTo>
                    <a:pt x="30" y="12"/>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240"/>
            <p:cNvSpPr>
              <a:spLocks noEditPoints="1"/>
            </p:cNvSpPr>
            <p:nvPr/>
          </p:nvSpPr>
          <p:spPr bwMode="auto">
            <a:xfrm>
              <a:off x="4073" y="3244"/>
              <a:ext cx="59" cy="36"/>
            </a:xfrm>
            <a:custGeom>
              <a:avLst/>
              <a:gdLst>
                <a:gd name="T0" fmla="*/ 6 w 59"/>
                <a:gd name="T1" fmla="*/ 36 h 36"/>
                <a:gd name="T2" fmla="*/ 18 w 59"/>
                <a:gd name="T3" fmla="*/ 36 h 36"/>
                <a:gd name="T4" fmla="*/ 30 w 59"/>
                <a:gd name="T5" fmla="*/ 30 h 36"/>
                <a:gd name="T6" fmla="*/ 24 w 59"/>
                <a:gd name="T7" fmla="*/ 6 h 36"/>
                <a:gd name="T8" fmla="*/ 12 w 59"/>
                <a:gd name="T9" fmla="*/ 12 h 36"/>
                <a:gd name="T10" fmla="*/ 0 w 59"/>
                <a:gd name="T11" fmla="*/ 18 h 36"/>
                <a:gd name="T12" fmla="*/ 6 w 59"/>
                <a:gd name="T13" fmla="*/ 36 h 36"/>
                <a:gd name="T14" fmla="*/ 42 w 59"/>
                <a:gd name="T15" fmla="*/ 30 h 36"/>
                <a:gd name="T16" fmla="*/ 53 w 59"/>
                <a:gd name="T17" fmla="*/ 24 h 36"/>
                <a:gd name="T18" fmla="*/ 59 w 59"/>
                <a:gd name="T19" fmla="*/ 24 h 36"/>
                <a:gd name="T20" fmla="*/ 53 w 59"/>
                <a:gd name="T21" fmla="*/ 0 h 36"/>
                <a:gd name="T22" fmla="*/ 42 w 59"/>
                <a:gd name="T23" fmla="*/ 0 h 36"/>
                <a:gd name="T24" fmla="*/ 30 w 59"/>
                <a:gd name="T25" fmla="*/ 6 h 36"/>
                <a:gd name="T26" fmla="*/ 42 w 59"/>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6">
                  <a:moveTo>
                    <a:pt x="6" y="36"/>
                  </a:moveTo>
                  <a:lnTo>
                    <a:pt x="18" y="36"/>
                  </a:lnTo>
                  <a:lnTo>
                    <a:pt x="30" y="30"/>
                  </a:lnTo>
                  <a:lnTo>
                    <a:pt x="24" y="6"/>
                  </a:lnTo>
                  <a:lnTo>
                    <a:pt x="12" y="12"/>
                  </a:lnTo>
                  <a:lnTo>
                    <a:pt x="0" y="18"/>
                  </a:lnTo>
                  <a:lnTo>
                    <a:pt x="6" y="36"/>
                  </a:lnTo>
                  <a:close/>
                  <a:moveTo>
                    <a:pt x="42" y="30"/>
                  </a:moveTo>
                  <a:lnTo>
                    <a:pt x="53" y="24"/>
                  </a:lnTo>
                  <a:lnTo>
                    <a:pt x="59" y="24"/>
                  </a:lnTo>
                  <a:lnTo>
                    <a:pt x="53" y="0"/>
                  </a:lnTo>
                  <a:lnTo>
                    <a:pt x="42" y="0"/>
                  </a:lnTo>
                  <a:lnTo>
                    <a:pt x="30"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241"/>
            <p:cNvSpPr>
              <a:spLocks noEditPoints="1"/>
            </p:cNvSpPr>
            <p:nvPr/>
          </p:nvSpPr>
          <p:spPr bwMode="auto">
            <a:xfrm>
              <a:off x="4138" y="3226"/>
              <a:ext cx="60" cy="36"/>
            </a:xfrm>
            <a:custGeom>
              <a:avLst/>
              <a:gdLst>
                <a:gd name="T0" fmla="*/ 6 w 60"/>
                <a:gd name="T1" fmla="*/ 36 h 36"/>
                <a:gd name="T2" fmla="*/ 18 w 60"/>
                <a:gd name="T3" fmla="*/ 36 h 36"/>
                <a:gd name="T4" fmla="*/ 30 w 60"/>
                <a:gd name="T5" fmla="*/ 30 h 36"/>
                <a:gd name="T6" fmla="*/ 24 w 60"/>
                <a:gd name="T7" fmla="*/ 6 h 36"/>
                <a:gd name="T8" fmla="*/ 12 w 60"/>
                <a:gd name="T9" fmla="*/ 12 h 36"/>
                <a:gd name="T10" fmla="*/ 0 w 60"/>
                <a:gd name="T11" fmla="*/ 12 h 36"/>
                <a:gd name="T12" fmla="*/ 6 w 60"/>
                <a:gd name="T13" fmla="*/ 36 h 36"/>
                <a:gd name="T14" fmla="*/ 36 w 60"/>
                <a:gd name="T15" fmla="*/ 30 h 36"/>
                <a:gd name="T16" fmla="*/ 48 w 60"/>
                <a:gd name="T17" fmla="*/ 30 h 36"/>
                <a:gd name="T18" fmla="*/ 60 w 60"/>
                <a:gd name="T19" fmla="*/ 24 h 36"/>
                <a:gd name="T20" fmla="*/ 60 w 60"/>
                <a:gd name="T21" fmla="*/ 0 h 36"/>
                <a:gd name="T22" fmla="*/ 48 w 60"/>
                <a:gd name="T23" fmla="*/ 6 h 36"/>
                <a:gd name="T24" fmla="*/ 36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30" y="30"/>
                  </a:lnTo>
                  <a:lnTo>
                    <a:pt x="24" y="6"/>
                  </a:lnTo>
                  <a:lnTo>
                    <a:pt x="12" y="12"/>
                  </a:lnTo>
                  <a:lnTo>
                    <a:pt x="0" y="12"/>
                  </a:lnTo>
                  <a:lnTo>
                    <a:pt x="6" y="36"/>
                  </a:lnTo>
                  <a:close/>
                  <a:moveTo>
                    <a:pt x="36" y="30"/>
                  </a:moveTo>
                  <a:lnTo>
                    <a:pt x="48" y="30"/>
                  </a:lnTo>
                  <a:lnTo>
                    <a:pt x="60" y="24"/>
                  </a:lnTo>
                  <a:lnTo>
                    <a:pt x="60" y="0"/>
                  </a:lnTo>
                  <a:lnTo>
                    <a:pt x="48" y="6"/>
                  </a:lnTo>
                  <a:lnTo>
                    <a:pt x="36" y="6"/>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242"/>
            <p:cNvSpPr>
              <a:spLocks noEditPoints="1"/>
            </p:cNvSpPr>
            <p:nvPr/>
          </p:nvSpPr>
          <p:spPr bwMode="auto">
            <a:xfrm>
              <a:off x="4204" y="3220"/>
              <a:ext cx="60" cy="30"/>
            </a:xfrm>
            <a:custGeom>
              <a:avLst/>
              <a:gdLst>
                <a:gd name="T0" fmla="*/ 6 w 60"/>
                <a:gd name="T1" fmla="*/ 30 h 30"/>
                <a:gd name="T2" fmla="*/ 18 w 60"/>
                <a:gd name="T3" fmla="*/ 30 h 30"/>
                <a:gd name="T4" fmla="*/ 30 w 60"/>
                <a:gd name="T5" fmla="*/ 30 h 30"/>
                <a:gd name="T6" fmla="*/ 24 w 60"/>
                <a:gd name="T7" fmla="*/ 6 h 30"/>
                <a:gd name="T8" fmla="*/ 12 w 60"/>
                <a:gd name="T9" fmla="*/ 6 h 30"/>
                <a:gd name="T10" fmla="*/ 0 w 60"/>
                <a:gd name="T11" fmla="*/ 6 h 30"/>
                <a:gd name="T12" fmla="*/ 6 w 60"/>
                <a:gd name="T13" fmla="*/ 30 h 30"/>
                <a:gd name="T14" fmla="*/ 42 w 60"/>
                <a:gd name="T15" fmla="*/ 30 h 30"/>
                <a:gd name="T16" fmla="*/ 54 w 60"/>
                <a:gd name="T17" fmla="*/ 24 h 30"/>
                <a:gd name="T18" fmla="*/ 60 w 60"/>
                <a:gd name="T19" fmla="*/ 24 h 30"/>
                <a:gd name="T20" fmla="*/ 60 w 60"/>
                <a:gd name="T21" fmla="*/ 0 h 30"/>
                <a:gd name="T22" fmla="*/ 48 w 60"/>
                <a:gd name="T23" fmla="*/ 0 h 30"/>
                <a:gd name="T24" fmla="*/ 36 w 60"/>
                <a:gd name="T25" fmla="*/ 6 h 30"/>
                <a:gd name="T26" fmla="*/ 42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30"/>
                  </a:lnTo>
                  <a:lnTo>
                    <a:pt x="30" y="30"/>
                  </a:lnTo>
                  <a:lnTo>
                    <a:pt x="24" y="6"/>
                  </a:lnTo>
                  <a:lnTo>
                    <a:pt x="12" y="6"/>
                  </a:lnTo>
                  <a:lnTo>
                    <a:pt x="0" y="6"/>
                  </a:lnTo>
                  <a:lnTo>
                    <a:pt x="6" y="30"/>
                  </a:lnTo>
                  <a:close/>
                  <a:moveTo>
                    <a:pt x="42" y="30"/>
                  </a:moveTo>
                  <a:lnTo>
                    <a:pt x="54" y="24"/>
                  </a:lnTo>
                  <a:lnTo>
                    <a:pt x="60" y="24"/>
                  </a:lnTo>
                  <a:lnTo>
                    <a:pt x="60" y="0"/>
                  </a:lnTo>
                  <a:lnTo>
                    <a:pt x="48" y="0"/>
                  </a:lnTo>
                  <a:lnTo>
                    <a:pt x="36"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243"/>
            <p:cNvSpPr>
              <a:spLocks noEditPoints="1"/>
            </p:cNvSpPr>
            <p:nvPr/>
          </p:nvSpPr>
          <p:spPr bwMode="auto">
            <a:xfrm>
              <a:off x="4276" y="3220"/>
              <a:ext cx="48" cy="24"/>
            </a:xfrm>
            <a:custGeom>
              <a:avLst/>
              <a:gdLst>
                <a:gd name="T0" fmla="*/ 0 w 48"/>
                <a:gd name="T1" fmla="*/ 24 h 24"/>
                <a:gd name="T2" fmla="*/ 12 w 48"/>
                <a:gd name="T3" fmla="*/ 24 h 24"/>
                <a:gd name="T4" fmla="*/ 24 w 48"/>
                <a:gd name="T5" fmla="*/ 24 h 24"/>
                <a:gd name="T6" fmla="*/ 24 w 48"/>
                <a:gd name="T7" fmla="*/ 0 h 24"/>
                <a:gd name="T8" fmla="*/ 12 w 48"/>
                <a:gd name="T9" fmla="*/ 0 h 24"/>
                <a:gd name="T10" fmla="*/ 0 w 48"/>
                <a:gd name="T11" fmla="*/ 0 h 24"/>
                <a:gd name="T12" fmla="*/ 0 w 48"/>
                <a:gd name="T13" fmla="*/ 24 h 24"/>
                <a:gd name="T14" fmla="*/ 36 w 48"/>
                <a:gd name="T15" fmla="*/ 24 h 24"/>
                <a:gd name="T16" fmla="*/ 48 w 48"/>
                <a:gd name="T17" fmla="*/ 24 h 24"/>
                <a:gd name="T18" fmla="*/ 48 w 48"/>
                <a:gd name="T19" fmla="*/ 0 h 24"/>
                <a:gd name="T20" fmla="*/ 36 w 48"/>
                <a:gd name="T21" fmla="*/ 0 h 24"/>
                <a:gd name="T22" fmla="*/ 36 w 48"/>
                <a:gd name="T23" fmla="*/ 24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24">
                  <a:moveTo>
                    <a:pt x="0" y="24"/>
                  </a:moveTo>
                  <a:lnTo>
                    <a:pt x="12" y="24"/>
                  </a:lnTo>
                  <a:lnTo>
                    <a:pt x="24" y="24"/>
                  </a:lnTo>
                  <a:lnTo>
                    <a:pt x="24" y="0"/>
                  </a:lnTo>
                  <a:lnTo>
                    <a:pt x="12" y="0"/>
                  </a:lnTo>
                  <a:lnTo>
                    <a:pt x="0" y="0"/>
                  </a:lnTo>
                  <a:lnTo>
                    <a:pt x="0" y="24"/>
                  </a:lnTo>
                  <a:close/>
                  <a:moveTo>
                    <a:pt x="36" y="24"/>
                  </a:moveTo>
                  <a:lnTo>
                    <a:pt x="48" y="24"/>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244"/>
            <p:cNvSpPr>
              <a:spLocks noEditPoints="1"/>
            </p:cNvSpPr>
            <p:nvPr/>
          </p:nvSpPr>
          <p:spPr bwMode="auto">
            <a:xfrm>
              <a:off x="4324" y="3220"/>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0 h 24"/>
                <a:gd name="T12" fmla="*/ 0 w 12"/>
                <a:gd name="T13" fmla="*/ 0 h 24"/>
                <a:gd name="T14" fmla="*/ 0 w 12"/>
                <a:gd name="T15" fmla="*/ 0 h 24"/>
                <a:gd name="T16" fmla="*/ 0 w 12"/>
                <a:gd name="T17" fmla="*/ 12 h 24"/>
                <a:gd name="T18" fmla="*/ 0 w 1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4">
                  <a:moveTo>
                    <a:pt x="0" y="24"/>
                  </a:moveTo>
                  <a:lnTo>
                    <a:pt x="12" y="24"/>
                  </a:lnTo>
                  <a:lnTo>
                    <a:pt x="12" y="0"/>
                  </a:lnTo>
                  <a:lnTo>
                    <a:pt x="0" y="0"/>
                  </a:lnTo>
                  <a:lnTo>
                    <a:pt x="0" y="24"/>
                  </a:lnTo>
                  <a:close/>
                  <a:moveTo>
                    <a:pt x="0" y="0"/>
                  </a:moveTo>
                  <a:lnTo>
                    <a:pt x="0" y="0"/>
                  </a:lnTo>
                  <a:lnTo>
                    <a:pt x="0" y="12"/>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245"/>
            <p:cNvSpPr>
              <a:spLocks noEditPoints="1"/>
            </p:cNvSpPr>
            <p:nvPr/>
          </p:nvSpPr>
          <p:spPr bwMode="auto">
            <a:xfrm>
              <a:off x="4342" y="3220"/>
              <a:ext cx="60" cy="24"/>
            </a:xfrm>
            <a:custGeom>
              <a:avLst/>
              <a:gdLst>
                <a:gd name="T0" fmla="*/ 0 w 60"/>
                <a:gd name="T1" fmla="*/ 24 h 24"/>
                <a:gd name="T2" fmla="*/ 12 w 60"/>
                <a:gd name="T3" fmla="*/ 24 h 24"/>
                <a:gd name="T4" fmla="*/ 24 w 60"/>
                <a:gd name="T5" fmla="*/ 24 h 24"/>
                <a:gd name="T6" fmla="*/ 24 w 60"/>
                <a:gd name="T7" fmla="*/ 0 h 24"/>
                <a:gd name="T8" fmla="*/ 12 w 60"/>
                <a:gd name="T9" fmla="*/ 0 h 24"/>
                <a:gd name="T10" fmla="*/ 0 w 60"/>
                <a:gd name="T11" fmla="*/ 0 h 24"/>
                <a:gd name="T12" fmla="*/ 0 w 60"/>
                <a:gd name="T13" fmla="*/ 24 h 24"/>
                <a:gd name="T14" fmla="*/ 36 w 60"/>
                <a:gd name="T15" fmla="*/ 24 h 24"/>
                <a:gd name="T16" fmla="*/ 48 w 60"/>
                <a:gd name="T17" fmla="*/ 24 h 24"/>
                <a:gd name="T18" fmla="*/ 60 w 60"/>
                <a:gd name="T19" fmla="*/ 24 h 24"/>
                <a:gd name="T20" fmla="*/ 60 w 60"/>
                <a:gd name="T21" fmla="*/ 0 h 24"/>
                <a:gd name="T22" fmla="*/ 48 w 60"/>
                <a:gd name="T23" fmla="*/ 0 h 24"/>
                <a:gd name="T24" fmla="*/ 36 w 60"/>
                <a:gd name="T25" fmla="*/ 0 h 24"/>
                <a:gd name="T26" fmla="*/ 36 w 60"/>
                <a:gd name="T27" fmla="*/ 24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24">
                  <a:moveTo>
                    <a:pt x="0" y="24"/>
                  </a:moveTo>
                  <a:lnTo>
                    <a:pt x="12" y="24"/>
                  </a:lnTo>
                  <a:lnTo>
                    <a:pt x="24" y="24"/>
                  </a:lnTo>
                  <a:lnTo>
                    <a:pt x="24" y="0"/>
                  </a:lnTo>
                  <a:lnTo>
                    <a:pt x="12" y="0"/>
                  </a:lnTo>
                  <a:lnTo>
                    <a:pt x="0" y="0"/>
                  </a:lnTo>
                  <a:lnTo>
                    <a:pt x="0" y="24"/>
                  </a:lnTo>
                  <a:close/>
                  <a:moveTo>
                    <a:pt x="36" y="24"/>
                  </a:moveTo>
                  <a:lnTo>
                    <a:pt x="48" y="24"/>
                  </a:lnTo>
                  <a:lnTo>
                    <a:pt x="60" y="24"/>
                  </a:lnTo>
                  <a:lnTo>
                    <a:pt x="60" y="0"/>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246"/>
            <p:cNvSpPr>
              <a:spLocks noEditPoints="1"/>
            </p:cNvSpPr>
            <p:nvPr/>
          </p:nvSpPr>
          <p:spPr bwMode="auto">
            <a:xfrm>
              <a:off x="4414" y="3226"/>
              <a:ext cx="53" cy="30"/>
            </a:xfrm>
            <a:custGeom>
              <a:avLst/>
              <a:gdLst>
                <a:gd name="T0" fmla="*/ 0 w 53"/>
                <a:gd name="T1" fmla="*/ 24 h 30"/>
                <a:gd name="T2" fmla="*/ 18 w 53"/>
                <a:gd name="T3" fmla="*/ 24 h 30"/>
                <a:gd name="T4" fmla="*/ 23 w 53"/>
                <a:gd name="T5" fmla="*/ 0 h 30"/>
                <a:gd name="T6" fmla="*/ 12 w 53"/>
                <a:gd name="T7" fmla="*/ 0 h 30"/>
                <a:gd name="T8" fmla="*/ 0 w 53"/>
                <a:gd name="T9" fmla="*/ 0 h 30"/>
                <a:gd name="T10" fmla="*/ 0 w 53"/>
                <a:gd name="T11" fmla="*/ 24 h 30"/>
                <a:gd name="T12" fmla="*/ 29 w 53"/>
                <a:gd name="T13" fmla="*/ 24 h 30"/>
                <a:gd name="T14" fmla="*/ 41 w 53"/>
                <a:gd name="T15" fmla="*/ 30 h 30"/>
                <a:gd name="T16" fmla="*/ 53 w 53"/>
                <a:gd name="T17" fmla="*/ 30 h 30"/>
                <a:gd name="T18" fmla="*/ 53 w 53"/>
                <a:gd name="T19" fmla="*/ 6 h 30"/>
                <a:gd name="T20" fmla="*/ 47 w 53"/>
                <a:gd name="T21" fmla="*/ 6 h 30"/>
                <a:gd name="T22" fmla="*/ 35 w 53"/>
                <a:gd name="T23" fmla="*/ 0 h 30"/>
                <a:gd name="T24" fmla="*/ 29 w 53"/>
                <a:gd name="T25" fmla="*/ 24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0">
                  <a:moveTo>
                    <a:pt x="0" y="24"/>
                  </a:moveTo>
                  <a:lnTo>
                    <a:pt x="18" y="24"/>
                  </a:lnTo>
                  <a:lnTo>
                    <a:pt x="23" y="0"/>
                  </a:lnTo>
                  <a:lnTo>
                    <a:pt x="12" y="0"/>
                  </a:lnTo>
                  <a:lnTo>
                    <a:pt x="0" y="0"/>
                  </a:lnTo>
                  <a:lnTo>
                    <a:pt x="0" y="24"/>
                  </a:lnTo>
                  <a:close/>
                  <a:moveTo>
                    <a:pt x="29" y="24"/>
                  </a:moveTo>
                  <a:lnTo>
                    <a:pt x="41" y="30"/>
                  </a:lnTo>
                  <a:lnTo>
                    <a:pt x="53" y="30"/>
                  </a:lnTo>
                  <a:lnTo>
                    <a:pt x="53" y="6"/>
                  </a:lnTo>
                  <a:lnTo>
                    <a:pt x="47" y="6"/>
                  </a:lnTo>
                  <a:lnTo>
                    <a:pt x="35" y="0"/>
                  </a:lnTo>
                  <a:lnTo>
                    <a:pt x="29"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247"/>
            <p:cNvSpPr>
              <a:spLocks noEditPoints="1"/>
            </p:cNvSpPr>
            <p:nvPr/>
          </p:nvSpPr>
          <p:spPr bwMode="auto">
            <a:xfrm>
              <a:off x="4479" y="3232"/>
              <a:ext cx="60" cy="36"/>
            </a:xfrm>
            <a:custGeom>
              <a:avLst/>
              <a:gdLst>
                <a:gd name="T0" fmla="*/ 0 w 60"/>
                <a:gd name="T1" fmla="*/ 24 h 36"/>
                <a:gd name="T2" fmla="*/ 12 w 60"/>
                <a:gd name="T3" fmla="*/ 30 h 36"/>
                <a:gd name="T4" fmla="*/ 18 w 60"/>
                <a:gd name="T5" fmla="*/ 30 h 36"/>
                <a:gd name="T6" fmla="*/ 24 w 60"/>
                <a:gd name="T7" fmla="*/ 6 h 36"/>
                <a:gd name="T8" fmla="*/ 12 w 60"/>
                <a:gd name="T9" fmla="*/ 6 h 36"/>
                <a:gd name="T10" fmla="*/ 0 w 60"/>
                <a:gd name="T11" fmla="*/ 0 h 36"/>
                <a:gd name="T12" fmla="*/ 0 w 60"/>
                <a:gd name="T13" fmla="*/ 24 h 36"/>
                <a:gd name="T14" fmla="*/ 30 w 60"/>
                <a:gd name="T15" fmla="*/ 30 h 36"/>
                <a:gd name="T16" fmla="*/ 42 w 60"/>
                <a:gd name="T17" fmla="*/ 36 h 36"/>
                <a:gd name="T18" fmla="*/ 54 w 60"/>
                <a:gd name="T19" fmla="*/ 36 h 36"/>
                <a:gd name="T20" fmla="*/ 60 w 60"/>
                <a:gd name="T21" fmla="*/ 12 h 36"/>
                <a:gd name="T22" fmla="*/ 48 w 60"/>
                <a:gd name="T23" fmla="*/ 12 h 36"/>
                <a:gd name="T24" fmla="*/ 36 w 60"/>
                <a:gd name="T25" fmla="*/ 6 h 36"/>
                <a:gd name="T26" fmla="*/ 30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0" y="24"/>
                  </a:moveTo>
                  <a:lnTo>
                    <a:pt x="12" y="30"/>
                  </a:lnTo>
                  <a:lnTo>
                    <a:pt x="18" y="30"/>
                  </a:lnTo>
                  <a:lnTo>
                    <a:pt x="24" y="6"/>
                  </a:lnTo>
                  <a:lnTo>
                    <a:pt x="12" y="6"/>
                  </a:lnTo>
                  <a:lnTo>
                    <a:pt x="0" y="0"/>
                  </a:lnTo>
                  <a:lnTo>
                    <a:pt x="0" y="24"/>
                  </a:lnTo>
                  <a:close/>
                  <a:moveTo>
                    <a:pt x="30" y="30"/>
                  </a:moveTo>
                  <a:lnTo>
                    <a:pt x="42" y="36"/>
                  </a:lnTo>
                  <a:lnTo>
                    <a:pt x="54" y="36"/>
                  </a:lnTo>
                  <a:lnTo>
                    <a:pt x="60" y="12"/>
                  </a:lnTo>
                  <a:lnTo>
                    <a:pt x="48" y="12"/>
                  </a:lnTo>
                  <a:lnTo>
                    <a:pt x="36" y="6"/>
                  </a:lnTo>
                  <a:lnTo>
                    <a:pt x="30"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248"/>
            <p:cNvSpPr>
              <a:spLocks noEditPoints="1"/>
            </p:cNvSpPr>
            <p:nvPr/>
          </p:nvSpPr>
          <p:spPr bwMode="auto">
            <a:xfrm>
              <a:off x="4539" y="3250"/>
              <a:ext cx="66" cy="41"/>
            </a:xfrm>
            <a:custGeom>
              <a:avLst/>
              <a:gdLst>
                <a:gd name="T0" fmla="*/ 0 w 66"/>
                <a:gd name="T1" fmla="*/ 24 h 41"/>
                <a:gd name="T2" fmla="*/ 12 w 66"/>
                <a:gd name="T3" fmla="*/ 24 h 41"/>
                <a:gd name="T4" fmla="*/ 24 w 66"/>
                <a:gd name="T5" fmla="*/ 30 h 41"/>
                <a:gd name="T6" fmla="*/ 30 w 66"/>
                <a:gd name="T7" fmla="*/ 6 h 41"/>
                <a:gd name="T8" fmla="*/ 18 w 66"/>
                <a:gd name="T9" fmla="*/ 6 h 41"/>
                <a:gd name="T10" fmla="*/ 6 w 66"/>
                <a:gd name="T11" fmla="*/ 0 h 41"/>
                <a:gd name="T12" fmla="*/ 0 w 66"/>
                <a:gd name="T13" fmla="*/ 24 h 41"/>
                <a:gd name="T14" fmla="*/ 36 w 66"/>
                <a:gd name="T15" fmla="*/ 30 h 41"/>
                <a:gd name="T16" fmla="*/ 48 w 66"/>
                <a:gd name="T17" fmla="*/ 35 h 41"/>
                <a:gd name="T18" fmla="*/ 54 w 66"/>
                <a:gd name="T19" fmla="*/ 41 h 41"/>
                <a:gd name="T20" fmla="*/ 66 w 66"/>
                <a:gd name="T21" fmla="*/ 18 h 41"/>
                <a:gd name="T22" fmla="*/ 54 w 66"/>
                <a:gd name="T23" fmla="*/ 18 h 41"/>
                <a:gd name="T24" fmla="*/ 42 w 66"/>
                <a:gd name="T25" fmla="*/ 12 h 41"/>
                <a:gd name="T26" fmla="*/ 36 w 66"/>
                <a:gd name="T27" fmla="*/ 3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1">
                  <a:moveTo>
                    <a:pt x="0" y="24"/>
                  </a:moveTo>
                  <a:lnTo>
                    <a:pt x="12" y="24"/>
                  </a:lnTo>
                  <a:lnTo>
                    <a:pt x="24" y="30"/>
                  </a:lnTo>
                  <a:lnTo>
                    <a:pt x="30" y="6"/>
                  </a:lnTo>
                  <a:lnTo>
                    <a:pt x="18" y="6"/>
                  </a:lnTo>
                  <a:lnTo>
                    <a:pt x="6" y="0"/>
                  </a:lnTo>
                  <a:lnTo>
                    <a:pt x="0" y="24"/>
                  </a:lnTo>
                  <a:close/>
                  <a:moveTo>
                    <a:pt x="36" y="30"/>
                  </a:moveTo>
                  <a:lnTo>
                    <a:pt x="48" y="35"/>
                  </a:lnTo>
                  <a:lnTo>
                    <a:pt x="54" y="41"/>
                  </a:lnTo>
                  <a:lnTo>
                    <a:pt x="66" y="18"/>
                  </a:lnTo>
                  <a:lnTo>
                    <a:pt x="54" y="18"/>
                  </a:lnTo>
                  <a:lnTo>
                    <a:pt x="42" y="12"/>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249"/>
            <p:cNvSpPr>
              <a:spLocks noEditPoints="1"/>
            </p:cNvSpPr>
            <p:nvPr/>
          </p:nvSpPr>
          <p:spPr bwMode="auto">
            <a:xfrm>
              <a:off x="4605" y="3274"/>
              <a:ext cx="60" cy="47"/>
            </a:xfrm>
            <a:custGeom>
              <a:avLst/>
              <a:gdLst>
                <a:gd name="T0" fmla="*/ 0 w 60"/>
                <a:gd name="T1" fmla="*/ 17 h 47"/>
                <a:gd name="T2" fmla="*/ 12 w 60"/>
                <a:gd name="T3" fmla="*/ 23 h 47"/>
                <a:gd name="T4" fmla="*/ 18 w 60"/>
                <a:gd name="T5" fmla="*/ 29 h 47"/>
                <a:gd name="T6" fmla="*/ 30 w 60"/>
                <a:gd name="T7" fmla="*/ 11 h 47"/>
                <a:gd name="T8" fmla="*/ 18 w 60"/>
                <a:gd name="T9" fmla="*/ 6 h 47"/>
                <a:gd name="T10" fmla="*/ 6 w 60"/>
                <a:gd name="T11" fmla="*/ 0 h 47"/>
                <a:gd name="T12" fmla="*/ 0 w 60"/>
                <a:gd name="T13" fmla="*/ 17 h 47"/>
                <a:gd name="T14" fmla="*/ 24 w 60"/>
                <a:gd name="T15" fmla="*/ 35 h 47"/>
                <a:gd name="T16" fmla="*/ 36 w 60"/>
                <a:gd name="T17" fmla="*/ 41 h 47"/>
                <a:gd name="T18" fmla="*/ 42 w 60"/>
                <a:gd name="T19" fmla="*/ 47 h 47"/>
                <a:gd name="T20" fmla="*/ 60 w 60"/>
                <a:gd name="T21" fmla="*/ 29 h 47"/>
                <a:gd name="T22" fmla="*/ 48 w 60"/>
                <a:gd name="T23" fmla="*/ 23 h 47"/>
                <a:gd name="T24" fmla="*/ 36 w 60"/>
                <a:gd name="T25" fmla="*/ 17 h 47"/>
                <a:gd name="T26" fmla="*/ 24 w 60"/>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0" y="17"/>
                  </a:moveTo>
                  <a:lnTo>
                    <a:pt x="12" y="23"/>
                  </a:lnTo>
                  <a:lnTo>
                    <a:pt x="18" y="29"/>
                  </a:lnTo>
                  <a:lnTo>
                    <a:pt x="30" y="11"/>
                  </a:lnTo>
                  <a:lnTo>
                    <a:pt x="18" y="6"/>
                  </a:lnTo>
                  <a:lnTo>
                    <a:pt x="6" y="0"/>
                  </a:lnTo>
                  <a:lnTo>
                    <a:pt x="0" y="17"/>
                  </a:lnTo>
                  <a:close/>
                  <a:moveTo>
                    <a:pt x="24" y="35"/>
                  </a:moveTo>
                  <a:lnTo>
                    <a:pt x="36" y="41"/>
                  </a:lnTo>
                  <a:lnTo>
                    <a:pt x="42" y="47"/>
                  </a:lnTo>
                  <a:lnTo>
                    <a:pt x="60" y="29"/>
                  </a:lnTo>
                  <a:lnTo>
                    <a:pt x="48" y="23"/>
                  </a:lnTo>
                  <a:lnTo>
                    <a:pt x="36" y="17"/>
                  </a:lnTo>
                  <a:lnTo>
                    <a:pt x="24"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250"/>
            <p:cNvSpPr>
              <a:spLocks noEditPoints="1"/>
            </p:cNvSpPr>
            <p:nvPr/>
          </p:nvSpPr>
          <p:spPr bwMode="auto">
            <a:xfrm>
              <a:off x="4653" y="3309"/>
              <a:ext cx="48" cy="60"/>
            </a:xfrm>
            <a:custGeom>
              <a:avLst/>
              <a:gdLst>
                <a:gd name="T0" fmla="*/ 0 w 48"/>
                <a:gd name="T1" fmla="*/ 18 h 60"/>
                <a:gd name="T2" fmla="*/ 18 w 48"/>
                <a:gd name="T3" fmla="*/ 36 h 60"/>
                <a:gd name="T4" fmla="*/ 36 w 48"/>
                <a:gd name="T5" fmla="*/ 18 h 60"/>
                <a:gd name="T6" fmla="*/ 18 w 48"/>
                <a:gd name="T7" fmla="*/ 0 h 60"/>
                <a:gd name="T8" fmla="*/ 0 w 48"/>
                <a:gd name="T9" fmla="*/ 18 h 60"/>
                <a:gd name="T10" fmla="*/ 18 w 48"/>
                <a:gd name="T11" fmla="*/ 42 h 60"/>
                <a:gd name="T12" fmla="*/ 24 w 48"/>
                <a:gd name="T13" fmla="*/ 54 h 60"/>
                <a:gd name="T14" fmla="*/ 24 w 48"/>
                <a:gd name="T15" fmla="*/ 60 h 60"/>
                <a:gd name="T16" fmla="*/ 48 w 48"/>
                <a:gd name="T17" fmla="*/ 54 h 60"/>
                <a:gd name="T18" fmla="*/ 48 w 48"/>
                <a:gd name="T19" fmla="*/ 42 h 60"/>
                <a:gd name="T20" fmla="*/ 42 w 48"/>
                <a:gd name="T21" fmla="*/ 30 h 60"/>
                <a:gd name="T22" fmla="*/ 18 w 48"/>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60">
                  <a:moveTo>
                    <a:pt x="0" y="18"/>
                  </a:moveTo>
                  <a:lnTo>
                    <a:pt x="18" y="36"/>
                  </a:lnTo>
                  <a:lnTo>
                    <a:pt x="36" y="18"/>
                  </a:lnTo>
                  <a:lnTo>
                    <a:pt x="18" y="0"/>
                  </a:lnTo>
                  <a:lnTo>
                    <a:pt x="0" y="18"/>
                  </a:lnTo>
                  <a:close/>
                  <a:moveTo>
                    <a:pt x="18" y="42"/>
                  </a:moveTo>
                  <a:lnTo>
                    <a:pt x="24" y="54"/>
                  </a:lnTo>
                  <a:lnTo>
                    <a:pt x="24" y="60"/>
                  </a:lnTo>
                  <a:lnTo>
                    <a:pt x="48" y="54"/>
                  </a:lnTo>
                  <a:lnTo>
                    <a:pt x="48" y="42"/>
                  </a:lnTo>
                  <a:lnTo>
                    <a:pt x="42" y="30"/>
                  </a:lnTo>
                  <a:lnTo>
                    <a:pt x="18" y="42"/>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251"/>
            <p:cNvSpPr>
              <a:spLocks/>
            </p:cNvSpPr>
            <p:nvPr/>
          </p:nvSpPr>
          <p:spPr bwMode="auto">
            <a:xfrm>
              <a:off x="3941"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252"/>
            <p:cNvSpPr>
              <a:spLocks/>
            </p:cNvSpPr>
            <p:nvPr/>
          </p:nvSpPr>
          <p:spPr bwMode="auto">
            <a:xfrm>
              <a:off x="3941"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253"/>
            <p:cNvSpPr>
              <a:spLocks noEditPoints="1"/>
            </p:cNvSpPr>
            <p:nvPr/>
          </p:nvSpPr>
          <p:spPr bwMode="auto">
            <a:xfrm>
              <a:off x="3965"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254"/>
            <p:cNvSpPr>
              <a:spLocks noEditPoints="1"/>
            </p:cNvSpPr>
            <p:nvPr/>
          </p:nvSpPr>
          <p:spPr bwMode="auto">
            <a:xfrm>
              <a:off x="3965"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255"/>
            <p:cNvSpPr>
              <a:spLocks noEditPoints="1"/>
            </p:cNvSpPr>
            <p:nvPr/>
          </p:nvSpPr>
          <p:spPr bwMode="auto">
            <a:xfrm>
              <a:off x="3941"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256"/>
            <p:cNvSpPr>
              <a:spLocks/>
            </p:cNvSpPr>
            <p:nvPr/>
          </p:nvSpPr>
          <p:spPr bwMode="auto">
            <a:xfrm>
              <a:off x="3941"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Line 257"/>
            <p:cNvSpPr>
              <a:spLocks noChangeShapeType="1"/>
            </p:cNvSpPr>
            <p:nvPr/>
          </p:nvSpPr>
          <p:spPr bwMode="auto">
            <a:xfrm>
              <a:off x="3983" y="3375"/>
              <a:ext cx="724" cy="1"/>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Rectangle 258"/>
            <p:cNvSpPr>
              <a:spLocks noChangeArrowheads="1"/>
            </p:cNvSpPr>
            <p:nvPr/>
          </p:nvSpPr>
          <p:spPr bwMode="auto">
            <a:xfrm>
              <a:off x="3983" y="3363"/>
              <a:ext cx="24"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0" name="Freeform 259"/>
            <p:cNvSpPr>
              <a:spLocks noEditPoints="1"/>
            </p:cNvSpPr>
            <p:nvPr/>
          </p:nvSpPr>
          <p:spPr bwMode="auto">
            <a:xfrm>
              <a:off x="401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260"/>
            <p:cNvSpPr>
              <a:spLocks noEditPoints="1"/>
            </p:cNvSpPr>
            <p:nvPr/>
          </p:nvSpPr>
          <p:spPr bwMode="auto">
            <a:xfrm>
              <a:off x="4085" y="3363"/>
              <a:ext cx="59" cy="24"/>
            </a:xfrm>
            <a:custGeom>
              <a:avLst/>
              <a:gdLst>
                <a:gd name="T0" fmla="*/ 0 w 59"/>
                <a:gd name="T1" fmla="*/ 24 h 24"/>
                <a:gd name="T2" fmla="*/ 24 w 59"/>
                <a:gd name="T3" fmla="*/ 24 h 24"/>
                <a:gd name="T4" fmla="*/ 24 w 59"/>
                <a:gd name="T5" fmla="*/ 0 h 24"/>
                <a:gd name="T6" fmla="*/ 0 w 59"/>
                <a:gd name="T7" fmla="*/ 0 h 24"/>
                <a:gd name="T8" fmla="*/ 0 w 59"/>
                <a:gd name="T9" fmla="*/ 24 h 24"/>
                <a:gd name="T10" fmla="*/ 36 w 59"/>
                <a:gd name="T11" fmla="*/ 24 h 24"/>
                <a:gd name="T12" fmla="*/ 59 w 59"/>
                <a:gd name="T13" fmla="*/ 24 h 24"/>
                <a:gd name="T14" fmla="*/ 59 w 59"/>
                <a:gd name="T15" fmla="*/ 0 h 24"/>
                <a:gd name="T16" fmla="*/ 36 w 59"/>
                <a:gd name="T17" fmla="*/ 0 h 24"/>
                <a:gd name="T18" fmla="*/ 36 w 5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24">
                  <a:moveTo>
                    <a:pt x="0" y="24"/>
                  </a:moveTo>
                  <a:lnTo>
                    <a:pt x="24" y="24"/>
                  </a:lnTo>
                  <a:lnTo>
                    <a:pt x="24" y="0"/>
                  </a:lnTo>
                  <a:lnTo>
                    <a:pt x="0" y="0"/>
                  </a:lnTo>
                  <a:lnTo>
                    <a:pt x="0" y="24"/>
                  </a:lnTo>
                  <a:close/>
                  <a:moveTo>
                    <a:pt x="36" y="24"/>
                  </a:moveTo>
                  <a:lnTo>
                    <a:pt x="59" y="24"/>
                  </a:lnTo>
                  <a:lnTo>
                    <a:pt x="59"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261"/>
            <p:cNvSpPr>
              <a:spLocks noEditPoints="1"/>
            </p:cNvSpPr>
            <p:nvPr/>
          </p:nvSpPr>
          <p:spPr bwMode="auto">
            <a:xfrm>
              <a:off x="4156"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262"/>
            <p:cNvSpPr>
              <a:spLocks noEditPoints="1"/>
            </p:cNvSpPr>
            <p:nvPr/>
          </p:nvSpPr>
          <p:spPr bwMode="auto">
            <a:xfrm>
              <a:off x="4222"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63"/>
            <p:cNvSpPr>
              <a:spLocks noEditPoints="1"/>
            </p:cNvSpPr>
            <p:nvPr/>
          </p:nvSpPr>
          <p:spPr bwMode="auto">
            <a:xfrm>
              <a:off x="4288"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264"/>
            <p:cNvSpPr>
              <a:spLocks noEditPoints="1"/>
            </p:cNvSpPr>
            <p:nvPr/>
          </p:nvSpPr>
          <p:spPr bwMode="auto">
            <a:xfrm>
              <a:off x="4360"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265"/>
            <p:cNvSpPr>
              <a:spLocks noEditPoints="1"/>
            </p:cNvSpPr>
            <p:nvPr/>
          </p:nvSpPr>
          <p:spPr bwMode="auto">
            <a:xfrm>
              <a:off x="4426" y="3363"/>
              <a:ext cx="53" cy="24"/>
            </a:xfrm>
            <a:custGeom>
              <a:avLst/>
              <a:gdLst>
                <a:gd name="T0" fmla="*/ 0 w 53"/>
                <a:gd name="T1" fmla="*/ 24 h 24"/>
                <a:gd name="T2" fmla="*/ 23 w 53"/>
                <a:gd name="T3" fmla="*/ 24 h 24"/>
                <a:gd name="T4" fmla="*/ 23 w 53"/>
                <a:gd name="T5" fmla="*/ 0 h 24"/>
                <a:gd name="T6" fmla="*/ 0 w 53"/>
                <a:gd name="T7" fmla="*/ 0 h 24"/>
                <a:gd name="T8" fmla="*/ 0 w 53"/>
                <a:gd name="T9" fmla="*/ 24 h 24"/>
                <a:gd name="T10" fmla="*/ 35 w 53"/>
                <a:gd name="T11" fmla="*/ 24 h 24"/>
                <a:gd name="T12" fmla="*/ 53 w 53"/>
                <a:gd name="T13" fmla="*/ 24 h 24"/>
                <a:gd name="T14" fmla="*/ 53 w 53"/>
                <a:gd name="T15" fmla="*/ 0 h 24"/>
                <a:gd name="T16" fmla="*/ 35 w 53"/>
                <a:gd name="T17" fmla="*/ 0 h 24"/>
                <a:gd name="T18" fmla="*/ 35 w 53"/>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4">
                  <a:moveTo>
                    <a:pt x="0" y="24"/>
                  </a:moveTo>
                  <a:lnTo>
                    <a:pt x="23" y="24"/>
                  </a:lnTo>
                  <a:lnTo>
                    <a:pt x="23" y="0"/>
                  </a:lnTo>
                  <a:lnTo>
                    <a:pt x="0" y="0"/>
                  </a:lnTo>
                  <a:lnTo>
                    <a:pt x="0" y="24"/>
                  </a:lnTo>
                  <a:close/>
                  <a:moveTo>
                    <a:pt x="35" y="24"/>
                  </a:moveTo>
                  <a:lnTo>
                    <a:pt x="53" y="24"/>
                  </a:lnTo>
                  <a:lnTo>
                    <a:pt x="53" y="0"/>
                  </a:lnTo>
                  <a:lnTo>
                    <a:pt x="35" y="0"/>
                  </a:lnTo>
                  <a:lnTo>
                    <a:pt x="35"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266"/>
            <p:cNvSpPr>
              <a:spLocks noEditPoints="1"/>
            </p:cNvSpPr>
            <p:nvPr/>
          </p:nvSpPr>
          <p:spPr bwMode="auto">
            <a:xfrm>
              <a:off x="4491"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267"/>
            <p:cNvSpPr>
              <a:spLocks noEditPoints="1"/>
            </p:cNvSpPr>
            <p:nvPr/>
          </p:nvSpPr>
          <p:spPr bwMode="auto">
            <a:xfrm>
              <a:off x="4563"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268"/>
            <p:cNvSpPr>
              <a:spLocks noEditPoints="1"/>
            </p:cNvSpPr>
            <p:nvPr/>
          </p:nvSpPr>
          <p:spPr bwMode="auto">
            <a:xfrm>
              <a:off x="462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Rectangle 269"/>
            <p:cNvSpPr>
              <a:spLocks noChangeArrowheads="1"/>
            </p:cNvSpPr>
            <p:nvPr/>
          </p:nvSpPr>
          <p:spPr bwMode="auto">
            <a:xfrm>
              <a:off x="4695" y="3363"/>
              <a:ext cx="12"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1" name="Line 270"/>
            <p:cNvSpPr>
              <a:spLocks noChangeShapeType="1"/>
            </p:cNvSpPr>
            <p:nvPr/>
          </p:nvSpPr>
          <p:spPr bwMode="auto">
            <a:xfrm flipV="1">
              <a:off x="4174" y="3375"/>
              <a:ext cx="120" cy="13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Freeform 271"/>
            <p:cNvSpPr>
              <a:spLocks/>
            </p:cNvSpPr>
            <p:nvPr/>
          </p:nvSpPr>
          <p:spPr bwMode="auto">
            <a:xfrm>
              <a:off x="4168" y="3483"/>
              <a:ext cx="30" cy="29"/>
            </a:xfrm>
            <a:custGeom>
              <a:avLst/>
              <a:gdLst>
                <a:gd name="T0" fmla="*/ 18 w 30"/>
                <a:gd name="T1" fmla="*/ 29 h 29"/>
                <a:gd name="T2" fmla="*/ 30 w 30"/>
                <a:gd name="T3" fmla="*/ 17 h 29"/>
                <a:gd name="T4" fmla="*/ 12 w 30"/>
                <a:gd name="T5" fmla="*/ 0 h 29"/>
                <a:gd name="T6" fmla="*/ 0 w 30"/>
                <a:gd name="T7" fmla="*/ 17 h 29"/>
                <a:gd name="T8" fmla="*/ 18 w 3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9">
                  <a:moveTo>
                    <a:pt x="18" y="29"/>
                  </a:moveTo>
                  <a:lnTo>
                    <a:pt x="30" y="17"/>
                  </a:lnTo>
                  <a:lnTo>
                    <a:pt x="12" y="0"/>
                  </a:lnTo>
                  <a:lnTo>
                    <a:pt x="0" y="17"/>
                  </a:lnTo>
                  <a:lnTo>
                    <a:pt x="18"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272"/>
            <p:cNvSpPr>
              <a:spLocks noEditPoints="1"/>
            </p:cNvSpPr>
            <p:nvPr/>
          </p:nvSpPr>
          <p:spPr bwMode="auto">
            <a:xfrm>
              <a:off x="4186" y="3429"/>
              <a:ext cx="60" cy="60"/>
            </a:xfrm>
            <a:custGeom>
              <a:avLst/>
              <a:gdLst>
                <a:gd name="T0" fmla="*/ 18 w 60"/>
                <a:gd name="T1" fmla="*/ 60 h 60"/>
                <a:gd name="T2" fmla="*/ 36 w 60"/>
                <a:gd name="T3" fmla="*/ 42 h 60"/>
                <a:gd name="T4" fmla="*/ 18 w 60"/>
                <a:gd name="T5" fmla="*/ 30 h 60"/>
                <a:gd name="T6" fmla="*/ 0 w 60"/>
                <a:gd name="T7" fmla="*/ 48 h 60"/>
                <a:gd name="T8" fmla="*/ 18 w 60"/>
                <a:gd name="T9" fmla="*/ 60 h 60"/>
                <a:gd name="T10" fmla="*/ 42 w 60"/>
                <a:gd name="T11" fmla="*/ 36 h 60"/>
                <a:gd name="T12" fmla="*/ 60 w 60"/>
                <a:gd name="T13" fmla="*/ 18 h 60"/>
                <a:gd name="T14" fmla="*/ 42 w 60"/>
                <a:gd name="T15" fmla="*/ 0 h 60"/>
                <a:gd name="T16" fmla="*/ 24 w 60"/>
                <a:gd name="T17" fmla="*/ 18 h 60"/>
                <a:gd name="T18" fmla="*/ 42 w 60"/>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60">
                  <a:moveTo>
                    <a:pt x="18" y="60"/>
                  </a:moveTo>
                  <a:lnTo>
                    <a:pt x="36" y="42"/>
                  </a:lnTo>
                  <a:lnTo>
                    <a:pt x="18" y="30"/>
                  </a:lnTo>
                  <a:lnTo>
                    <a:pt x="0" y="48"/>
                  </a:lnTo>
                  <a:lnTo>
                    <a:pt x="18" y="60"/>
                  </a:lnTo>
                  <a:close/>
                  <a:moveTo>
                    <a:pt x="42" y="36"/>
                  </a:moveTo>
                  <a:lnTo>
                    <a:pt x="60" y="18"/>
                  </a:lnTo>
                  <a:lnTo>
                    <a:pt x="42" y="0"/>
                  </a:lnTo>
                  <a:lnTo>
                    <a:pt x="24" y="18"/>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273"/>
            <p:cNvSpPr>
              <a:spLocks noEditPoints="1"/>
            </p:cNvSpPr>
            <p:nvPr/>
          </p:nvSpPr>
          <p:spPr bwMode="auto">
            <a:xfrm>
              <a:off x="4234" y="3381"/>
              <a:ext cx="54" cy="60"/>
            </a:xfrm>
            <a:custGeom>
              <a:avLst/>
              <a:gdLst>
                <a:gd name="T0" fmla="*/ 18 w 54"/>
                <a:gd name="T1" fmla="*/ 60 h 60"/>
                <a:gd name="T2" fmla="*/ 30 w 54"/>
                <a:gd name="T3" fmla="*/ 42 h 60"/>
                <a:gd name="T4" fmla="*/ 12 w 54"/>
                <a:gd name="T5" fmla="*/ 24 h 60"/>
                <a:gd name="T6" fmla="*/ 0 w 54"/>
                <a:gd name="T7" fmla="*/ 42 h 60"/>
                <a:gd name="T8" fmla="*/ 18 w 54"/>
                <a:gd name="T9" fmla="*/ 60 h 60"/>
                <a:gd name="T10" fmla="*/ 42 w 54"/>
                <a:gd name="T11" fmla="*/ 30 h 60"/>
                <a:gd name="T12" fmla="*/ 54 w 54"/>
                <a:gd name="T13" fmla="*/ 18 h 60"/>
                <a:gd name="T14" fmla="*/ 36 w 54"/>
                <a:gd name="T15" fmla="*/ 0 h 60"/>
                <a:gd name="T16" fmla="*/ 24 w 54"/>
                <a:gd name="T17" fmla="*/ 18 h 60"/>
                <a:gd name="T18" fmla="*/ 42 w 54"/>
                <a:gd name="T19" fmla="*/ 3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60">
                  <a:moveTo>
                    <a:pt x="18" y="60"/>
                  </a:moveTo>
                  <a:lnTo>
                    <a:pt x="30" y="42"/>
                  </a:lnTo>
                  <a:lnTo>
                    <a:pt x="12" y="24"/>
                  </a:lnTo>
                  <a:lnTo>
                    <a:pt x="0" y="42"/>
                  </a:lnTo>
                  <a:lnTo>
                    <a:pt x="18" y="60"/>
                  </a:lnTo>
                  <a:close/>
                  <a:moveTo>
                    <a:pt x="42" y="30"/>
                  </a:moveTo>
                  <a:lnTo>
                    <a:pt x="54" y="18"/>
                  </a:lnTo>
                  <a:lnTo>
                    <a:pt x="36" y="0"/>
                  </a:lnTo>
                  <a:lnTo>
                    <a:pt x="24" y="18"/>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274"/>
            <p:cNvSpPr>
              <a:spLocks/>
            </p:cNvSpPr>
            <p:nvPr/>
          </p:nvSpPr>
          <p:spPr bwMode="auto">
            <a:xfrm>
              <a:off x="4276" y="3369"/>
              <a:ext cx="24" cy="18"/>
            </a:xfrm>
            <a:custGeom>
              <a:avLst/>
              <a:gdLst>
                <a:gd name="T0" fmla="*/ 18 w 24"/>
                <a:gd name="T1" fmla="*/ 18 h 18"/>
                <a:gd name="T2" fmla="*/ 24 w 24"/>
                <a:gd name="T3" fmla="*/ 12 h 18"/>
                <a:gd name="T4" fmla="*/ 6 w 24"/>
                <a:gd name="T5" fmla="*/ 0 h 18"/>
                <a:gd name="T6" fmla="*/ 0 w 24"/>
                <a:gd name="T7" fmla="*/ 6 h 18"/>
                <a:gd name="T8" fmla="*/ 18 w 24"/>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8">
                  <a:moveTo>
                    <a:pt x="18" y="18"/>
                  </a:moveTo>
                  <a:lnTo>
                    <a:pt x="24" y="12"/>
                  </a:lnTo>
                  <a:lnTo>
                    <a:pt x="6" y="0"/>
                  </a:lnTo>
                  <a:lnTo>
                    <a:pt x="0" y="6"/>
                  </a:lnTo>
                  <a:lnTo>
                    <a:pt x="18"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275"/>
            <p:cNvSpPr>
              <a:spLocks/>
            </p:cNvSpPr>
            <p:nvPr/>
          </p:nvSpPr>
          <p:spPr bwMode="auto">
            <a:xfrm>
              <a:off x="4348" y="551"/>
              <a:ext cx="72" cy="59"/>
            </a:xfrm>
            <a:custGeom>
              <a:avLst/>
              <a:gdLst>
                <a:gd name="T0" fmla="*/ 0 w 72"/>
                <a:gd name="T1" fmla="*/ 17 h 59"/>
                <a:gd name="T2" fmla="*/ 36 w 72"/>
                <a:gd name="T3" fmla="*/ 41 h 59"/>
                <a:gd name="T4" fmla="*/ 42 w 72"/>
                <a:gd name="T5" fmla="*/ 47 h 59"/>
                <a:gd name="T6" fmla="*/ 48 w 72"/>
                <a:gd name="T7" fmla="*/ 59 h 59"/>
                <a:gd name="T8" fmla="*/ 72 w 72"/>
                <a:gd name="T9" fmla="*/ 59 h 59"/>
                <a:gd name="T10" fmla="*/ 66 w 72"/>
                <a:gd name="T11" fmla="*/ 41 h 59"/>
                <a:gd name="T12" fmla="*/ 54 w 72"/>
                <a:gd name="T13" fmla="*/ 23 h 59"/>
                <a:gd name="T14" fmla="*/ 12 w 72"/>
                <a:gd name="T15" fmla="*/ 0 h 59"/>
                <a:gd name="T16" fmla="*/ 0 w 72"/>
                <a:gd name="T17" fmla="*/ 1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59">
                  <a:moveTo>
                    <a:pt x="0" y="17"/>
                  </a:moveTo>
                  <a:lnTo>
                    <a:pt x="36" y="41"/>
                  </a:lnTo>
                  <a:lnTo>
                    <a:pt x="42" y="47"/>
                  </a:lnTo>
                  <a:lnTo>
                    <a:pt x="48" y="59"/>
                  </a:lnTo>
                  <a:lnTo>
                    <a:pt x="72" y="59"/>
                  </a:lnTo>
                  <a:lnTo>
                    <a:pt x="66" y="41"/>
                  </a:lnTo>
                  <a:lnTo>
                    <a:pt x="54" y="23"/>
                  </a:lnTo>
                  <a:lnTo>
                    <a:pt x="12" y="0"/>
                  </a:lnTo>
                  <a:lnTo>
                    <a:pt x="0" y="1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276"/>
            <p:cNvSpPr>
              <a:spLocks noEditPoints="1"/>
            </p:cNvSpPr>
            <p:nvPr/>
          </p:nvSpPr>
          <p:spPr bwMode="auto">
            <a:xfrm>
              <a:off x="4294" y="610"/>
              <a:ext cx="126" cy="78"/>
            </a:xfrm>
            <a:custGeom>
              <a:avLst/>
              <a:gdLst>
                <a:gd name="T0" fmla="*/ 102 w 126"/>
                <a:gd name="T1" fmla="*/ 0 h 78"/>
                <a:gd name="T2" fmla="*/ 96 w 126"/>
                <a:gd name="T3" fmla="*/ 18 h 78"/>
                <a:gd name="T4" fmla="*/ 72 w 126"/>
                <a:gd name="T5" fmla="*/ 36 h 78"/>
                <a:gd name="T6" fmla="*/ 42 w 126"/>
                <a:gd name="T7" fmla="*/ 48 h 78"/>
                <a:gd name="T8" fmla="*/ 0 w 126"/>
                <a:gd name="T9" fmla="*/ 54 h 78"/>
                <a:gd name="T10" fmla="*/ 0 w 126"/>
                <a:gd name="T11" fmla="*/ 78 h 78"/>
                <a:gd name="T12" fmla="*/ 48 w 126"/>
                <a:gd name="T13" fmla="*/ 72 h 78"/>
                <a:gd name="T14" fmla="*/ 84 w 126"/>
                <a:gd name="T15" fmla="*/ 60 h 78"/>
                <a:gd name="T16" fmla="*/ 114 w 126"/>
                <a:gd name="T17" fmla="*/ 30 h 78"/>
                <a:gd name="T18" fmla="*/ 126 w 126"/>
                <a:gd name="T19" fmla="*/ 0 h 78"/>
                <a:gd name="T20" fmla="*/ 102 w 126"/>
                <a:gd name="T21" fmla="*/ 0 h 78"/>
                <a:gd name="T22" fmla="*/ 126 w 126"/>
                <a:gd name="T23" fmla="*/ 0 h 78"/>
                <a:gd name="T24" fmla="*/ 126 w 126"/>
                <a:gd name="T25" fmla="*/ 0 h 78"/>
                <a:gd name="T26" fmla="*/ 114 w 126"/>
                <a:gd name="T27" fmla="*/ 0 h 78"/>
                <a:gd name="T28" fmla="*/ 126 w 126"/>
                <a:gd name="T29" fmla="*/ 0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02" y="0"/>
                  </a:moveTo>
                  <a:lnTo>
                    <a:pt x="96" y="18"/>
                  </a:lnTo>
                  <a:lnTo>
                    <a:pt x="72" y="36"/>
                  </a:lnTo>
                  <a:lnTo>
                    <a:pt x="42" y="48"/>
                  </a:lnTo>
                  <a:lnTo>
                    <a:pt x="0" y="54"/>
                  </a:lnTo>
                  <a:lnTo>
                    <a:pt x="0" y="78"/>
                  </a:lnTo>
                  <a:lnTo>
                    <a:pt x="48" y="72"/>
                  </a:lnTo>
                  <a:lnTo>
                    <a:pt x="84" y="60"/>
                  </a:lnTo>
                  <a:lnTo>
                    <a:pt x="114" y="30"/>
                  </a:lnTo>
                  <a:lnTo>
                    <a:pt x="126" y="0"/>
                  </a:lnTo>
                  <a:lnTo>
                    <a:pt x="102" y="0"/>
                  </a:lnTo>
                  <a:close/>
                  <a:moveTo>
                    <a:pt x="126" y="0"/>
                  </a:moveTo>
                  <a:lnTo>
                    <a:pt x="126" y="0"/>
                  </a:lnTo>
                  <a:lnTo>
                    <a:pt x="114" y="0"/>
                  </a:lnTo>
                  <a:lnTo>
                    <a:pt x="12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277"/>
            <p:cNvSpPr>
              <a:spLocks noEditPoints="1"/>
            </p:cNvSpPr>
            <p:nvPr/>
          </p:nvSpPr>
          <p:spPr bwMode="auto">
            <a:xfrm>
              <a:off x="4168" y="610"/>
              <a:ext cx="126" cy="78"/>
            </a:xfrm>
            <a:custGeom>
              <a:avLst/>
              <a:gdLst>
                <a:gd name="T0" fmla="*/ 126 w 126"/>
                <a:gd name="T1" fmla="*/ 54 h 78"/>
                <a:gd name="T2" fmla="*/ 84 w 126"/>
                <a:gd name="T3" fmla="*/ 48 h 78"/>
                <a:gd name="T4" fmla="*/ 54 w 126"/>
                <a:gd name="T5" fmla="*/ 36 h 78"/>
                <a:gd name="T6" fmla="*/ 30 w 126"/>
                <a:gd name="T7" fmla="*/ 18 h 78"/>
                <a:gd name="T8" fmla="*/ 24 w 126"/>
                <a:gd name="T9" fmla="*/ 0 h 78"/>
                <a:gd name="T10" fmla="*/ 0 w 126"/>
                <a:gd name="T11" fmla="*/ 0 h 78"/>
                <a:gd name="T12" fmla="*/ 12 w 126"/>
                <a:gd name="T13" fmla="*/ 30 h 78"/>
                <a:gd name="T14" fmla="*/ 36 w 126"/>
                <a:gd name="T15" fmla="*/ 60 h 78"/>
                <a:gd name="T16" fmla="*/ 78 w 126"/>
                <a:gd name="T17" fmla="*/ 72 h 78"/>
                <a:gd name="T18" fmla="*/ 126 w 126"/>
                <a:gd name="T19" fmla="*/ 78 h 78"/>
                <a:gd name="T20" fmla="*/ 126 w 126"/>
                <a:gd name="T21" fmla="*/ 54 h 78"/>
                <a:gd name="T22" fmla="*/ 126 w 126"/>
                <a:gd name="T23" fmla="*/ 78 h 78"/>
                <a:gd name="T24" fmla="*/ 126 w 126"/>
                <a:gd name="T25" fmla="*/ 78 h 78"/>
                <a:gd name="T26" fmla="*/ 126 w 126"/>
                <a:gd name="T27" fmla="*/ 66 h 78"/>
                <a:gd name="T28" fmla="*/ 126 w 126"/>
                <a:gd name="T29" fmla="*/ 7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26" y="54"/>
                  </a:moveTo>
                  <a:lnTo>
                    <a:pt x="84" y="48"/>
                  </a:lnTo>
                  <a:lnTo>
                    <a:pt x="54" y="36"/>
                  </a:lnTo>
                  <a:lnTo>
                    <a:pt x="30" y="18"/>
                  </a:lnTo>
                  <a:lnTo>
                    <a:pt x="24" y="0"/>
                  </a:lnTo>
                  <a:lnTo>
                    <a:pt x="0" y="0"/>
                  </a:lnTo>
                  <a:lnTo>
                    <a:pt x="12" y="30"/>
                  </a:lnTo>
                  <a:lnTo>
                    <a:pt x="36" y="60"/>
                  </a:lnTo>
                  <a:lnTo>
                    <a:pt x="78" y="72"/>
                  </a:lnTo>
                  <a:lnTo>
                    <a:pt x="126" y="78"/>
                  </a:lnTo>
                  <a:lnTo>
                    <a:pt x="126" y="54"/>
                  </a:lnTo>
                  <a:close/>
                  <a:moveTo>
                    <a:pt x="126" y="78"/>
                  </a:moveTo>
                  <a:lnTo>
                    <a:pt x="126" y="78"/>
                  </a:lnTo>
                  <a:lnTo>
                    <a:pt x="126" y="66"/>
                  </a:lnTo>
                  <a:lnTo>
                    <a:pt x="126"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278"/>
            <p:cNvSpPr>
              <a:spLocks noEditPoints="1"/>
            </p:cNvSpPr>
            <p:nvPr/>
          </p:nvSpPr>
          <p:spPr bwMode="auto">
            <a:xfrm>
              <a:off x="4168" y="551"/>
              <a:ext cx="66" cy="59"/>
            </a:xfrm>
            <a:custGeom>
              <a:avLst/>
              <a:gdLst>
                <a:gd name="T0" fmla="*/ 24 w 66"/>
                <a:gd name="T1" fmla="*/ 59 h 59"/>
                <a:gd name="T2" fmla="*/ 36 w 66"/>
                <a:gd name="T3" fmla="*/ 41 h 59"/>
                <a:gd name="T4" fmla="*/ 48 w 66"/>
                <a:gd name="T5" fmla="*/ 29 h 59"/>
                <a:gd name="T6" fmla="*/ 66 w 66"/>
                <a:gd name="T7" fmla="*/ 23 h 59"/>
                <a:gd name="T8" fmla="*/ 60 w 66"/>
                <a:gd name="T9" fmla="*/ 0 h 59"/>
                <a:gd name="T10" fmla="*/ 36 w 66"/>
                <a:gd name="T11" fmla="*/ 11 h 59"/>
                <a:gd name="T12" fmla="*/ 18 w 66"/>
                <a:gd name="T13" fmla="*/ 23 h 59"/>
                <a:gd name="T14" fmla="*/ 6 w 66"/>
                <a:gd name="T15" fmla="*/ 41 h 59"/>
                <a:gd name="T16" fmla="*/ 0 w 66"/>
                <a:gd name="T17" fmla="*/ 59 h 59"/>
                <a:gd name="T18" fmla="*/ 24 w 66"/>
                <a:gd name="T19" fmla="*/ 59 h 59"/>
                <a:gd name="T20" fmla="*/ 0 w 66"/>
                <a:gd name="T21" fmla="*/ 59 h 59"/>
                <a:gd name="T22" fmla="*/ 0 w 66"/>
                <a:gd name="T23" fmla="*/ 59 h 59"/>
                <a:gd name="T24" fmla="*/ 12 w 66"/>
                <a:gd name="T25" fmla="*/ 59 h 59"/>
                <a:gd name="T26" fmla="*/ 0 w 66"/>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9">
                  <a:moveTo>
                    <a:pt x="24" y="59"/>
                  </a:moveTo>
                  <a:lnTo>
                    <a:pt x="36" y="41"/>
                  </a:lnTo>
                  <a:lnTo>
                    <a:pt x="48" y="29"/>
                  </a:lnTo>
                  <a:lnTo>
                    <a:pt x="66" y="23"/>
                  </a:lnTo>
                  <a:lnTo>
                    <a:pt x="60" y="0"/>
                  </a:lnTo>
                  <a:lnTo>
                    <a:pt x="36" y="11"/>
                  </a:lnTo>
                  <a:lnTo>
                    <a:pt x="18" y="23"/>
                  </a:lnTo>
                  <a:lnTo>
                    <a:pt x="6" y="41"/>
                  </a:lnTo>
                  <a:lnTo>
                    <a:pt x="0" y="59"/>
                  </a:lnTo>
                  <a:lnTo>
                    <a:pt x="24" y="59"/>
                  </a:lnTo>
                  <a:close/>
                  <a:moveTo>
                    <a:pt x="0" y="59"/>
                  </a:moveTo>
                  <a:lnTo>
                    <a:pt x="0" y="59"/>
                  </a:lnTo>
                  <a:lnTo>
                    <a:pt x="12" y="59"/>
                  </a:lnTo>
                  <a:lnTo>
                    <a:pt x="0" y="59"/>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279"/>
            <p:cNvSpPr>
              <a:spLocks/>
            </p:cNvSpPr>
            <p:nvPr/>
          </p:nvSpPr>
          <p:spPr bwMode="auto">
            <a:xfrm>
              <a:off x="4354" y="562"/>
              <a:ext cx="42" cy="24"/>
            </a:xfrm>
            <a:custGeom>
              <a:avLst/>
              <a:gdLst>
                <a:gd name="T0" fmla="*/ 18 w 42"/>
                <a:gd name="T1" fmla="*/ 12 h 24"/>
                <a:gd name="T2" fmla="*/ 24 w 42"/>
                <a:gd name="T3" fmla="*/ 18 h 24"/>
                <a:gd name="T4" fmla="*/ 30 w 42"/>
                <a:gd name="T5" fmla="*/ 24 h 24"/>
                <a:gd name="T6" fmla="*/ 42 w 42"/>
                <a:gd name="T7" fmla="*/ 6 h 24"/>
                <a:gd name="T8" fmla="*/ 30 w 42"/>
                <a:gd name="T9" fmla="*/ 6 h 24"/>
                <a:gd name="T10" fmla="*/ 18 w 42"/>
                <a:gd name="T11" fmla="*/ 0 h 24"/>
                <a:gd name="T12" fmla="*/ 0 w 42"/>
                <a:gd name="T13" fmla="*/ 0 h 24"/>
                <a:gd name="T14" fmla="*/ 12 w 42"/>
                <a:gd name="T15" fmla="*/ 6 h 24"/>
                <a:gd name="T16" fmla="*/ 18 w 42"/>
                <a:gd name="T17" fmla="*/ 12 h 24"/>
                <a:gd name="T18" fmla="*/ 18 w 42"/>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8" y="12"/>
                  </a:moveTo>
                  <a:lnTo>
                    <a:pt x="24" y="18"/>
                  </a:lnTo>
                  <a:lnTo>
                    <a:pt x="30" y="24"/>
                  </a:lnTo>
                  <a:lnTo>
                    <a:pt x="42" y="6"/>
                  </a:lnTo>
                  <a:lnTo>
                    <a:pt x="30" y="6"/>
                  </a:lnTo>
                  <a:lnTo>
                    <a:pt x="18" y="0"/>
                  </a:lnTo>
                  <a:lnTo>
                    <a:pt x="0" y="0"/>
                  </a:lnTo>
                  <a:lnTo>
                    <a:pt x="12" y="6"/>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Freeform 280"/>
            <p:cNvSpPr>
              <a:spLocks/>
            </p:cNvSpPr>
            <p:nvPr/>
          </p:nvSpPr>
          <p:spPr bwMode="auto">
            <a:xfrm>
              <a:off x="4372" y="574"/>
              <a:ext cx="12" cy="12"/>
            </a:xfrm>
            <a:custGeom>
              <a:avLst/>
              <a:gdLst>
                <a:gd name="T0" fmla="*/ 0 w 12"/>
                <a:gd name="T1" fmla="*/ 0 h 12"/>
                <a:gd name="T2" fmla="*/ 6 w 12"/>
                <a:gd name="T3" fmla="*/ 6 h 12"/>
                <a:gd name="T4" fmla="*/ 12 w 12"/>
                <a:gd name="T5" fmla="*/ 12 h 12"/>
                <a:gd name="T6" fmla="*/ 12 w 12"/>
                <a:gd name="T7" fmla="*/ 12 h 12"/>
                <a:gd name="T8" fmla="*/ 6 w 12"/>
                <a:gd name="T9" fmla="*/ 6 h 12"/>
                <a:gd name="T10" fmla="*/ 0 w 12"/>
                <a:gd name="T11" fmla="*/ 0 h 12"/>
                <a:gd name="T12" fmla="*/ 0 w 12"/>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2">
                  <a:moveTo>
                    <a:pt x="0" y="0"/>
                  </a:moveTo>
                  <a:lnTo>
                    <a:pt x="6" y="6"/>
                  </a:lnTo>
                  <a:lnTo>
                    <a:pt x="12" y="12"/>
                  </a:lnTo>
                  <a:lnTo>
                    <a:pt x="6" y="6"/>
                  </a:ln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281"/>
            <p:cNvSpPr>
              <a:spLocks noEditPoints="1"/>
            </p:cNvSpPr>
            <p:nvPr/>
          </p:nvSpPr>
          <p:spPr bwMode="auto">
            <a:xfrm>
              <a:off x="4384" y="568"/>
              <a:ext cx="12" cy="18"/>
            </a:xfrm>
            <a:custGeom>
              <a:avLst/>
              <a:gdLst>
                <a:gd name="T0" fmla="*/ 0 w 12"/>
                <a:gd name="T1" fmla="*/ 18 h 18"/>
                <a:gd name="T2" fmla="*/ 12 w 12"/>
                <a:gd name="T3" fmla="*/ 0 h 18"/>
                <a:gd name="T4" fmla="*/ 0 w 12"/>
                <a:gd name="T5" fmla="*/ 18 h 18"/>
                <a:gd name="T6" fmla="*/ 0 w 12"/>
                <a:gd name="T7" fmla="*/ 18 h 18"/>
                <a:gd name="T8" fmla="*/ 0 w 12"/>
                <a:gd name="T9" fmla="*/ 18 h 18"/>
                <a:gd name="T10" fmla="*/ 0 w 12"/>
                <a:gd name="T11" fmla="*/ 18 h 18"/>
                <a:gd name="T12" fmla="*/ 0 w 12"/>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8">
                  <a:moveTo>
                    <a:pt x="0" y="18"/>
                  </a:moveTo>
                  <a:lnTo>
                    <a:pt x="12" y="0"/>
                  </a:lnTo>
                  <a:lnTo>
                    <a:pt x="0" y="18"/>
                  </a:lnTo>
                  <a:close/>
                  <a:moveTo>
                    <a:pt x="0" y="18"/>
                  </a:moveTo>
                  <a:lnTo>
                    <a:pt x="0" y="1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282"/>
            <p:cNvSpPr>
              <a:spLocks noEditPoints="1"/>
            </p:cNvSpPr>
            <p:nvPr/>
          </p:nvSpPr>
          <p:spPr bwMode="auto">
            <a:xfrm>
              <a:off x="4372" y="562"/>
              <a:ext cx="24" cy="6"/>
            </a:xfrm>
            <a:custGeom>
              <a:avLst/>
              <a:gdLst>
                <a:gd name="T0" fmla="*/ 24 w 24"/>
                <a:gd name="T1" fmla="*/ 6 h 6"/>
                <a:gd name="T2" fmla="*/ 12 w 24"/>
                <a:gd name="T3" fmla="*/ 6 h 6"/>
                <a:gd name="T4" fmla="*/ 0 w 24"/>
                <a:gd name="T5" fmla="*/ 0 h 6"/>
                <a:gd name="T6" fmla="*/ 0 w 24"/>
                <a:gd name="T7" fmla="*/ 0 h 6"/>
                <a:gd name="T8" fmla="*/ 12 w 24"/>
                <a:gd name="T9" fmla="*/ 6 h 6"/>
                <a:gd name="T10" fmla="*/ 24 w 24"/>
                <a:gd name="T11" fmla="*/ 6 h 6"/>
                <a:gd name="T12" fmla="*/ 24 w 24"/>
                <a:gd name="T13" fmla="*/ 6 h 6"/>
                <a:gd name="T14" fmla="*/ 24 w 24"/>
                <a:gd name="T15" fmla="*/ 6 h 6"/>
                <a:gd name="T16" fmla="*/ 24 w 24"/>
                <a:gd name="T17" fmla="*/ 6 h 6"/>
                <a:gd name="T18" fmla="*/ 24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12" y="6"/>
                  </a:lnTo>
                  <a:lnTo>
                    <a:pt x="0" y="0"/>
                  </a:lnTo>
                  <a:lnTo>
                    <a:pt x="12" y="6"/>
                  </a:lnTo>
                  <a:lnTo>
                    <a:pt x="24" y="6"/>
                  </a:lnTo>
                  <a:close/>
                  <a:moveTo>
                    <a:pt x="24" y="6"/>
                  </a:moveTo>
                  <a:lnTo>
                    <a:pt x="24" y="6"/>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283"/>
            <p:cNvSpPr>
              <a:spLocks noEditPoints="1"/>
            </p:cNvSpPr>
            <p:nvPr/>
          </p:nvSpPr>
          <p:spPr bwMode="auto">
            <a:xfrm>
              <a:off x="4354" y="562"/>
              <a:ext cx="18" cy="1"/>
            </a:xfrm>
            <a:custGeom>
              <a:avLst/>
              <a:gdLst>
                <a:gd name="T0" fmla="*/ 18 w 18"/>
                <a:gd name="T1" fmla="*/ 0 h 1"/>
                <a:gd name="T2" fmla="*/ 0 w 18"/>
                <a:gd name="T3" fmla="*/ 0 h 1"/>
                <a:gd name="T4" fmla="*/ 0 w 18"/>
                <a:gd name="T5" fmla="*/ 0 h 1"/>
                <a:gd name="T6" fmla="*/ 18 w 18"/>
                <a:gd name="T7" fmla="*/ 0 h 1"/>
                <a:gd name="T8" fmla="*/ 18 w 18"/>
                <a:gd name="T9" fmla="*/ 0 h 1"/>
                <a:gd name="T10" fmla="*/ 18 w 18"/>
                <a:gd name="T11" fmla="*/ 0 h 1"/>
                <a:gd name="T12" fmla="*/ 18 w 18"/>
                <a:gd name="T13" fmla="*/ 0 h 1"/>
                <a:gd name="T14" fmla="*/ 18 w 18"/>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
                  <a:moveTo>
                    <a:pt x="18" y="0"/>
                  </a:moveTo>
                  <a:lnTo>
                    <a:pt x="0" y="0"/>
                  </a:lnTo>
                  <a:lnTo>
                    <a:pt x="18" y="0"/>
                  </a:lnTo>
                  <a:close/>
                  <a:moveTo>
                    <a:pt x="18" y="0"/>
                  </a:moveTo>
                  <a:lnTo>
                    <a:pt x="18"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284"/>
            <p:cNvSpPr>
              <a:spLocks noEditPoints="1"/>
            </p:cNvSpPr>
            <p:nvPr/>
          </p:nvSpPr>
          <p:spPr bwMode="auto">
            <a:xfrm>
              <a:off x="4354" y="562"/>
              <a:ext cx="18" cy="12"/>
            </a:xfrm>
            <a:custGeom>
              <a:avLst/>
              <a:gdLst>
                <a:gd name="T0" fmla="*/ 0 w 18"/>
                <a:gd name="T1" fmla="*/ 0 h 12"/>
                <a:gd name="T2" fmla="*/ 12 w 18"/>
                <a:gd name="T3" fmla="*/ 6 h 12"/>
                <a:gd name="T4" fmla="*/ 18 w 18"/>
                <a:gd name="T5" fmla="*/ 12 h 12"/>
                <a:gd name="T6" fmla="*/ 18 w 18"/>
                <a:gd name="T7" fmla="*/ 12 h 12"/>
                <a:gd name="T8" fmla="*/ 12 w 18"/>
                <a:gd name="T9" fmla="*/ 6 h 12"/>
                <a:gd name="T10" fmla="*/ 0 w 18"/>
                <a:gd name="T11" fmla="*/ 0 h 12"/>
                <a:gd name="T12" fmla="*/ 0 w 18"/>
                <a:gd name="T13" fmla="*/ 0 h 12"/>
                <a:gd name="T14" fmla="*/ 0 w 18"/>
                <a:gd name="T15" fmla="*/ 0 h 12"/>
                <a:gd name="T16" fmla="*/ 0 w 18"/>
                <a:gd name="T17" fmla="*/ 0 h 12"/>
                <a:gd name="T18" fmla="*/ 0 w 1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2">
                  <a:moveTo>
                    <a:pt x="0" y="0"/>
                  </a:moveTo>
                  <a:lnTo>
                    <a:pt x="12" y="6"/>
                  </a:lnTo>
                  <a:lnTo>
                    <a:pt x="18" y="12"/>
                  </a:lnTo>
                  <a:lnTo>
                    <a:pt x="12" y="6"/>
                  </a:lnTo>
                  <a:lnTo>
                    <a:pt x="0" y="0"/>
                  </a:lnTo>
                  <a:close/>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285"/>
            <p:cNvSpPr>
              <a:spLocks/>
            </p:cNvSpPr>
            <p:nvPr/>
          </p:nvSpPr>
          <p:spPr bwMode="auto">
            <a:xfrm>
              <a:off x="4372" y="57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286"/>
            <p:cNvSpPr>
              <a:spLocks/>
            </p:cNvSpPr>
            <p:nvPr/>
          </p:nvSpPr>
          <p:spPr bwMode="auto">
            <a:xfrm>
              <a:off x="4324" y="3375"/>
              <a:ext cx="377" cy="155"/>
            </a:xfrm>
            <a:custGeom>
              <a:avLst/>
              <a:gdLst>
                <a:gd name="T0" fmla="*/ 353 w 377"/>
                <a:gd name="T1" fmla="*/ 0 h 155"/>
                <a:gd name="T2" fmla="*/ 347 w 377"/>
                <a:gd name="T3" fmla="*/ 24 h 155"/>
                <a:gd name="T4" fmla="*/ 329 w 377"/>
                <a:gd name="T5" fmla="*/ 48 h 155"/>
                <a:gd name="T6" fmla="*/ 299 w 377"/>
                <a:gd name="T7" fmla="*/ 66 h 155"/>
                <a:gd name="T8" fmla="*/ 257 w 377"/>
                <a:gd name="T9" fmla="*/ 90 h 155"/>
                <a:gd name="T10" fmla="*/ 203 w 377"/>
                <a:gd name="T11" fmla="*/ 108 h 155"/>
                <a:gd name="T12" fmla="*/ 143 w 377"/>
                <a:gd name="T13" fmla="*/ 119 h 155"/>
                <a:gd name="T14" fmla="*/ 72 w 377"/>
                <a:gd name="T15" fmla="*/ 125 h 155"/>
                <a:gd name="T16" fmla="*/ 0 w 377"/>
                <a:gd name="T17" fmla="*/ 131 h 155"/>
                <a:gd name="T18" fmla="*/ 0 w 377"/>
                <a:gd name="T19" fmla="*/ 155 h 155"/>
                <a:gd name="T20" fmla="*/ 72 w 377"/>
                <a:gd name="T21" fmla="*/ 155 h 155"/>
                <a:gd name="T22" fmla="*/ 143 w 377"/>
                <a:gd name="T23" fmla="*/ 143 h 155"/>
                <a:gd name="T24" fmla="*/ 209 w 377"/>
                <a:gd name="T25" fmla="*/ 131 h 155"/>
                <a:gd name="T26" fmla="*/ 263 w 377"/>
                <a:gd name="T27" fmla="*/ 114 h 155"/>
                <a:gd name="T28" fmla="*/ 311 w 377"/>
                <a:gd name="T29" fmla="*/ 90 h 155"/>
                <a:gd name="T30" fmla="*/ 347 w 377"/>
                <a:gd name="T31" fmla="*/ 66 h 155"/>
                <a:gd name="T32" fmla="*/ 365 w 377"/>
                <a:gd name="T33" fmla="*/ 36 h 155"/>
                <a:gd name="T34" fmla="*/ 377 w 377"/>
                <a:gd name="T35" fmla="*/ 0 h 155"/>
                <a:gd name="T36" fmla="*/ 353 w 377"/>
                <a:gd name="T37" fmla="*/ 0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7" h="155">
                  <a:moveTo>
                    <a:pt x="353" y="0"/>
                  </a:moveTo>
                  <a:lnTo>
                    <a:pt x="347" y="24"/>
                  </a:lnTo>
                  <a:lnTo>
                    <a:pt x="329" y="48"/>
                  </a:lnTo>
                  <a:lnTo>
                    <a:pt x="299" y="66"/>
                  </a:lnTo>
                  <a:lnTo>
                    <a:pt x="257" y="90"/>
                  </a:lnTo>
                  <a:lnTo>
                    <a:pt x="203" y="108"/>
                  </a:lnTo>
                  <a:lnTo>
                    <a:pt x="143" y="119"/>
                  </a:lnTo>
                  <a:lnTo>
                    <a:pt x="72" y="125"/>
                  </a:lnTo>
                  <a:lnTo>
                    <a:pt x="0" y="131"/>
                  </a:lnTo>
                  <a:lnTo>
                    <a:pt x="0" y="155"/>
                  </a:lnTo>
                  <a:lnTo>
                    <a:pt x="72" y="155"/>
                  </a:lnTo>
                  <a:lnTo>
                    <a:pt x="143" y="143"/>
                  </a:lnTo>
                  <a:lnTo>
                    <a:pt x="209" y="131"/>
                  </a:lnTo>
                  <a:lnTo>
                    <a:pt x="263" y="114"/>
                  </a:lnTo>
                  <a:lnTo>
                    <a:pt x="311" y="90"/>
                  </a:lnTo>
                  <a:lnTo>
                    <a:pt x="347" y="66"/>
                  </a:lnTo>
                  <a:lnTo>
                    <a:pt x="365" y="36"/>
                  </a:lnTo>
                  <a:lnTo>
                    <a:pt x="377" y="0"/>
                  </a:lnTo>
                  <a:lnTo>
                    <a:pt x="353"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287"/>
            <p:cNvSpPr>
              <a:spLocks noEditPoints="1"/>
            </p:cNvSpPr>
            <p:nvPr/>
          </p:nvSpPr>
          <p:spPr bwMode="auto">
            <a:xfrm>
              <a:off x="4180" y="3494"/>
              <a:ext cx="144" cy="36"/>
            </a:xfrm>
            <a:custGeom>
              <a:avLst/>
              <a:gdLst>
                <a:gd name="T0" fmla="*/ 144 w 144"/>
                <a:gd name="T1" fmla="*/ 12 h 36"/>
                <a:gd name="T2" fmla="*/ 72 w 144"/>
                <a:gd name="T3" fmla="*/ 6 h 36"/>
                <a:gd name="T4" fmla="*/ 6 w 144"/>
                <a:gd name="T5" fmla="*/ 0 h 36"/>
                <a:gd name="T6" fmla="*/ 0 w 144"/>
                <a:gd name="T7" fmla="*/ 24 h 36"/>
                <a:gd name="T8" fmla="*/ 72 w 144"/>
                <a:gd name="T9" fmla="*/ 30 h 36"/>
                <a:gd name="T10" fmla="*/ 144 w 144"/>
                <a:gd name="T11" fmla="*/ 36 h 36"/>
                <a:gd name="T12" fmla="*/ 144 w 144"/>
                <a:gd name="T13" fmla="*/ 12 h 36"/>
                <a:gd name="T14" fmla="*/ 144 w 144"/>
                <a:gd name="T15" fmla="*/ 36 h 36"/>
                <a:gd name="T16" fmla="*/ 144 w 144"/>
                <a:gd name="T17" fmla="*/ 36 h 36"/>
                <a:gd name="T18" fmla="*/ 144 w 144"/>
                <a:gd name="T19" fmla="*/ 24 h 36"/>
                <a:gd name="T20" fmla="*/ 144 w 144"/>
                <a:gd name="T21" fmla="*/ 36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4" h="36">
                  <a:moveTo>
                    <a:pt x="144" y="12"/>
                  </a:moveTo>
                  <a:lnTo>
                    <a:pt x="72" y="6"/>
                  </a:lnTo>
                  <a:lnTo>
                    <a:pt x="6" y="0"/>
                  </a:lnTo>
                  <a:lnTo>
                    <a:pt x="0" y="24"/>
                  </a:lnTo>
                  <a:lnTo>
                    <a:pt x="72" y="30"/>
                  </a:lnTo>
                  <a:lnTo>
                    <a:pt x="144" y="36"/>
                  </a:lnTo>
                  <a:lnTo>
                    <a:pt x="144" y="12"/>
                  </a:lnTo>
                  <a:close/>
                  <a:moveTo>
                    <a:pt x="144" y="36"/>
                  </a:moveTo>
                  <a:lnTo>
                    <a:pt x="144" y="36"/>
                  </a:lnTo>
                  <a:lnTo>
                    <a:pt x="144" y="24"/>
                  </a:lnTo>
                  <a:lnTo>
                    <a:pt x="144"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288"/>
            <p:cNvSpPr>
              <a:spLocks/>
            </p:cNvSpPr>
            <p:nvPr/>
          </p:nvSpPr>
          <p:spPr bwMode="auto">
            <a:xfrm>
              <a:off x="4324" y="1984"/>
              <a:ext cx="544" cy="274"/>
            </a:xfrm>
            <a:custGeom>
              <a:avLst/>
              <a:gdLst>
                <a:gd name="T0" fmla="*/ 520 w 544"/>
                <a:gd name="T1" fmla="*/ 0 h 274"/>
                <a:gd name="T2" fmla="*/ 514 w 544"/>
                <a:gd name="T3" fmla="*/ 47 h 274"/>
                <a:gd name="T4" fmla="*/ 484 w 544"/>
                <a:gd name="T5" fmla="*/ 95 h 274"/>
                <a:gd name="T6" fmla="*/ 436 w 544"/>
                <a:gd name="T7" fmla="*/ 137 h 274"/>
                <a:gd name="T8" fmla="*/ 371 w 544"/>
                <a:gd name="T9" fmla="*/ 173 h 274"/>
                <a:gd name="T10" fmla="*/ 293 w 544"/>
                <a:gd name="T11" fmla="*/ 209 h 274"/>
                <a:gd name="T12" fmla="*/ 203 w 544"/>
                <a:gd name="T13" fmla="*/ 233 h 274"/>
                <a:gd name="T14" fmla="*/ 108 w 544"/>
                <a:gd name="T15" fmla="*/ 245 h 274"/>
                <a:gd name="T16" fmla="*/ 0 w 544"/>
                <a:gd name="T17" fmla="*/ 250 h 274"/>
                <a:gd name="T18" fmla="*/ 0 w 544"/>
                <a:gd name="T19" fmla="*/ 274 h 274"/>
                <a:gd name="T20" fmla="*/ 108 w 544"/>
                <a:gd name="T21" fmla="*/ 268 h 274"/>
                <a:gd name="T22" fmla="*/ 209 w 544"/>
                <a:gd name="T23" fmla="*/ 256 h 274"/>
                <a:gd name="T24" fmla="*/ 305 w 544"/>
                <a:gd name="T25" fmla="*/ 233 h 274"/>
                <a:gd name="T26" fmla="*/ 383 w 544"/>
                <a:gd name="T27" fmla="*/ 197 h 274"/>
                <a:gd name="T28" fmla="*/ 448 w 544"/>
                <a:gd name="T29" fmla="*/ 155 h 274"/>
                <a:gd name="T30" fmla="*/ 496 w 544"/>
                <a:gd name="T31" fmla="*/ 113 h 274"/>
                <a:gd name="T32" fmla="*/ 532 w 544"/>
                <a:gd name="T33" fmla="*/ 59 h 274"/>
                <a:gd name="T34" fmla="*/ 544 w 544"/>
                <a:gd name="T35" fmla="*/ 0 h 274"/>
                <a:gd name="T36" fmla="*/ 520 w 544"/>
                <a:gd name="T37" fmla="*/ 0 h 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44" h="274">
                  <a:moveTo>
                    <a:pt x="520" y="0"/>
                  </a:moveTo>
                  <a:lnTo>
                    <a:pt x="514" y="47"/>
                  </a:lnTo>
                  <a:lnTo>
                    <a:pt x="484" y="95"/>
                  </a:lnTo>
                  <a:lnTo>
                    <a:pt x="436" y="137"/>
                  </a:lnTo>
                  <a:lnTo>
                    <a:pt x="371" y="173"/>
                  </a:lnTo>
                  <a:lnTo>
                    <a:pt x="293" y="209"/>
                  </a:lnTo>
                  <a:lnTo>
                    <a:pt x="203" y="233"/>
                  </a:lnTo>
                  <a:lnTo>
                    <a:pt x="108" y="245"/>
                  </a:lnTo>
                  <a:lnTo>
                    <a:pt x="0" y="250"/>
                  </a:lnTo>
                  <a:lnTo>
                    <a:pt x="0" y="274"/>
                  </a:lnTo>
                  <a:lnTo>
                    <a:pt x="108" y="268"/>
                  </a:lnTo>
                  <a:lnTo>
                    <a:pt x="209" y="256"/>
                  </a:lnTo>
                  <a:lnTo>
                    <a:pt x="305" y="233"/>
                  </a:lnTo>
                  <a:lnTo>
                    <a:pt x="383" y="197"/>
                  </a:lnTo>
                  <a:lnTo>
                    <a:pt x="448" y="155"/>
                  </a:lnTo>
                  <a:lnTo>
                    <a:pt x="496" y="113"/>
                  </a:lnTo>
                  <a:lnTo>
                    <a:pt x="532" y="59"/>
                  </a:lnTo>
                  <a:lnTo>
                    <a:pt x="544" y="0"/>
                  </a:lnTo>
                  <a:lnTo>
                    <a:pt x="520" y="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289"/>
            <p:cNvSpPr>
              <a:spLocks noEditPoints="1"/>
            </p:cNvSpPr>
            <p:nvPr/>
          </p:nvSpPr>
          <p:spPr bwMode="auto">
            <a:xfrm>
              <a:off x="4013" y="2187"/>
              <a:ext cx="311" cy="71"/>
            </a:xfrm>
            <a:custGeom>
              <a:avLst/>
              <a:gdLst>
                <a:gd name="T0" fmla="*/ 311 w 311"/>
                <a:gd name="T1" fmla="*/ 47 h 71"/>
                <a:gd name="T2" fmla="*/ 233 w 311"/>
                <a:gd name="T3" fmla="*/ 42 h 71"/>
                <a:gd name="T4" fmla="*/ 155 w 311"/>
                <a:gd name="T5" fmla="*/ 36 h 71"/>
                <a:gd name="T6" fmla="*/ 78 w 311"/>
                <a:gd name="T7" fmla="*/ 18 h 71"/>
                <a:gd name="T8" fmla="*/ 12 w 311"/>
                <a:gd name="T9" fmla="*/ 0 h 71"/>
                <a:gd name="T10" fmla="*/ 0 w 311"/>
                <a:gd name="T11" fmla="*/ 24 h 71"/>
                <a:gd name="T12" fmla="*/ 72 w 311"/>
                <a:gd name="T13" fmla="*/ 42 h 71"/>
                <a:gd name="T14" fmla="*/ 149 w 311"/>
                <a:gd name="T15" fmla="*/ 59 h 71"/>
                <a:gd name="T16" fmla="*/ 227 w 311"/>
                <a:gd name="T17" fmla="*/ 65 h 71"/>
                <a:gd name="T18" fmla="*/ 311 w 311"/>
                <a:gd name="T19" fmla="*/ 71 h 71"/>
                <a:gd name="T20" fmla="*/ 311 w 311"/>
                <a:gd name="T21" fmla="*/ 47 h 71"/>
                <a:gd name="T22" fmla="*/ 311 w 311"/>
                <a:gd name="T23" fmla="*/ 71 h 71"/>
                <a:gd name="T24" fmla="*/ 311 w 311"/>
                <a:gd name="T25" fmla="*/ 71 h 71"/>
                <a:gd name="T26" fmla="*/ 311 w 311"/>
                <a:gd name="T27" fmla="*/ 59 h 71"/>
                <a:gd name="T28" fmla="*/ 311 w 311"/>
                <a:gd name="T29" fmla="*/ 71 h 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71">
                  <a:moveTo>
                    <a:pt x="311" y="47"/>
                  </a:moveTo>
                  <a:lnTo>
                    <a:pt x="233" y="42"/>
                  </a:lnTo>
                  <a:lnTo>
                    <a:pt x="155" y="36"/>
                  </a:lnTo>
                  <a:lnTo>
                    <a:pt x="78" y="18"/>
                  </a:lnTo>
                  <a:lnTo>
                    <a:pt x="12" y="0"/>
                  </a:lnTo>
                  <a:lnTo>
                    <a:pt x="0" y="24"/>
                  </a:lnTo>
                  <a:lnTo>
                    <a:pt x="72" y="42"/>
                  </a:lnTo>
                  <a:lnTo>
                    <a:pt x="149" y="59"/>
                  </a:lnTo>
                  <a:lnTo>
                    <a:pt x="227" y="65"/>
                  </a:lnTo>
                  <a:lnTo>
                    <a:pt x="311" y="71"/>
                  </a:lnTo>
                  <a:lnTo>
                    <a:pt x="311" y="47"/>
                  </a:lnTo>
                  <a:close/>
                  <a:moveTo>
                    <a:pt x="311" y="71"/>
                  </a:moveTo>
                  <a:lnTo>
                    <a:pt x="311" y="71"/>
                  </a:lnTo>
                  <a:lnTo>
                    <a:pt x="311" y="59"/>
                  </a:lnTo>
                  <a:lnTo>
                    <a:pt x="311" y="71"/>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290"/>
            <p:cNvSpPr>
              <a:spLocks/>
            </p:cNvSpPr>
            <p:nvPr/>
          </p:nvSpPr>
          <p:spPr bwMode="auto">
            <a:xfrm>
              <a:off x="4150" y="3489"/>
              <a:ext cx="42" cy="41"/>
            </a:xfrm>
            <a:custGeom>
              <a:avLst/>
              <a:gdLst>
                <a:gd name="T0" fmla="*/ 0 w 42"/>
                <a:gd name="T1" fmla="*/ 17 h 41"/>
                <a:gd name="T2" fmla="*/ 6 w 42"/>
                <a:gd name="T3" fmla="*/ 5 h 41"/>
                <a:gd name="T4" fmla="*/ 24 w 42"/>
                <a:gd name="T5" fmla="*/ 0 h 41"/>
                <a:gd name="T6" fmla="*/ 36 w 42"/>
                <a:gd name="T7" fmla="*/ 5 h 41"/>
                <a:gd name="T8" fmla="*/ 42 w 42"/>
                <a:gd name="T9" fmla="*/ 17 h 41"/>
                <a:gd name="T10" fmla="*/ 36 w 42"/>
                <a:gd name="T11" fmla="*/ 35 h 41"/>
                <a:gd name="T12" fmla="*/ 24 w 42"/>
                <a:gd name="T13" fmla="*/ 41 h 41"/>
                <a:gd name="T14" fmla="*/ 6 w 42"/>
                <a:gd name="T15" fmla="*/ 35 h 41"/>
                <a:gd name="T16" fmla="*/ 0 w 42"/>
                <a:gd name="T17" fmla="*/ 17 h 41"/>
                <a:gd name="T18" fmla="*/ 0 w 42"/>
                <a:gd name="T19" fmla="*/ 1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0" y="17"/>
                  </a:moveTo>
                  <a:lnTo>
                    <a:pt x="6" y="5"/>
                  </a:lnTo>
                  <a:lnTo>
                    <a:pt x="24" y="0"/>
                  </a:lnTo>
                  <a:lnTo>
                    <a:pt x="36" y="5"/>
                  </a:lnTo>
                  <a:lnTo>
                    <a:pt x="42" y="17"/>
                  </a:lnTo>
                  <a:lnTo>
                    <a:pt x="36" y="35"/>
                  </a:lnTo>
                  <a:lnTo>
                    <a:pt x="24" y="41"/>
                  </a:lnTo>
                  <a:lnTo>
                    <a:pt x="6" y="3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291"/>
            <p:cNvSpPr>
              <a:spLocks/>
            </p:cNvSpPr>
            <p:nvPr/>
          </p:nvSpPr>
          <p:spPr bwMode="auto">
            <a:xfrm>
              <a:off x="4150" y="3489"/>
              <a:ext cx="24" cy="17"/>
            </a:xfrm>
            <a:custGeom>
              <a:avLst/>
              <a:gdLst>
                <a:gd name="T0" fmla="*/ 0 w 24"/>
                <a:gd name="T1" fmla="*/ 17 h 17"/>
                <a:gd name="T2" fmla="*/ 6 w 24"/>
                <a:gd name="T3" fmla="*/ 5 h 17"/>
                <a:gd name="T4" fmla="*/ 24 w 24"/>
                <a:gd name="T5" fmla="*/ 0 h 17"/>
                <a:gd name="T6" fmla="*/ 24 w 24"/>
                <a:gd name="T7" fmla="*/ 0 h 17"/>
                <a:gd name="T8" fmla="*/ 6 w 24"/>
                <a:gd name="T9" fmla="*/ 5 h 17"/>
                <a:gd name="T10" fmla="*/ 0 w 24"/>
                <a:gd name="T11" fmla="*/ 17 h 17"/>
                <a:gd name="T12" fmla="*/ 0 w 24"/>
                <a:gd name="T13" fmla="*/ 17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7">
                  <a:moveTo>
                    <a:pt x="0" y="17"/>
                  </a:moveTo>
                  <a:lnTo>
                    <a:pt x="6" y="5"/>
                  </a:lnTo>
                  <a:lnTo>
                    <a:pt x="24" y="0"/>
                  </a:lnTo>
                  <a:lnTo>
                    <a:pt x="6" y="5"/>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292"/>
            <p:cNvSpPr>
              <a:spLocks noEditPoints="1"/>
            </p:cNvSpPr>
            <p:nvPr/>
          </p:nvSpPr>
          <p:spPr bwMode="auto">
            <a:xfrm>
              <a:off x="4174" y="3489"/>
              <a:ext cx="18" cy="17"/>
            </a:xfrm>
            <a:custGeom>
              <a:avLst/>
              <a:gdLst>
                <a:gd name="T0" fmla="*/ 0 w 18"/>
                <a:gd name="T1" fmla="*/ 0 h 17"/>
                <a:gd name="T2" fmla="*/ 12 w 18"/>
                <a:gd name="T3" fmla="*/ 5 h 17"/>
                <a:gd name="T4" fmla="*/ 18 w 18"/>
                <a:gd name="T5" fmla="*/ 17 h 17"/>
                <a:gd name="T6" fmla="*/ 18 w 18"/>
                <a:gd name="T7" fmla="*/ 17 h 17"/>
                <a:gd name="T8" fmla="*/ 12 w 18"/>
                <a:gd name="T9" fmla="*/ 5 h 17"/>
                <a:gd name="T10" fmla="*/ 0 w 18"/>
                <a:gd name="T11" fmla="*/ 0 h 17"/>
                <a:gd name="T12" fmla="*/ 0 w 18"/>
                <a:gd name="T13" fmla="*/ 0 h 17"/>
                <a:gd name="T14" fmla="*/ 0 w 18"/>
                <a:gd name="T15" fmla="*/ 0 h 17"/>
                <a:gd name="T16" fmla="*/ 0 w 18"/>
                <a:gd name="T17" fmla="*/ 0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7">
                  <a:moveTo>
                    <a:pt x="0" y="0"/>
                  </a:moveTo>
                  <a:lnTo>
                    <a:pt x="12" y="5"/>
                  </a:lnTo>
                  <a:lnTo>
                    <a:pt x="18" y="17"/>
                  </a:lnTo>
                  <a:lnTo>
                    <a:pt x="12" y="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293"/>
            <p:cNvSpPr>
              <a:spLocks noEditPoints="1"/>
            </p:cNvSpPr>
            <p:nvPr/>
          </p:nvSpPr>
          <p:spPr bwMode="auto">
            <a:xfrm>
              <a:off x="4174" y="3506"/>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294"/>
            <p:cNvSpPr>
              <a:spLocks noEditPoints="1"/>
            </p:cNvSpPr>
            <p:nvPr/>
          </p:nvSpPr>
          <p:spPr bwMode="auto">
            <a:xfrm>
              <a:off x="4150" y="3506"/>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295"/>
            <p:cNvSpPr>
              <a:spLocks/>
            </p:cNvSpPr>
            <p:nvPr/>
          </p:nvSpPr>
          <p:spPr bwMode="auto">
            <a:xfrm>
              <a:off x="4150" y="350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296"/>
            <p:cNvSpPr>
              <a:spLocks/>
            </p:cNvSpPr>
            <p:nvPr/>
          </p:nvSpPr>
          <p:spPr bwMode="auto">
            <a:xfrm>
              <a:off x="4832" y="1966"/>
              <a:ext cx="42" cy="42"/>
            </a:xfrm>
            <a:custGeom>
              <a:avLst/>
              <a:gdLst>
                <a:gd name="T0" fmla="*/ 0 w 42"/>
                <a:gd name="T1" fmla="*/ 18 h 42"/>
                <a:gd name="T2" fmla="*/ 6 w 42"/>
                <a:gd name="T3" fmla="*/ 6 h 42"/>
                <a:gd name="T4" fmla="*/ 24 w 42"/>
                <a:gd name="T5" fmla="*/ 0 h 42"/>
                <a:gd name="T6" fmla="*/ 36 w 42"/>
                <a:gd name="T7" fmla="*/ 6 h 42"/>
                <a:gd name="T8" fmla="*/ 42 w 42"/>
                <a:gd name="T9" fmla="*/ 18 h 42"/>
                <a:gd name="T10" fmla="*/ 36 w 42"/>
                <a:gd name="T11" fmla="*/ 36 h 42"/>
                <a:gd name="T12" fmla="*/ 24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24" y="0"/>
                  </a:lnTo>
                  <a:lnTo>
                    <a:pt x="36" y="6"/>
                  </a:lnTo>
                  <a:lnTo>
                    <a:pt x="42" y="18"/>
                  </a:lnTo>
                  <a:lnTo>
                    <a:pt x="36" y="36"/>
                  </a:lnTo>
                  <a:lnTo>
                    <a:pt x="24"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297"/>
            <p:cNvSpPr>
              <a:spLocks/>
            </p:cNvSpPr>
            <p:nvPr/>
          </p:nvSpPr>
          <p:spPr bwMode="auto">
            <a:xfrm>
              <a:off x="4832" y="1966"/>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298"/>
            <p:cNvSpPr>
              <a:spLocks noEditPoints="1"/>
            </p:cNvSpPr>
            <p:nvPr/>
          </p:nvSpPr>
          <p:spPr bwMode="auto">
            <a:xfrm>
              <a:off x="4856" y="1966"/>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299"/>
            <p:cNvSpPr>
              <a:spLocks noEditPoints="1"/>
            </p:cNvSpPr>
            <p:nvPr/>
          </p:nvSpPr>
          <p:spPr bwMode="auto">
            <a:xfrm>
              <a:off x="4856" y="1984"/>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300"/>
            <p:cNvSpPr>
              <a:spLocks noEditPoints="1"/>
            </p:cNvSpPr>
            <p:nvPr/>
          </p:nvSpPr>
          <p:spPr bwMode="auto">
            <a:xfrm>
              <a:off x="4832" y="1984"/>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301"/>
            <p:cNvSpPr>
              <a:spLocks/>
            </p:cNvSpPr>
            <p:nvPr/>
          </p:nvSpPr>
          <p:spPr bwMode="auto">
            <a:xfrm>
              <a:off x="4832"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302"/>
            <p:cNvSpPr>
              <a:spLocks/>
            </p:cNvSpPr>
            <p:nvPr/>
          </p:nvSpPr>
          <p:spPr bwMode="auto">
            <a:xfrm>
              <a:off x="3995" y="2181"/>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303"/>
            <p:cNvSpPr>
              <a:spLocks/>
            </p:cNvSpPr>
            <p:nvPr/>
          </p:nvSpPr>
          <p:spPr bwMode="auto">
            <a:xfrm>
              <a:off x="3995" y="2181"/>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304"/>
            <p:cNvSpPr>
              <a:spLocks noEditPoints="1"/>
            </p:cNvSpPr>
            <p:nvPr/>
          </p:nvSpPr>
          <p:spPr bwMode="auto">
            <a:xfrm>
              <a:off x="4019" y="2181"/>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305"/>
            <p:cNvSpPr>
              <a:spLocks noEditPoints="1"/>
            </p:cNvSpPr>
            <p:nvPr/>
          </p:nvSpPr>
          <p:spPr bwMode="auto">
            <a:xfrm>
              <a:off x="4019" y="2199"/>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306"/>
            <p:cNvSpPr>
              <a:spLocks noEditPoints="1"/>
            </p:cNvSpPr>
            <p:nvPr/>
          </p:nvSpPr>
          <p:spPr bwMode="auto">
            <a:xfrm>
              <a:off x="3995" y="2199"/>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307"/>
            <p:cNvSpPr>
              <a:spLocks/>
            </p:cNvSpPr>
            <p:nvPr/>
          </p:nvSpPr>
          <p:spPr bwMode="auto">
            <a:xfrm>
              <a:off x="3995" y="21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308"/>
            <p:cNvSpPr>
              <a:spLocks/>
            </p:cNvSpPr>
            <p:nvPr/>
          </p:nvSpPr>
          <p:spPr bwMode="auto">
            <a:xfrm>
              <a:off x="4144" y="1990"/>
              <a:ext cx="42" cy="89"/>
            </a:xfrm>
            <a:custGeom>
              <a:avLst/>
              <a:gdLst>
                <a:gd name="T0" fmla="*/ 6 w 42"/>
                <a:gd name="T1" fmla="*/ 0 h 89"/>
                <a:gd name="T2" fmla="*/ 0 w 42"/>
                <a:gd name="T3" fmla="*/ 6 h 89"/>
                <a:gd name="T4" fmla="*/ 0 w 42"/>
                <a:gd name="T5" fmla="*/ 30 h 89"/>
                <a:gd name="T6" fmla="*/ 6 w 42"/>
                <a:gd name="T7" fmla="*/ 59 h 89"/>
                <a:gd name="T8" fmla="*/ 18 w 42"/>
                <a:gd name="T9" fmla="*/ 71 h 89"/>
                <a:gd name="T10" fmla="*/ 30 w 42"/>
                <a:gd name="T11" fmla="*/ 89 h 89"/>
                <a:gd name="T12" fmla="*/ 42 w 42"/>
                <a:gd name="T13" fmla="*/ 77 h 89"/>
                <a:gd name="T14" fmla="*/ 24 w 42"/>
                <a:gd name="T15" fmla="*/ 53 h 89"/>
                <a:gd name="T16" fmla="*/ 18 w 42"/>
                <a:gd name="T17" fmla="*/ 30 h 89"/>
                <a:gd name="T18" fmla="*/ 18 w 42"/>
                <a:gd name="T19" fmla="*/ 12 h 89"/>
                <a:gd name="T20" fmla="*/ 18 w 42"/>
                <a:gd name="T21" fmla="*/ 6 h 89"/>
                <a:gd name="T22" fmla="*/ 6 w 42"/>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89">
                  <a:moveTo>
                    <a:pt x="6" y="0"/>
                  </a:moveTo>
                  <a:lnTo>
                    <a:pt x="0" y="6"/>
                  </a:lnTo>
                  <a:lnTo>
                    <a:pt x="0" y="30"/>
                  </a:lnTo>
                  <a:lnTo>
                    <a:pt x="6" y="59"/>
                  </a:lnTo>
                  <a:lnTo>
                    <a:pt x="18" y="71"/>
                  </a:lnTo>
                  <a:lnTo>
                    <a:pt x="30" y="89"/>
                  </a:lnTo>
                  <a:lnTo>
                    <a:pt x="42" y="77"/>
                  </a:lnTo>
                  <a:lnTo>
                    <a:pt x="24" y="53"/>
                  </a:lnTo>
                  <a:lnTo>
                    <a:pt x="18" y="30"/>
                  </a:lnTo>
                  <a:lnTo>
                    <a:pt x="18" y="12"/>
                  </a:lnTo>
                  <a:lnTo>
                    <a:pt x="18" y="6"/>
                  </a:lnTo>
                  <a:lnTo>
                    <a:pt x="6"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309"/>
            <p:cNvSpPr>
              <a:spLocks/>
            </p:cNvSpPr>
            <p:nvPr/>
          </p:nvSpPr>
          <p:spPr bwMode="auto">
            <a:xfrm>
              <a:off x="4665"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310"/>
            <p:cNvSpPr>
              <a:spLocks/>
            </p:cNvSpPr>
            <p:nvPr/>
          </p:nvSpPr>
          <p:spPr bwMode="auto">
            <a:xfrm>
              <a:off x="4665"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311"/>
            <p:cNvSpPr>
              <a:spLocks noEditPoints="1"/>
            </p:cNvSpPr>
            <p:nvPr/>
          </p:nvSpPr>
          <p:spPr bwMode="auto">
            <a:xfrm>
              <a:off x="4689"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312"/>
            <p:cNvSpPr>
              <a:spLocks noEditPoints="1"/>
            </p:cNvSpPr>
            <p:nvPr/>
          </p:nvSpPr>
          <p:spPr bwMode="auto">
            <a:xfrm>
              <a:off x="4689"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313"/>
            <p:cNvSpPr>
              <a:spLocks noEditPoints="1"/>
            </p:cNvSpPr>
            <p:nvPr/>
          </p:nvSpPr>
          <p:spPr bwMode="auto">
            <a:xfrm>
              <a:off x="4665"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314"/>
            <p:cNvSpPr>
              <a:spLocks/>
            </p:cNvSpPr>
            <p:nvPr/>
          </p:nvSpPr>
          <p:spPr bwMode="auto">
            <a:xfrm>
              <a:off x="4665"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6" name="Rectangle 316"/>
          <p:cNvSpPr>
            <a:spLocks noChangeArrowheads="1"/>
          </p:cNvSpPr>
          <p:nvPr/>
        </p:nvSpPr>
        <p:spPr bwMode="auto">
          <a:xfrm>
            <a:off x="7488247" y="459561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M</a:t>
            </a:r>
          </a:p>
        </p:txBody>
      </p:sp>
      <p:sp>
        <p:nvSpPr>
          <p:cNvPr id="317" name="Rectangle 317"/>
          <p:cNvSpPr>
            <a:spLocks noChangeArrowheads="1"/>
          </p:cNvSpPr>
          <p:nvPr/>
        </p:nvSpPr>
        <p:spPr bwMode="auto">
          <a:xfrm>
            <a:off x="6570672" y="1988939"/>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I</a:t>
            </a:r>
          </a:p>
        </p:txBody>
      </p:sp>
      <p:sp>
        <p:nvSpPr>
          <p:cNvPr id="318" name="Rectangle 318"/>
          <p:cNvSpPr>
            <a:spLocks noChangeArrowheads="1"/>
          </p:cNvSpPr>
          <p:nvPr/>
        </p:nvSpPr>
        <p:spPr bwMode="auto">
          <a:xfrm>
            <a:off x="6973897" y="4317802"/>
            <a:ext cx="549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i="1">
                <a:solidFill>
                  <a:srgbClr val="FFFF00"/>
                </a:solidFill>
                <a:latin typeface="宋体" pitchFamily="2" charset="-122"/>
              </a:rPr>
              <a:t>II</a:t>
            </a:r>
          </a:p>
        </p:txBody>
      </p:sp>
      <p:sp>
        <p:nvSpPr>
          <p:cNvPr id="319" name="Rectangle 319"/>
          <p:cNvSpPr>
            <a:spLocks noChangeArrowheads="1"/>
          </p:cNvSpPr>
          <p:nvPr/>
        </p:nvSpPr>
        <p:spPr bwMode="auto">
          <a:xfrm>
            <a:off x="7107247" y="2387402"/>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a:solidFill>
                  <a:srgbClr val="FFFF00"/>
                </a:solidFill>
                <a:latin typeface="Times New Roman" pitchFamily="18" charset="0"/>
                <a:sym typeface="Symbol" pitchFamily="18" charset="2"/>
              </a:rPr>
              <a:t></a:t>
            </a:r>
            <a:endParaRPr lang="en-US" altLang="zh-CN" sz="2400" b="1">
              <a:solidFill>
                <a:srgbClr val="FFFF00"/>
              </a:solidFill>
              <a:latin typeface="Times New Roman" pitchFamily="18" charset="0"/>
            </a:endParaRPr>
          </a:p>
        </p:txBody>
      </p:sp>
      <p:sp>
        <p:nvSpPr>
          <p:cNvPr id="320" name="Text Box 320"/>
          <p:cNvSpPr txBox="1">
            <a:spLocks noChangeArrowheads="1"/>
          </p:cNvSpPr>
          <p:nvPr/>
        </p:nvSpPr>
        <p:spPr bwMode="auto">
          <a:xfrm>
            <a:off x="6545272" y="3579614"/>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3200" b="1" i="1">
                <a:solidFill>
                  <a:srgbClr val="66FF33"/>
                </a:solidFill>
                <a:latin typeface="Times New Roman" pitchFamily="18" charset="0"/>
              </a:rPr>
              <a:t>P</a:t>
            </a:r>
            <a:endParaRPr lang="en-US" altLang="zh-CN" sz="2400" b="1" i="1">
              <a:latin typeface="Times New Roman" pitchFamily="18" charset="0"/>
            </a:endParaRPr>
          </a:p>
        </p:txBody>
      </p:sp>
      <p:sp>
        <p:nvSpPr>
          <p:cNvPr id="321" name="AutoShape 329"/>
          <p:cNvSpPr>
            <a:spLocks noChangeArrowheads="1"/>
          </p:cNvSpPr>
          <p:nvPr/>
        </p:nvSpPr>
        <p:spPr bwMode="auto">
          <a:xfrm rot="16225073" flipV="1">
            <a:off x="5743584" y="3165277"/>
            <a:ext cx="3241675" cy="647700"/>
          </a:xfrm>
          <a:prstGeom prst="parallelogram">
            <a:avLst>
              <a:gd name="adj" fmla="val 124817"/>
            </a:avLst>
          </a:prstGeom>
          <a:gradFill rotWithShape="1">
            <a:gsLst>
              <a:gs pos="0">
                <a:schemeClr val="accent1">
                  <a:gamma/>
                  <a:shade val="46275"/>
                  <a:invGamma/>
                  <a:alpha val="32001"/>
                </a:schemeClr>
              </a:gs>
              <a:gs pos="100000">
                <a:schemeClr val="accent1">
                  <a:alpha val="32001"/>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22" name="TextBox 321"/>
          <p:cNvSpPr txBox="1">
            <a:spLocks noChangeArrowheads="1"/>
          </p:cNvSpPr>
          <p:nvPr/>
        </p:nvSpPr>
        <p:spPr bwMode="auto">
          <a:xfrm>
            <a:off x="418959" y="4784568"/>
            <a:ext cx="482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这是刚体绕定轴转动的运动学方程</a:t>
            </a:r>
          </a:p>
        </p:txBody>
      </p:sp>
    </p:spTree>
    <p:extLst>
      <p:ext uri="{BB962C8B-B14F-4D97-AF65-F5344CB8AC3E}">
        <p14:creationId xmlns:p14="http://schemas.microsoft.com/office/powerpoint/2010/main" val="39888138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wipe(left)">
                                      <p:cBhvr>
                                        <p:cTn id="12" dur="500"/>
                                        <p:tgtEl>
                                          <p:spTgt spid="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
                                        </p:tgtEl>
                                        <p:attrNameLst>
                                          <p:attrName>style.visibility</p:attrName>
                                        </p:attrNameLst>
                                      </p:cBhvr>
                                      <p:to>
                                        <p:strVal val="visible"/>
                                      </p:to>
                                    </p:set>
                                    <p:animEffect transition="in" filter="wipe(left)">
                                      <p:cBhvr>
                                        <p:cTn id="22" dur="500"/>
                                        <p:tgtEl>
                                          <p:spTgt spid="3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0"/>
                                        </p:tgtEl>
                                        <p:attrNameLst>
                                          <p:attrName>style.visibility</p:attrName>
                                        </p:attrNameLst>
                                      </p:cBhvr>
                                      <p:to>
                                        <p:strVal val="visible"/>
                                      </p:to>
                                    </p:set>
                                    <p:animEffect transition="in" filter="wipe(left)">
                                      <p:cBhvr>
                                        <p:cTn id="27" dur="500"/>
                                        <p:tgtEl>
                                          <p:spTgt spid="3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right)">
                                      <p:cBhvr>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8"/>
                                        </p:tgtEl>
                                        <p:attrNameLst>
                                          <p:attrName>style.visibility</p:attrName>
                                        </p:attrNameLst>
                                      </p:cBhvr>
                                      <p:to>
                                        <p:strVal val="visible"/>
                                      </p:to>
                                    </p:set>
                                    <p:animEffect transition="in" filter="wipe(left)">
                                      <p:cBhvr>
                                        <p:cTn id="37" dur="500"/>
                                        <p:tgtEl>
                                          <p:spTgt spid="3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9"/>
                                        </p:tgtEl>
                                        <p:attrNameLst>
                                          <p:attrName>style.visibility</p:attrName>
                                        </p:attrNameLst>
                                      </p:cBhvr>
                                      <p:to>
                                        <p:strVal val="visible"/>
                                      </p:to>
                                    </p:set>
                                    <p:animEffect transition="in" filter="wipe(left)">
                                      <p:cBhvr>
                                        <p:cTn id="42" dur="500"/>
                                        <p:tgtEl>
                                          <p:spTgt spid="3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6" grpId="0" autoUpdateAnimBg="0"/>
      <p:bldP spid="317" grpId="0" autoUpdateAnimBg="0"/>
      <p:bldP spid="318" grpId="0" autoUpdateAnimBg="0"/>
      <p:bldP spid="319" grpId="0" autoUpdateAnimBg="0"/>
      <p:bldP spid="320" grpId="0" autoUpdateAnimBg="0"/>
      <p:bldP spid="321" grpId="0" animBg="1"/>
      <p:bldP spid="3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a:grpSpLocks/>
          </p:cNvGrpSpPr>
          <p:nvPr/>
        </p:nvGrpSpPr>
        <p:grpSpPr bwMode="auto">
          <a:xfrm>
            <a:off x="368300" y="579438"/>
            <a:ext cx="8550275" cy="1316037"/>
            <a:chOff x="401044" y="117370"/>
            <a:chExt cx="8550415" cy="1315595"/>
          </a:xfrm>
        </p:grpSpPr>
        <p:graphicFrame>
          <p:nvGraphicFramePr>
            <p:cNvPr id="8202" name="Object 4"/>
            <p:cNvGraphicFramePr>
              <a:graphicFrameLocks/>
            </p:cNvGraphicFramePr>
            <p:nvPr/>
          </p:nvGraphicFramePr>
          <p:xfrm>
            <a:off x="5517149" y="690015"/>
            <a:ext cx="1930400" cy="742950"/>
          </p:xfrm>
          <a:graphic>
            <a:graphicData uri="http://schemas.openxmlformats.org/presentationml/2006/ole">
              <mc:AlternateContent xmlns:mc="http://schemas.openxmlformats.org/markup-compatibility/2006">
                <mc:Choice xmlns:v="urn:schemas-microsoft-com:vml" Requires="v">
                  <p:oleObj spid="_x0000_s8417" name="Equation" r:id="rId3" imgW="2057489" imgH="733410" progId="Equation.3">
                    <p:embed/>
                  </p:oleObj>
                </mc:Choice>
                <mc:Fallback>
                  <p:oleObj name="Equation" r:id="rId3" imgW="2057489" imgH="73341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7149" y="690015"/>
                          <a:ext cx="1930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3" name="矩形 327"/>
            <p:cNvSpPr>
              <a:spLocks noChangeArrowheads="1"/>
            </p:cNvSpPr>
            <p:nvPr/>
          </p:nvSpPr>
          <p:spPr bwMode="auto">
            <a:xfrm>
              <a:off x="401044" y="117370"/>
              <a:ext cx="8550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角速度：描述刚体转动快慢的物理量。单位：</a:t>
              </a:r>
              <a:r>
                <a:rPr lang="en-US" altLang="zh-CN" sz="2400" b="1">
                  <a:solidFill>
                    <a:schemeClr val="bg1"/>
                  </a:solidFill>
                  <a:latin typeface="+mn-lt"/>
                </a:rPr>
                <a:t>rad/s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 ；方向：右手定则</a:t>
              </a:r>
              <a:endParaRPr lang="en-US" altLang="zh-CN" sz="2400" b="1">
                <a:solidFill>
                  <a:schemeClr val="bg1"/>
                </a:solidFill>
                <a:latin typeface="+mn-lt"/>
              </a:endParaRPr>
            </a:p>
            <a:p>
              <a:r>
                <a:rPr lang="zh-CN" altLang="en-US" sz="2400" b="1">
                  <a:solidFill>
                    <a:schemeClr val="bg1"/>
                  </a:solidFill>
                  <a:latin typeface="+mn-lt"/>
                </a:rPr>
                <a:t>角速度是角位移随时间的变化率</a:t>
              </a:r>
              <a:endParaRPr lang="zh-CN" altLang="zh-CN" sz="2400" b="1">
                <a:solidFill>
                  <a:schemeClr val="bg1"/>
                </a:solidFill>
                <a:latin typeface="+mn-lt"/>
              </a:endParaRPr>
            </a:p>
          </p:txBody>
        </p:sp>
      </p:grpSp>
      <p:grpSp>
        <p:nvGrpSpPr>
          <p:cNvPr id="14" name="组合 13"/>
          <p:cNvGrpSpPr>
            <a:grpSpLocks/>
          </p:cNvGrpSpPr>
          <p:nvPr/>
        </p:nvGrpSpPr>
        <p:grpSpPr bwMode="auto">
          <a:xfrm>
            <a:off x="341313" y="3011488"/>
            <a:ext cx="8528050" cy="1384300"/>
            <a:chOff x="424145" y="1556792"/>
            <a:chExt cx="8527314" cy="1384389"/>
          </a:xfrm>
        </p:grpSpPr>
        <p:graphicFrame>
          <p:nvGraphicFramePr>
            <p:cNvPr id="8200" name="Object 5"/>
            <p:cNvGraphicFramePr>
              <a:graphicFrameLocks/>
            </p:cNvGraphicFramePr>
            <p:nvPr/>
          </p:nvGraphicFramePr>
          <p:xfrm>
            <a:off x="5580112" y="2156956"/>
            <a:ext cx="2835275" cy="784225"/>
          </p:xfrm>
          <a:graphic>
            <a:graphicData uri="http://schemas.openxmlformats.org/presentationml/2006/ole">
              <mc:AlternateContent xmlns:mc="http://schemas.openxmlformats.org/markup-compatibility/2006">
                <mc:Choice xmlns:v="urn:schemas-microsoft-com:vml" Requires="v">
                  <p:oleObj spid="_x0000_s8418" name="Equation" r:id="rId5" imgW="3057620" imgH="790635" progId="Equation.3">
                    <p:embed/>
                  </p:oleObj>
                </mc:Choice>
                <mc:Fallback>
                  <p:oleObj name="Equation" r:id="rId5" imgW="3057620" imgH="79063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2156956"/>
                          <a:ext cx="28352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1" name="矩形 328"/>
            <p:cNvSpPr>
              <a:spLocks noChangeArrowheads="1"/>
            </p:cNvSpPr>
            <p:nvPr/>
          </p:nvSpPr>
          <p:spPr bwMode="auto">
            <a:xfrm>
              <a:off x="424145" y="1556792"/>
              <a:ext cx="8527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角加速度：描述刚体角速度变化快慢的物理量。单位：</a:t>
              </a:r>
              <a:r>
                <a:rPr lang="en-US" altLang="zh-CN" sz="2400" b="1">
                  <a:solidFill>
                    <a:schemeClr val="bg1"/>
                  </a:solidFill>
                  <a:latin typeface="+mn-lt"/>
                </a:rPr>
                <a:t>rad/s</a:t>
              </a:r>
              <a:r>
                <a:rPr lang="en-US" altLang="zh-CN" sz="2400" b="1" baseline="30000">
                  <a:solidFill>
                    <a:schemeClr val="bg1"/>
                  </a:solidFill>
                  <a:latin typeface="+mn-lt"/>
                </a:rPr>
                <a:t>2</a:t>
              </a:r>
              <a:r>
                <a:rPr lang="en-US" altLang="zh-CN" sz="2400" b="1">
                  <a:solidFill>
                    <a:schemeClr val="bg1"/>
                  </a:solidFill>
                  <a:latin typeface="+mn-lt"/>
                </a:rPr>
                <a:t>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a:t>
              </a:r>
              <a:r>
                <a:rPr lang="en-US" altLang="zh-CN" sz="2400" b="1" baseline="30000">
                  <a:solidFill>
                    <a:schemeClr val="bg1"/>
                  </a:solidFill>
                  <a:latin typeface="+mn-lt"/>
                </a:rPr>
                <a:t>2</a:t>
              </a:r>
              <a:r>
                <a:rPr lang="zh-CN" altLang="zh-CN" sz="2400" b="1">
                  <a:solidFill>
                    <a:schemeClr val="bg1"/>
                  </a:solidFill>
                  <a:latin typeface="+mn-lt"/>
                </a:rPr>
                <a:t>）；方向：右手定则</a:t>
              </a:r>
            </a:p>
            <a:p>
              <a:r>
                <a:rPr lang="zh-CN" altLang="zh-CN" sz="2400" b="1">
                  <a:solidFill>
                    <a:schemeClr val="bg1"/>
                  </a:solidFill>
                  <a:latin typeface="+mn-lt"/>
                </a:rPr>
                <a:t>角加速度是角速度随时间的变化率</a:t>
              </a:r>
              <a:endParaRPr lang="zh-CN" altLang="en-US" sz="2400" b="1">
                <a:solidFill>
                  <a:schemeClr val="bg1"/>
                </a:solidFill>
                <a:latin typeface="+mn-lt"/>
              </a:endParaRPr>
            </a:p>
          </p:txBody>
        </p:sp>
      </p:grpSp>
      <p:grpSp>
        <p:nvGrpSpPr>
          <p:cNvPr id="5" name="组合 4"/>
          <p:cNvGrpSpPr>
            <a:grpSpLocks/>
          </p:cNvGrpSpPr>
          <p:nvPr/>
        </p:nvGrpSpPr>
        <p:grpSpPr bwMode="auto">
          <a:xfrm>
            <a:off x="2030413" y="1909763"/>
            <a:ext cx="4027487" cy="792162"/>
            <a:chOff x="2063169" y="1448779"/>
            <a:chExt cx="4027896" cy="792088"/>
          </a:xfrm>
        </p:grpSpPr>
        <p:graphicFrame>
          <p:nvGraphicFramePr>
            <p:cNvPr id="8198" name="对象 1"/>
            <p:cNvGraphicFramePr>
              <a:graphicFrameLocks noChangeAspect="1"/>
            </p:cNvGraphicFramePr>
            <p:nvPr/>
          </p:nvGraphicFramePr>
          <p:xfrm>
            <a:off x="2063169" y="1448779"/>
            <a:ext cx="1022049" cy="792088"/>
          </p:xfrm>
          <a:graphic>
            <a:graphicData uri="http://schemas.openxmlformats.org/presentationml/2006/ole">
              <mc:AlternateContent xmlns:mc="http://schemas.openxmlformats.org/markup-compatibility/2006">
                <mc:Choice xmlns:v="urn:schemas-microsoft-com:vml" Requires="v">
                  <p:oleObj spid="_x0000_s8419" name="Equation" r:id="rId7" imgW="507780" imgH="393529" progId="Equation.DSMT4">
                    <p:embed/>
                  </p:oleObj>
                </mc:Choice>
                <mc:Fallback>
                  <p:oleObj name="Equation" r:id="rId7" imgW="507780" imgH="393529"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169" y="1448779"/>
                          <a:ext cx="102204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9" name="TextBox 3"/>
            <p:cNvSpPr txBox="1">
              <a:spLocks noChangeArrowheads="1"/>
            </p:cNvSpPr>
            <p:nvPr/>
          </p:nvSpPr>
          <p:spPr bwMode="auto">
            <a:xfrm>
              <a:off x="3420141" y="1613991"/>
              <a:ext cx="2670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i="1">
                  <a:solidFill>
                    <a:schemeClr val="bg1"/>
                  </a:solidFill>
                  <a:latin typeface="+mn-lt"/>
                </a:rPr>
                <a:t>n</a:t>
              </a:r>
              <a:r>
                <a:rPr lang="zh-CN" altLang="en-US" sz="2400" b="1">
                  <a:solidFill>
                    <a:schemeClr val="bg1"/>
                  </a:solidFill>
                  <a:latin typeface="+mn-lt"/>
                </a:rPr>
                <a:t>称为转数，</a:t>
              </a:r>
              <a:r>
                <a:rPr lang="en-US" altLang="zh-CN" sz="2400" b="1">
                  <a:solidFill>
                    <a:schemeClr val="bg1"/>
                  </a:solidFill>
                  <a:latin typeface="+mn-lt"/>
                </a:rPr>
                <a:t>r/min</a:t>
              </a:r>
              <a:endParaRPr lang="zh-CN" altLang="en-US" sz="2400" b="1">
                <a:solidFill>
                  <a:schemeClr val="bg1"/>
                </a:solidFill>
                <a:latin typeface="+mn-lt"/>
              </a:endParaRPr>
            </a:p>
          </p:txBody>
        </p:sp>
      </p:grpSp>
      <p:sp>
        <p:nvSpPr>
          <p:cNvPr id="6" name="TextBox 5"/>
          <p:cNvSpPr txBox="1">
            <a:spLocks noChangeArrowheads="1"/>
          </p:cNvSpPr>
          <p:nvPr/>
        </p:nvSpPr>
        <p:spPr bwMode="auto">
          <a:xfrm>
            <a:off x="579438" y="5153025"/>
            <a:ext cx="6372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latin typeface="+mn-lt"/>
              </a:rPr>
              <a:t>任意时刻，刚体的角速度和角加速度是唯一的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
          <p:cNvSpPr>
            <a:spLocks noChangeArrowheads="1"/>
          </p:cNvSpPr>
          <p:nvPr/>
        </p:nvSpPr>
        <p:spPr bwMode="auto">
          <a:xfrm>
            <a:off x="-11113" y="0"/>
            <a:ext cx="91551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书中例题</a:t>
            </a:r>
            <a:r>
              <a:rPr lang="en-US" altLang="zh-CN" sz="2400" b="1">
                <a:solidFill>
                  <a:schemeClr val="bg1"/>
                </a:solidFill>
                <a:latin typeface="+mn-lt"/>
              </a:rPr>
              <a:t>5.2(P.184)</a:t>
            </a:r>
            <a:endParaRPr lang="zh-CN" altLang="zh-CN" sz="2400" b="1">
              <a:solidFill>
                <a:schemeClr val="bg1"/>
              </a:solidFill>
              <a:latin typeface="+mn-lt"/>
            </a:endParaRPr>
          </a:p>
          <a:p>
            <a:r>
              <a:rPr lang="zh-CN" altLang="zh-CN" sz="2400" b="1">
                <a:solidFill>
                  <a:schemeClr val="bg1"/>
                </a:solidFill>
                <a:latin typeface="+mn-lt"/>
              </a:rPr>
              <a:t>飞轮的角速度在</a:t>
            </a:r>
            <a:r>
              <a:rPr lang="en-US" altLang="zh-CN" sz="2400" b="1">
                <a:solidFill>
                  <a:schemeClr val="bg1"/>
                </a:solidFill>
                <a:latin typeface="+mn-lt"/>
              </a:rPr>
              <a:t>12s</a:t>
            </a:r>
            <a:r>
              <a:rPr lang="zh-CN" altLang="zh-CN" sz="2400" b="1">
                <a:solidFill>
                  <a:schemeClr val="bg1"/>
                </a:solidFill>
                <a:latin typeface="+mn-lt"/>
              </a:rPr>
              <a:t>内由</a:t>
            </a:r>
            <a:r>
              <a:rPr lang="en-US" altLang="zh-CN" sz="2400" b="1">
                <a:solidFill>
                  <a:schemeClr val="bg1"/>
                </a:solidFill>
                <a:latin typeface="+mn-lt"/>
              </a:rPr>
              <a:t>1200r/min</a:t>
            </a:r>
            <a:r>
              <a:rPr lang="zh-CN" altLang="zh-CN" sz="2400" b="1">
                <a:solidFill>
                  <a:schemeClr val="bg1"/>
                </a:solidFill>
                <a:latin typeface="+mn-lt"/>
              </a:rPr>
              <a:t>均匀地增加到</a:t>
            </a:r>
            <a:r>
              <a:rPr lang="en-US" altLang="zh-CN" sz="2400" b="1">
                <a:solidFill>
                  <a:schemeClr val="bg1"/>
                </a:solidFill>
                <a:latin typeface="+mn-lt"/>
              </a:rPr>
              <a:t>3000r/min</a:t>
            </a:r>
            <a:r>
              <a:rPr lang="zh-CN" altLang="zh-CN" sz="2400" b="1">
                <a:solidFill>
                  <a:schemeClr val="bg1"/>
                </a:solidFill>
                <a:latin typeface="+mn-lt"/>
              </a:rPr>
              <a:t>。</a:t>
            </a:r>
          </a:p>
          <a:p>
            <a:r>
              <a:rPr lang="zh-CN" altLang="zh-CN" sz="2400" b="1">
                <a:solidFill>
                  <a:schemeClr val="bg1"/>
                </a:solidFill>
                <a:latin typeface="+mn-lt"/>
              </a:rPr>
              <a:t>求：（</a:t>
            </a:r>
            <a:r>
              <a:rPr lang="en-US" altLang="zh-CN" sz="2400" b="1">
                <a:solidFill>
                  <a:schemeClr val="bg1"/>
                </a:solidFill>
                <a:latin typeface="+mn-lt"/>
              </a:rPr>
              <a:t>1</a:t>
            </a:r>
            <a:r>
              <a:rPr lang="zh-CN" altLang="zh-CN" sz="2400" b="1">
                <a:solidFill>
                  <a:schemeClr val="bg1"/>
                </a:solidFill>
                <a:latin typeface="+mn-lt"/>
              </a:rPr>
              <a:t>）飞轮的的角加速度；（</a:t>
            </a:r>
            <a:r>
              <a:rPr lang="en-US" altLang="zh-CN" sz="2400" b="1">
                <a:solidFill>
                  <a:schemeClr val="bg1"/>
                </a:solidFill>
                <a:latin typeface="+mn-lt"/>
              </a:rPr>
              <a:t>2</a:t>
            </a:r>
            <a:r>
              <a:rPr lang="zh-CN" altLang="zh-CN" sz="2400" b="1">
                <a:solidFill>
                  <a:schemeClr val="bg1"/>
                </a:solidFill>
                <a:latin typeface="+mn-lt"/>
              </a:rPr>
              <a:t>）在这段时间飞轮转过的圈数。</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200150"/>
            <a:ext cx="8601075"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2402</TotalTime>
  <Words>4396</Words>
  <Application>Microsoft Office PowerPoint</Application>
  <PresentationFormat>全屏显示(4:3)</PresentationFormat>
  <Paragraphs>532</Paragraphs>
  <Slides>69</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69</vt:i4>
      </vt:variant>
    </vt:vector>
  </HeadingPairs>
  <TitlesOfParts>
    <vt:vector size="84" baseType="lpstr">
      <vt:lpstr>黑体</vt:lpstr>
      <vt:lpstr>华文楷体</vt:lpstr>
      <vt:lpstr>楷体_GB2312</vt:lpstr>
      <vt:lpstr>隶书</vt:lpstr>
      <vt:lpstr>宋体</vt:lpstr>
      <vt:lpstr>Arial</vt:lpstr>
      <vt:lpstr>Bookman Old Style</vt:lpstr>
      <vt:lpstr>Calibri</vt:lpstr>
      <vt:lpstr>Cambria Math</vt:lpstr>
      <vt:lpstr>Symbol</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zxl</dc:creator>
  <cp:lastModifiedBy>Administrator</cp:lastModifiedBy>
  <cp:revision>163</cp:revision>
  <dcterms:created xsi:type="dcterms:W3CDTF">2007-01-22T13:51:31Z</dcterms:created>
  <dcterms:modified xsi:type="dcterms:W3CDTF">2021-03-25T01:04:33Z</dcterms:modified>
</cp:coreProperties>
</file>